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69"/>
  </p:notesMasterIdLst>
  <p:sldIdLst>
    <p:sldId id="672" r:id="rId2"/>
    <p:sldId id="609" r:id="rId3"/>
    <p:sldId id="467" r:id="rId4"/>
    <p:sldId id="673" r:id="rId5"/>
    <p:sldId id="674" r:id="rId6"/>
    <p:sldId id="675" r:id="rId7"/>
    <p:sldId id="676" r:id="rId8"/>
    <p:sldId id="677" r:id="rId9"/>
    <p:sldId id="473" r:id="rId10"/>
    <p:sldId id="678" r:id="rId11"/>
    <p:sldId id="475" r:id="rId12"/>
    <p:sldId id="679" r:id="rId13"/>
    <p:sldId id="476" r:id="rId14"/>
    <p:sldId id="610" r:id="rId15"/>
    <p:sldId id="680" r:id="rId16"/>
    <p:sldId id="681" r:id="rId17"/>
    <p:sldId id="611" r:id="rId18"/>
    <p:sldId id="480" r:id="rId19"/>
    <p:sldId id="682" r:id="rId20"/>
    <p:sldId id="683" r:id="rId21"/>
    <p:sldId id="630" r:id="rId22"/>
    <p:sldId id="631" r:id="rId23"/>
    <p:sldId id="632" r:id="rId24"/>
    <p:sldId id="634" r:id="rId25"/>
    <p:sldId id="684" r:id="rId26"/>
    <p:sldId id="666" r:id="rId27"/>
    <p:sldId id="667" r:id="rId28"/>
    <p:sldId id="668" r:id="rId29"/>
    <p:sldId id="685" r:id="rId30"/>
    <p:sldId id="686" r:id="rId31"/>
    <p:sldId id="687" r:id="rId32"/>
    <p:sldId id="688" r:id="rId33"/>
    <p:sldId id="689" r:id="rId34"/>
    <p:sldId id="614" r:id="rId35"/>
    <p:sldId id="690" r:id="rId36"/>
    <p:sldId id="691" r:id="rId37"/>
    <p:sldId id="692" r:id="rId38"/>
    <p:sldId id="693" r:id="rId39"/>
    <p:sldId id="694" r:id="rId40"/>
    <p:sldId id="612" r:id="rId41"/>
    <p:sldId id="695" r:id="rId42"/>
    <p:sldId id="696" r:id="rId43"/>
    <p:sldId id="697" r:id="rId44"/>
    <p:sldId id="615" r:id="rId45"/>
    <p:sldId id="613" r:id="rId46"/>
    <p:sldId id="699" r:id="rId47"/>
    <p:sldId id="493" r:id="rId48"/>
    <p:sldId id="700" r:id="rId49"/>
    <p:sldId id="701" r:id="rId50"/>
    <p:sldId id="702" r:id="rId51"/>
    <p:sldId id="496" r:id="rId52"/>
    <p:sldId id="497" r:id="rId53"/>
    <p:sldId id="705" r:id="rId54"/>
    <p:sldId id="669" r:id="rId55"/>
    <p:sldId id="499" r:id="rId56"/>
    <p:sldId id="500" r:id="rId57"/>
    <p:sldId id="501" r:id="rId58"/>
    <p:sldId id="707" r:id="rId59"/>
    <p:sldId id="706" r:id="rId60"/>
    <p:sldId id="503" r:id="rId61"/>
    <p:sldId id="708" r:id="rId62"/>
    <p:sldId id="709" r:id="rId63"/>
    <p:sldId id="710" r:id="rId64"/>
    <p:sldId id="711" r:id="rId65"/>
    <p:sldId id="712" r:id="rId66"/>
    <p:sldId id="713" r:id="rId67"/>
    <p:sldId id="714" r:id="rId68"/>
    <p:sldId id="715" r:id="rId69"/>
    <p:sldId id="622" r:id="rId70"/>
    <p:sldId id="716" r:id="rId71"/>
    <p:sldId id="717" r:id="rId72"/>
    <p:sldId id="511" r:id="rId73"/>
    <p:sldId id="718" r:id="rId74"/>
    <p:sldId id="719" r:id="rId75"/>
    <p:sldId id="720" r:id="rId76"/>
    <p:sldId id="623" r:id="rId77"/>
    <p:sldId id="515" r:id="rId78"/>
    <p:sldId id="624" r:id="rId79"/>
    <p:sldId id="516" r:id="rId80"/>
    <p:sldId id="517" r:id="rId81"/>
    <p:sldId id="721" r:id="rId82"/>
    <p:sldId id="519" r:id="rId83"/>
    <p:sldId id="520" r:id="rId84"/>
    <p:sldId id="625" r:id="rId85"/>
    <p:sldId id="521" r:id="rId86"/>
    <p:sldId id="522" r:id="rId87"/>
    <p:sldId id="627" r:id="rId88"/>
    <p:sldId id="523" r:id="rId89"/>
    <p:sldId id="639" r:id="rId90"/>
    <p:sldId id="722" r:id="rId91"/>
    <p:sldId id="524" r:id="rId92"/>
    <p:sldId id="525" r:id="rId93"/>
    <p:sldId id="526" r:id="rId94"/>
    <p:sldId id="723" r:id="rId95"/>
    <p:sldId id="644" r:id="rId96"/>
    <p:sldId id="724" r:id="rId97"/>
    <p:sldId id="725" r:id="rId98"/>
    <p:sldId id="726" r:id="rId99"/>
    <p:sldId id="735" r:id="rId100"/>
    <p:sldId id="552" r:id="rId101"/>
    <p:sldId id="641" r:id="rId102"/>
    <p:sldId id="642" r:id="rId103"/>
    <p:sldId id="645" r:id="rId104"/>
    <p:sldId id="727" r:id="rId105"/>
    <p:sldId id="728" r:id="rId106"/>
    <p:sldId id="555" r:id="rId107"/>
    <p:sldId id="556" r:id="rId108"/>
    <p:sldId id="838" r:id="rId109"/>
    <p:sldId id="557" r:id="rId110"/>
    <p:sldId id="558" r:id="rId111"/>
    <p:sldId id="559" r:id="rId112"/>
    <p:sldId id="560" r:id="rId113"/>
    <p:sldId id="646" r:id="rId114"/>
    <p:sldId id="647" r:id="rId115"/>
    <p:sldId id="729" r:id="rId116"/>
    <p:sldId id="649" r:id="rId117"/>
    <p:sldId id="561" r:id="rId118"/>
    <p:sldId id="640" r:id="rId119"/>
    <p:sldId id="562" r:id="rId120"/>
    <p:sldId id="564" r:id="rId121"/>
    <p:sldId id="568" r:id="rId122"/>
    <p:sldId id="569" r:id="rId123"/>
    <p:sldId id="570" r:id="rId124"/>
    <p:sldId id="571" r:id="rId125"/>
    <p:sldId id="572" r:id="rId126"/>
    <p:sldId id="573" r:id="rId127"/>
    <p:sldId id="730" r:id="rId128"/>
    <p:sldId id="654" r:id="rId129"/>
    <p:sldId id="655" r:id="rId130"/>
    <p:sldId id="670" r:id="rId131"/>
    <p:sldId id="731" r:id="rId132"/>
    <p:sldId id="732" r:id="rId133"/>
    <p:sldId id="576" r:id="rId134"/>
    <p:sldId id="577" r:id="rId135"/>
    <p:sldId id="578" r:id="rId136"/>
    <p:sldId id="579" r:id="rId137"/>
    <p:sldId id="580" r:id="rId138"/>
    <p:sldId id="581" r:id="rId139"/>
    <p:sldId id="671" r:id="rId140"/>
    <p:sldId id="582" r:id="rId141"/>
    <p:sldId id="583" r:id="rId142"/>
    <p:sldId id="584" r:id="rId143"/>
    <p:sldId id="585" r:id="rId144"/>
    <p:sldId id="586" r:id="rId145"/>
    <p:sldId id="587" r:id="rId146"/>
    <p:sldId id="588" r:id="rId147"/>
    <p:sldId id="589" r:id="rId148"/>
    <p:sldId id="590" r:id="rId149"/>
    <p:sldId id="591" r:id="rId150"/>
    <p:sldId id="592" r:id="rId151"/>
    <p:sldId id="593" r:id="rId152"/>
    <p:sldId id="594" r:id="rId153"/>
    <p:sldId id="595" r:id="rId154"/>
    <p:sldId id="596" r:id="rId155"/>
    <p:sldId id="597" r:id="rId156"/>
    <p:sldId id="733" r:id="rId157"/>
    <p:sldId id="598" r:id="rId158"/>
    <p:sldId id="599" r:id="rId159"/>
    <p:sldId id="600" r:id="rId160"/>
    <p:sldId id="601" r:id="rId161"/>
    <p:sldId id="602" r:id="rId162"/>
    <p:sldId id="603" r:id="rId163"/>
    <p:sldId id="604" r:id="rId164"/>
    <p:sldId id="605" r:id="rId165"/>
    <p:sldId id="606" r:id="rId166"/>
    <p:sldId id="607" r:id="rId167"/>
    <p:sldId id="734" r:id="rId168"/>
  </p:sldIdLst>
  <p:sldSz cx="9144000" cy="6858000" type="screen4x3"/>
  <p:notesSz cx="6858000" cy="9144000"/>
  <p:defaultTextStyle>
    <a:defPPr>
      <a:defRPr lang="zh-CN"/>
    </a:defPPr>
    <a:lvl1pPr algn="l" rtl="0" fontAlgn="base">
      <a:spcBef>
        <a:spcPct val="0"/>
      </a:spcBef>
      <a:spcAft>
        <a:spcPct val="0"/>
      </a:spcAft>
      <a:defRPr kern="1200" baseline="-25000">
        <a:solidFill>
          <a:schemeClr val="tx1"/>
        </a:solidFill>
        <a:latin typeface="Arial" charset="0"/>
        <a:ea typeface="宋体" pitchFamily="2" charset="-122"/>
        <a:cs typeface="+mn-cs"/>
      </a:defRPr>
    </a:lvl1pPr>
    <a:lvl2pPr marL="457200" algn="l" rtl="0" fontAlgn="base">
      <a:spcBef>
        <a:spcPct val="0"/>
      </a:spcBef>
      <a:spcAft>
        <a:spcPct val="0"/>
      </a:spcAft>
      <a:defRPr kern="1200" baseline="-25000">
        <a:solidFill>
          <a:schemeClr val="tx1"/>
        </a:solidFill>
        <a:latin typeface="Arial" charset="0"/>
        <a:ea typeface="宋体" pitchFamily="2" charset="-122"/>
        <a:cs typeface="+mn-cs"/>
      </a:defRPr>
    </a:lvl2pPr>
    <a:lvl3pPr marL="914400" algn="l" rtl="0" fontAlgn="base">
      <a:spcBef>
        <a:spcPct val="0"/>
      </a:spcBef>
      <a:spcAft>
        <a:spcPct val="0"/>
      </a:spcAft>
      <a:defRPr kern="1200" baseline="-25000">
        <a:solidFill>
          <a:schemeClr val="tx1"/>
        </a:solidFill>
        <a:latin typeface="Arial" charset="0"/>
        <a:ea typeface="宋体" pitchFamily="2" charset="-122"/>
        <a:cs typeface="+mn-cs"/>
      </a:defRPr>
    </a:lvl3pPr>
    <a:lvl4pPr marL="1371600" algn="l" rtl="0" fontAlgn="base">
      <a:spcBef>
        <a:spcPct val="0"/>
      </a:spcBef>
      <a:spcAft>
        <a:spcPct val="0"/>
      </a:spcAft>
      <a:defRPr kern="1200" baseline="-25000">
        <a:solidFill>
          <a:schemeClr val="tx1"/>
        </a:solidFill>
        <a:latin typeface="Arial" charset="0"/>
        <a:ea typeface="宋体" pitchFamily="2" charset="-122"/>
        <a:cs typeface="+mn-cs"/>
      </a:defRPr>
    </a:lvl4pPr>
    <a:lvl5pPr marL="1828800" algn="l" rtl="0" fontAlgn="base">
      <a:spcBef>
        <a:spcPct val="0"/>
      </a:spcBef>
      <a:spcAft>
        <a:spcPct val="0"/>
      </a:spcAft>
      <a:defRPr kern="1200" baseline="-25000">
        <a:solidFill>
          <a:schemeClr val="tx1"/>
        </a:solidFill>
        <a:latin typeface="Arial" charset="0"/>
        <a:ea typeface="宋体" pitchFamily="2" charset="-122"/>
        <a:cs typeface="+mn-cs"/>
      </a:defRPr>
    </a:lvl5pPr>
    <a:lvl6pPr marL="2286000" algn="l" defTabSz="914400" rtl="0" eaLnBrk="1" latinLnBrk="0" hangingPunct="1">
      <a:defRPr kern="1200" baseline="-25000">
        <a:solidFill>
          <a:schemeClr val="tx1"/>
        </a:solidFill>
        <a:latin typeface="Arial" charset="0"/>
        <a:ea typeface="宋体" pitchFamily="2" charset="-122"/>
        <a:cs typeface="+mn-cs"/>
      </a:defRPr>
    </a:lvl6pPr>
    <a:lvl7pPr marL="2743200" algn="l" defTabSz="914400" rtl="0" eaLnBrk="1" latinLnBrk="0" hangingPunct="1">
      <a:defRPr kern="1200" baseline="-25000">
        <a:solidFill>
          <a:schemeClr val="tx1"/>
        </a:solidFill>
        <a:latin typeface="Arial" charset="0"/>
        <a:ea typeface="宋体" pitchFamily="2" charset="-122"/>
        <a:cs typeface="+mn-cs"/>
      </a:defRPr>
    </a:lvl7pPr>
    <a:lvl8pPr marL="3200400" algn="l" defTabSz="914400" rtl="0" eaLnBrk="1" latinLnBrk="0" hangingPunct="1">
      <a:defRPr kern="1200" baseline="-25000">
        <a:solidFill>
          <a:schemeClr val="tx1"/>
        </a:solidFill>
        <a:latin typeface="Arial" charset="0"/>
        <a:ea typeface="宋体" pitchFamily="2" charset="-122"/>
        <a:cs typeface="+mn-cs"/>
      </a:defRPr>
    </a:lvl8pPr>
    <a:lvl9pPr marL="3657600" algn="l" defTabSz="914400" rtl="0" eaLnBrk="1" latinLnBrk="0" hangingPunct="1">
      <a:defRPr kern="1200" baseline="-250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E0A0"/>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67" autoAdjust="0"/>
  </p:normalViewPr>
  <p:slideViewPr>
    <p:cSldViewPr>
      <p:cViewPr varScale="1">
        <p:scale>
          <a:sx n="47" d="100"/>
          <a:sy n="47" d="100"/>
        </p:scale>
        <p:origin x="-1176" y="-102"/>
      </p:cViewPr>
      <p:guideLst>
        <p:guide orient="horz" pos="2127"/>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NULL"/></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4" Type="http://schemas.openxmlformats.org/officeDocument/2006/relationships/image" Target="../media/image11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7.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44.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45.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3.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8.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9.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0.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71.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7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7.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90.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aseline="0" smtClean="0">
                <a:latin typeface="Arial" pitchFamily="34" charset="0"/>
              </a:defRPr>
            </a:lvl1pPr>
          </a:lstStyle>
          <a:p>
            <a:pPr>
              <a:defRPr/>
            </a:pPr>
            <a:endParaRPr lang="zh-CN" altLang="zh-CN"/>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aseline="0" smtClean="0">
                <a:latin typeface="Arial" pitchFamily="34" charset="0"/>
              </a:defRPr>
            </a:lvl1pPr>
          </a:lstStyle>
          <a:p>
            <a:pPr>
              <a:defRPr/>
            </a:pPr>
            <a:endParaRPr lang="zh-CN" altLang="zh-CN"/>
          </a:p>
        </p:txBody>
      </p:sp>
      <p:sp>
        <p:nvSpPr>
          <p:cNvPr id="174084"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Rectangle 5"/>
          <p:cNvSpPr>
            <a:spLocks noGrp="1" noRot="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noProof="0" smtClean="0"/>
              <a:t>单击此处编辑母版文本样式</a:t>
            </a:r>
          </a:p>
          <a:p>
            <a:pPr lvl="1"/>
            <a:r>
              <a:rPr lang="zh-CN" noProof="0" smtClean="0"/>
              <a:t>第二级</a:t>
            </a:r>
          </a:p>
          <a:p>
            <a:pPr lvl="2"/>
            <a:r>
              <a:rPr lang="zh-CN" noProof="0" smtClean="0"/>
              <a:t>第三级</a:t>
            </a:r>
          </a:p>
          <a:p>
            <a:pPr lvl="3"/>
            <a:r>
              <a:rPr lang="zh-CN" noProof="0" smtClean="0"/>
              <a:t>第四级</a:t>
            </a:r>
          </a:p>
          <a:p>
            <a:pPr lvl="4"/>
            <a:r>
              <a:rPr lang="zh-CN"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aseline="0" smtClean="0">
                <a:latin typeface="Arial" pitchFamily="34" charset="0"/>
              </a:defRPr>
            </a:lvl1pPr>
          </a:lstStyle>
          <a:p>
            <a:pPr>
              <a:defRPr/>
            </a:pPr>
            <a:endParaRPr lang="zh-CN"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aseline="0" smtClean="0">
                <a:latin typeface="Arial" pitchFamily="34" charset="0"/>
              </a:defRPr>
            </a:lvl1pPr>
          </a:lstStyle>
          <a:p>
            <a:pPr>
              <a:defRPr/>
            </a:pPr>
            <a:fld id="{51DB29D5-DA76-419A-A08F-2DD992314C71}" type="slidenum">
              <a:rPr lang="zh-CN" altLang="zh-CN"/>
              <a:pPr>
                <a:defRPr/>
              </a:pPr>
              <a:t>‹#›</a:t>
            </a:fld>
            <a:endParaRPr lang="zh-CN" altLang="zh-CN"/>
          </a:p>
        </p:txBody>
      </p:sp>
    </p:spTree>
    <p:extLst>
      <p:ext uri="{BB962C8B-B14F-4D97-AF65-F5344CB8AC3E}">
        <p14:creationId xmlns:p14="http://schemas.microsoft.com/office/powerpoint/2010/main" val="1548478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1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p:sp>
      <p:sp>
        <p:nvSpPr>
          <p:cNvPr id="175107" name="Rectangle 3"/>
          <p:cNvSpPr>
            <a:spLocks noGrp="1" noRot="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smtClean="0">
                <a:latin typeface="Arial" charset="0"/>
              </a:rPr>
              <a:t>1/6(P</a:t>
            </a:r>
            <a:r>
              <a:rPr lang="zh-CN" altLang="zh-CN" baseline="-25000" smtClean="0">
                <a:latin typeface="Arial" charset="0"/>
              </a:rPr>
              <a:t>i+1</a:t>
            </a:r>
            <a:r>
              <a:rPr lang="zh-CN" altLang="zh-CN" smtClean="0">
                <a:latin typeface="Arial" charset="0"/>
              </a:rPr>
              <a:t>-P</a:t>
            </a:r>
            <a:r>
              <a:rPr lang="zh-CN" altLang="zh-CN" baseline="-25000" smtClean="0">
                <a:latin typeface="Arial" charset="0"/>
              </a:rPr>
              <a:t>i</a:t>
            </a:r>
            <a:r>
              <a:rPr lang="zh-CN" altLang="zh-CN" smtClean="0">
                <a:latin typeface="Arial" charset="0"/>
              </a:rPr>
              <a:t>+P</a:t>
            </a:r>
            <a:r>
              <a:rPr lang="zh-CN" altLang="zh-CN" baseline="-25000" smtClean="0">
                <a:latin typeface="Arial" charset="0"/>
              </a:rPr>
              <a:t>i-1</a:t>
            </a:r>
            <a:r>
              <a:rPr lang="zh-CN" altLang="zh-CN" smtClean="0">
                <a:latin typeface="Arial" charset="0"/>
              </a:rPr>
              <a:t>-P</a:t>
            </a:r>
            <a:r>
              <a:rPr lang="zh-CN" altLang="zh-CN" baseline="-25000" smtClean="0">
                <a:latin typeface="Arial" charset="0"/>
              </a:rPr>
              <a:t>i</a:t>
            </a:r>
            <a:r>
              <a:rPr lang="zh-CN" altLang="zh-CN" smtClean="0">
                <a:latin typeface="Arial" charset="0"/>
              </a:rPr>
              <a:t>)+P</a:t>
            </a:r>
            <a:r>
              <a:rPr lang="zh-CN" altLang="zh-CN" baseline="-25000" smtClean="0">
                <a:latin typeface="Arial" charset="0"/>
              </a:rPr>
              <a:t>i</a:t>
            </a:r>
          </a:p>
          <a:p>
            <a:pPr eaLnBrk="1" hangingPunct="1"/>
            <a:r>
              <a:rPr lang="zh-CN" altLang="zh-CN" smtClean="0">
                <a:latin typeface="Arial" charset="0"/>
              </a:rPr>
              <a:t>1/6(P</a:t>
            </a:r>
            <a:r>
              <a:rPr lang="zh-CN" altLang="zh-CN" baseline="-25000" smtClean="0">
                <a:latin typeface="Arial" charset="0"/>
              </a:rPr>
              <a:t>i</a:t>
            </a:r>
            <a:r>
              <a:rPr lang="zh-CN" altLang="zh-CN" smtClean="0">
                <a:latin typeface="Arial" charset="0"/>
              </a:rPr>
              <a:t>-P</a:t>
            </a:r>
            <a:r>
              <a:rPr lang="zh-CN" altLang="zh-CN" baseline="-25000" smtClean="0">
                <a:latin typeface="Arial" charset="0"/>
              </a:rPr>
              <a:t>i+1</a:t>
            </a:r>
            <a:r>
              <a:rPr lang="zh-CN" altLang="zh-CN" smtClean="0">
                <a:latin typeface="Arial" charset="0"/>
              </a:rPr>
              <a:t>+P</a:t>
            </a:r>
            <a:r>
              <a:rPr lang="zh-CN" altLang="zh-CN" baseline="-25000" smtClean="0">
                <a:latin typeface="Arial" charset="0"/>
              </a:rPr>
              <a:t>i+2</a:t>
            </a:r>
            <a:r>
              <a:rPr lang="zh-CN" altLang="zh-CN" smtClean="0">
                <a:latin typeface="Arial" charset="0"/>
              </a:rPr>
              <a:t>-P</a:t>
            </a:r>
            <a:r>
              <a:rPr lang="zh-CN" altLang="zh-CN" baseline="-25000" smtClean="0">
                <a:latin typeface="Arial" charset="0"/>
              </a:rPr>
              <a:t>i+1</a:t>
            </a:r>
            <a:r>
              <a:rPr lang="zh-CN" altLang="zh-CN" smtClean="0">
                <a:latin typeface="Arial" charset="0"/>
              </a:rPr>
              <a:t>)+P</a:t>
            </a:r>
            <a:r>
              <a:rPr lang="zh-CN" altLang="zh-CN" baseline="-25000" smtClean="0">
                <a:latin typeface="Arial" charset="0"/>
              </a:rPr>
              <a:t>i+1</a:t>
            </a:r>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Rot="1" noChangeArrowheads="1"/>
          </p:cNvSpPr>
          <p:nvPr>
            <p:ph type="ctrTitle"/>
          </p:nvPr>
        </p:nvSpPr>
        <p:spPr>
          <a:xfrm>
            <a:off x="685800" y="2286000"/>
            <a:ext cx="7772400" cy="1143000"/>
          </a:xfrm>
        </p:spPr>
        <p:txBody>
          <a:bodyPr/>
          <a:lstStyle>
            <a:lvl1pPr>
              <a:defRPr/>
            </a:lvl1pPr>
          </a:lstStyle>
          <a:p>
            <a:r>
              <a:rPr lang="zh-CN"/>
              <a:t>单击此处编辑母版标题样式</a:t>
            </a:r>
          </a:p>
        </p:txBody>
      </p:sp>
      <p:sp>
        <p:nvSpPr>
          <p:cNvPr id="2051" name="Rectangle 3"/>
          <p:cNvSpPr>
            <a:spLocks noGrp="1" noRot="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t>单击此处编辑母版副标题样式</a:t>
            </a:r>
          </a:p>
        </p:txBody>
      </p:sp>
      <p:sp>
        <p:nvSpPr>
          <p:cNvPr id="4" name="Rectangle 4"/>
          <p:cNvSpPr>
            <a:spLocks noGrp="1" noChangeArrowheads="1"/>
          </p:cNvSpPr>
          <p:nvPr>
            <p:ph type="dt" sz="half" idx="10"/>
          </p:nvPr>
        </p:nvSpPr>
        <p:spPr/>
        <p:txBody>
          <a:bodyPr/>
          <a:lstStyle>
            <a:lvl1pPr>
              <a:defRPr smtClean="0"/>
            </a:lvl1pPr>
          </a:lstStyle>
          <a:p>
            <a:pPr>
              <a:defRPr/>
            </a:pPr>
            <a:fld id="{87347DB4-F5B9-41C5-A798-CEC5BD3A42FF}" type="datetime1">
              <a:rPr lang="zh-CN" altLang="en-US"/>
              <a:pPr>
                <a:defRPr/>
              </a:pPr>
              <a:t>2010/12/17</a:t>
            </a:fld>
            <a:endParaRPr lang="zh-CN" altLang="zh-CN"/>
          </a:p>
        </p:txBody>
      </p:sp>
      <p:sp>
        <p:nvSpPr>
          <p:cNvPr id="5" name="Rectangle 5"/>
          <p:cNvSpPr>
            <a:spLocks noGrp="1" noChangeArrowheads="1"/>
          </p:cNvSpPr>
          <p:nvPr>
            <p:ph type="ftr" sz="quarter" idx="11"/>
          </p:nvPr>
        </p:nvSpPr>
        <p:spPr/>
        <p:txBody>
          <a:bodyPr/>
          <a:lstStyle>
            <a:lvl1pPr>
              <a:defRPr smtClean="0"/>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smtClean="0"/>
            </a:lvl1pPr>
          </a:lstStyle>
          <a:p>
            <a:pPr>
              <a:defRPr/>
            </a:pPr>
            <a:fld id="{265FF645-A242-4910-A782-CD96C5AC0864}" type="slidenum">
              <a:rPr lang="zh-CN" altLang="zh-CN"/>
              <a:pPr>
                <a:defRPr/>
              </a:pPr>
              <a:t>‹#›</a:t>
            </a:fld>
            <a:endParaRPr lang="zh-CN" altLang="zh-CN"/>
          </a:p>
        </p:txBody>
      </p:sp>
    </p:spTree>
    <p:extLst>
      <p:ext uri="{BB962C8B-B14F-4D97-AF65-F5344CB8AC3E}">
        <p14:creationId xmlns:p14="http://schemas.microsoft.com/office/powerpoint/2010/main" val="2724033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4B68C253-0390-4798-9DD2-7E8216D084DD}" type="datetime1">
              <a:rPr lang="zh-CN" altLang="en-US"/>
              <a:pPr>
                <a:defRPr/>
              </a:pPr>
              <a:t>2010/12/17</a:t>
            </a:fld>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3B9C6BBD-F098-42B8-A5B4-19EFB624C4B2}" type="slidenum">
              <a:rPr lang="zh-CN" altLang="zh-CN"/>
              <a:pPr>
                <a:defRPr/>
              </a:pPr>
              <a:t>‹#›</a:t>
            </a:fld>
            <a:endParaRPr lang="zh-CN" altLang="zh-CN"/>
          </a:p>
        </p:txBody>
      </p:sp>
    </p:spTree>
    <p:extLst>
      <p:ext uri="{BB962C8B-B14F-4D97-AF65-F5344CB8AC3E}">
        <p14:creationId xmlns:p14="http://schemas.microsoft.com/office/powerpoint/2010/main" val="3862083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7188" y="609600"/>
            <a:ext cx="2135187" cy="54895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1625" y="609600"/>
            <a:ext cx="6253163" cy="54895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104A2D29-87C9-4395-8871-309BA9E23C44}" type="datetime1">
              <a:rPr lang="zh-CN" altLang="en-US"/>
              <a:pPr>
                <a:defRPr/>
              </a:pPr>
              <a:t>2010/12/17</a:t>
            </a:fld>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DCDE87-5CFC-4AD6-8BB0-9A6848FE2C13}" type="slidenum">
              <a:rPr lang="zh-CN" altLang="zh-CN"/>
              <a:pPr>
                <a:defRPr/>
              </a:pPr>
              <a:t>‹#›</a:t>
            </a:fld>
            <a:endParaRPr lang="zh-CN" altLang="zh-CN"/>
          </a:p>
        </p:txBody>
      </p:sp>
    </p:spTree>
    <p:extLst>
      <p:ext uri="{BB962C8B-B14F-4D97-AF65-F5344CB8AC3E}">
        <p14:creationId xmlns:p14="http://schemas.microsoft.com/office/powerpoint/2010/main" val="1399177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1625" y="1905000"/>
            <a:ext cx="4194175"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05000"/>
            <a:ext cx="4194175"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078288"/>
            <a:ext cx="4194175"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fld id="{E6ED3566-4C38-4C4F-9A97-59589C036643}" type="datetime1">
              <a:rPr lang="zh-CN" altLang="en-US"/>
              <a:pPr>
                <a:defRPr/>
              </a:pPr>
              <a:t>2010/12/17</a:t>
            </a:fld>
            <a:endParaRPr lang="zh-CN"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8" name="Rectangle 6"/>
          <p:cNvSpPr>
            <a:spLocks noGrp="1" noChangeArrowheads="1"/>
          </p:cNvSpPr>
          <p:nvPr>
            <p:ph type="sldNum" sz="quarter" idx="12"/>
          </p:nvPr>
        </p:nvSpPr>
        <p:spPr>
          <a:ln/>
        </p:spPr>
        <p:txBody>
          <a:bodyPr/>
          <a:lstStyle>
            <a:lvl1pPr>
              <a:defRPr/>
            </a:lvl1pPr>
          </a:lstStyle>
          <a:p>
            <a:pPr>
              <a:defRPr/>
            </a:pPr>
            <a:fld id="{AE8E10E0-94C0-4492-BB75-C41E05D60095}" type="slidenum">
              <a:rPr lang="zh-CN" altLang="zh-CN"/>
              <a:pPr>
                <a:defRPr/>
              </a:pPr>
              <a:t>‹#›</a:t>
            </a:fld>
            <a:endParaRPr lang="zh-CN" altLang="zh-CN"/>
          </a:p>
        </p:txBody>
      </p:sp>
    </p:spTree>
    <p:extLst>
      <p:ext uri="{BB962C8B-B14F-4D97-AF65-F5344CB8AC3E}">
        <p14:creationId xmlns:p14="http://schemas.microsoft.com/office/powerpoint/2010/main" val="4042104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609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1625" y="1905000"/>
            <a:ext cx="4194175"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DCC5F9B1-FC62-435C-87F6-1BBC97DF3678}" type="datetime1">
              <a:rPr lang="zh-CN" altLang="en-US"/>
              <a:pPr>
                <a:defRPr/>
              </a:pPr>
              <a:t>2010/12/17</a:t>
            </a:fld>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1D678543-34FC-4C65-B77F-A5127EC6ED06}" type="slidenum">
              <a:rPr lang="zh-CN" altLang="zh-CN"/>
              <a:pPr>
                <a:defRPr/>
              </a:pPr>
              <a:t>‹#›</a:t>
            </a:fld>
            <a:endParaRPr lang="zh-CN" altLang="zh-CN"/>
          </a:p>
        </p:txBody>
      </p:sp>
    </p:spTree>
    <p:extLst>
      <p:ext uri="{BB962C8B-B14F-4D97-AF65-F5344CB8AC3E}">
        <p14:creationId xmlns:p14="http://schemas.microsoft.com/office/powerpoint/2010/main" val="282451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1625" y="609600"/>
            <a:ext cx="854075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301625" y="1905000"/>
            <a:ext cx="4194175"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05000"/>
            <a:ext cx="4194175" cy="20208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301625" y="4078288"/>
            <a:ext cx="4194175"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4078288"/>
            <a:ext cx="4194175" cy="20208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4B8570DF-BF5B-4575-9164-6A8998135687}" type="datetime1">
              <a:rPr lang="zh-CN" altLang="en-US"/>
              <a:pPr>
                <a:defRPr/>
              </a:pPr>
              <a:t>2010/12/17</a:t>
            </a:fld>
            <a:endParaRPr lang="zh-CN"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a:ln/>
        </p:spPr>
        <p:txBody>
          <a:bodyPr/>
          <a:lstStyle>
            <a:lvl1pPr>
              <a:defRPr/>
            </a:lvl1pPr>
          </a:lstStyle>
          <a:p>
            <a:pPr>
              <a:defRPr/>
            </a:pPr>
            <a:fld id="{5C3BE609-F50B-49A8-8552-67B2AAA472F0}" type="slidenum">
              <a:rPr lang="zh-CN" altLang="zh-CN"/>
              <a:pPr>
                <a:defRPr/>
              </a:pPr>
              <a:t>‹#›</a:t>
            </a:fld>
            <a:endParaRPr lang="zh-CN" altLang="zh-CN"/>
          </a:p>
        </p:txBody>
      </p:sp>
    </p:spTree>
    <p:extLst>
      <p:ext uri="{BB962C8B-B14F-4D97-AF65-F5344CB8AC3E}">
        <p14:creationId xmlns:p14="http://schemas.microsoft.com/office/powerpoint/2010/main" val="2078062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EA9D3BA3-E1E2-4F3D-9EF6-249CA4BD4C93}" type="datetime1">
              <a:rPr lang="zh-CN" altLang="en-US"/>
              <a:pPr>
                <a:defRPr/>
              </a:pPr>
              <a:t>2010/12/17</a:t>
            </a:fld>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425224E3-6CE6-4F91-9265-04BF47883238}" type="slidenum">
              <a:rPr lang="zh-CN" altLang="zh-CN"/>
              <a:pPr>
                <a:defRPr/>
              </a:pPr>
              <a:t>‹#›</a:t>
            </a:fld>
            <a:endParaRPr lang="zh-CN" altLang="zh-CN"/>
          </a:p>
        </p:txBody>
      </p:sp>
    </p:spTree>
    <p:extLst>
      <p:ext uri="{BB962C8B-B14F-4D97-AF65-F5344CB8AC3E}">
        <p14:creationId xmlns:p14="http://schemas.microsoft.com/office/powerpoint/2010/main" val="1379082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D955DFA9-1099-43CE-A06C-96B3CE2FFDE2}" type="datetime1">
              <a:rPr lang="zh-CN" altLang="en-US"/>
              <a:pPr>
                <a:defRPr/>
              </a:pPr>
              <a:t>2010/12/17</a:t>
            </a:fld>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EA3BD620-52DB-4C0D-A7DD-504E5FDA7028}" type="slidenum">
              <a:rPr lang="zh-CN" altLang="zh-CN"/>
              <a:pPr>
                <a:defRPr/>
              </a:pPr>
              <a:t>‹#›</a:t>
            </a:fld>
            <a:endParaRPr lang="zh-CN" altLang="zh-CN"/>
          </a:p>
        </p:txBody>
      </p:sp>
    </p:spTree>
    <p:extLst>
      <p:ext uri="{BB962C8B-B14F-4D97-AF65-F5344CB8AC3E}">
        <p14:creationId xmlns:p14="http://schemas.microsoft.com/office/powerpoint/2010/main" val="2465774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01625"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05000"/>
            <a:ext cx="4194175" cy="4194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8AAC48C5-5F1B-4982-9109-91E2B867B37A}" type="datetime1">
              <a:rPr lang="zh-CN" altLang="en-US"/>
              <a:pPr>
                <a:defRPr/>
              </a:pPr>
              <a:t>2010/12/17</a:t>
            </a:fld>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9C309415-24F2-4DCC-86AB-CE8BCF206CD5}" type="slidenum">
              <a:rPr lang="zh-CN" altLang="zh-CN"/>
              <a:pPr>
                <a:defRPr/>
              </a:pPr>
              <a:t>‹#›</a:t>
            </a:fld>
            <a:endParaRPr lang="zh-CN" altLang="zh-CN"/>
          </a:p>
        </p:txBody>
      </p:sp>
    </p:spTree>
    <p:extLst>
      <p:ext uri="{BB962C8B-B14F-4D97-AF65-F5344CB8AC3E}">
        <p14:creationId xmlns:p14="http://schemas.microsoft.com/office/powerpoint/2010/main" val="3546563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204F2051-D0A2-4534-B75C-DD4ECBB0BE69}" type="datetime1">
              <a:rPr lang="zh-CN" altLang="en-US"/>
              <a:pPr>
                <a:defRPr/>
              </a:pPr>
              <a:t>2010/12/17</a:t>
            </a:fld>
            <a:endParaRPr lang="zh-CN"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a:ln/>
        </p:spPr>
        <p:txBody>
          <a:bodyPr/>
          <a:lstStyle>
            <a:lvl1pPr>
              <a:defRPr/>
            </a:lvl1pPr>
          </a:lstStyle>
          <a:p>
            <a:pPr>
              <a:defRPr/>
            </a:pPr>
            <a:fld id="{BCA1E6FE-434C-429C-9F9E-F10CF97B0563}" type="slidenum">
              <a:rPr lang="zh-CN" altLang="zh-CN"/>
              <a:pPr>
                <a:defRPr/>
              </a:pPr>
              <a:t>‹#›</a:t>
            </a:fld>
            <a:endParaRPr lang="zh-CN" altLang="zh-CN"/>
          </a:p>
        </p:txBody>
      </p:sp>
    </p:spTree>
    <p:extLst>
      <p:ext uri="{BB962C8B-B14F-4D97-AF65-F5344CB8AC3E}">
        <p14:creationId xmlns:p14="http://schemas.microsoft.com/office/powerpoint/2010/main" val="3861519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4DA230A9-A1A9-42B1-B7CB-C5EC4A91FC3B}" type="datetime1">
              <a:rPr lang="zh-CN" altLang="en-US"/>
              <a:pPr>
                <a:defRPr/>
              </a:pPr>
              <a:t>2010/12/17</a:t>
            </a:fld>
            <a:endParaRPr lang="zh-CN"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a:ln/>
        </p:spPr>
        <p:txBody>
          <a:bodyPr/>
          <a:lstStyle>
            <a:lvl1pPr>
              <a:defRPr/>
            </a:lvl1pPr>
          </a:lstStyle>
          <a:p>
            <a:pPr>
              <a:defRPr/>
            </a:pPr>
            <a:fld id="{F4DBAA1B-DB73-4260-BAFA-7A25604369D8}" type="slidenum">
              <a:rPr lang="zh-CN" altLang="zh-CN"/>
              <a:pPr>
                <a:defRPr/>
              </a:pPr>
              <a:t>‹#›</a:t>
            </a:fld>
            <a:endParaRPr lang="zh-CN" altLang="zh-CN"/>
          </a:p>
        </p:txBody>
      </p:sp>
    </p:spTree>
    <p:extLst>
      <p:ext uri="{BB962C8B-B14F-4D97-AF65-F5344CB8AC3E}">
        <p14:creationId xmlns:p14="http://schemas.microsoft.com/office/powerpoint/2010/main" val="1680350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A14A548A-3B58-49F3-91FA-5CB8D5D70F72}" type="datetime1">
              <a:rPr lang="zh-CN" altLang="en-US"/>
              <a:pPr>
                <a:defRPr/>
              </a:pPr>
              <a:t>2010/12/17</a:t>
            </a:fld>
            <a:endParaRPr lang="zh-CN"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a:ln/>
        </p:spPr>
        <p:txBody>
          <a:bodyPr/>
          <a:lstStyle>
            <a:lvl1pPr>
              <a:defRPr/>
            </a:lvl1pPr>
          </a:lstStyle>
          <a:p>
            <a:pPr>
              <a:defRPr/>
            </a:pPr>
            <a:fld id="{991DEA0A-B803-4962-A8EC-DC8E02EBD7F8}" type="slidenum">
              <a:rPr lang="zh-CN" altLang="zh-CN"/>
              <a:pPr>
                <a:defRPr/>
              </a:pPr>
              <a:t>‹#›</a:t>
            </a:fld>
            <a:endParaRPr lang="zh-CN" altLang="zh-CN"/>
          </a:p>
        </p:txBody>
      </p:sp>
    </p:spTree>
    <p:extLst>
      <p:ext uri="{BB962C8B-B14F-4D97-AF65-F5344CB8AC3E}">
        <p14:creationId xmlns:p14="http://schemas.microsoft.com/office/powerpoint/2010/main" val="2520373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1EB1FFFF-C3B7-4362-A1F5-0895EC57A153}" type="datetime1">
              <a:rPr lang="zh-CN" altLang="en-US"/>
              <a:pPr>
                <a:defRPr/>
              </a:pPr>
              <a:t>2010/12/17</a:t>
            </a:fld>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6355FEAC-33ED-482C-B94D-79B5E6CFE26C}" type="slidenum">
              <a:rPr lang="zh-CN" altLang="zh-CN"/>
              <a:pPr>
                <a:defRPr/>
              </a:pPr>
              <a:t>‹#›</a:t>
            </a:fld>
            <a:endParaRPr lang="zh-CN" altLang="zh-CN"/>
          </a:p>
        </p:txBody>
      </p:sp>
    </p:spTree>
    <p:extLst>
      <p:ext uri="{BB962C8B-B14F-4D97-AF65-F5344CB8AC3E}">
        <p14:creationId xmlns:p14="http://schemas.microsoft.com/office/powerpoint/2010/main" val="391041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B8D3A839-9585-4BF8-B84D-7AE95342A51C}" type="datetime1">
              <a:rPr lang="zh-CN" altLang="en-US"/>
              <a:pPr>
                <a:defRPr/>
              </a:pPr>
              <a:t>2010/12/17</a:t>
            </a:fld>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BE418CD5-5ABF-4B50-B66B-1C9C8E9C687F}" type="slidenum">
              <a:rPr lang="zh-CN" altLang="zh-CN"/>
              <a:pPr>
                <a:defRPr/>
              </a:pPr>
              <a:t>‹#›</a:t>
            </a:fld>
            <a:endParaRPr lang="zh-CN" altLang="zh-CN"/>
          </a:p>
        </p:txBody>
      </p:sp>
    </p:spTree>
    <p:extLst>
      <p:ext uri="{BB962C8B-B14F-4D97-AF65-F5344CB8AC3E}">
        <p14:creationId xmlns:p14="http://schemas.microsoft.com/office/powerpoint/2010/main" val="319233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bwMode="auto">
          <a:xfrm>
            <a:off x="301625" y="609600"/>
            <a:ext cx="85407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46083" name="Rectangle 3"/>
          <p:cNvSpPr>
            <a:spLocks noGrp="1" noRot="1" noChangeArrowheads="1"/>
          </p:cNvSpPr>
          <p:nvPr>
            <p:ph type="body" idx="1"/>
          </p:nvPr>
        </p:nvSpPr>
        <p:spPr bwMode="auto">
          <a:xfrm>
            <a:off x="301625" y="1905000"/>
            <a:ext cx="8540750" cy="419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1028" name="Rectangle 4"/>
          <p:cNvSpPr>
            <a:spLocks noGrp="1" noChangeArrowheads="1"/>
          </p:cNvSpPr>
          <p:nvPr>
            <p:ph type="dt" sz="half" idx="2"/>
          </p:nvPr>
        </p:nvSpPr>
        <p:spPr bwMode="auto">
          <a:xfrm>
            <a:off x="301625"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aseline="0" smtClean="0">
                <a:latin typeface="Arial" pitchFamily="34" charset="0"/>
              </a:defRPr>
            </a:lvl1pPr>
          </a:lstStyle>
          <a:p>
            <a:pPr>
              <a:defRPr/>
            </a:pPr>
            <a:fld id="{AA9E2021-F2B5-4C94-964D-A32414070AE7}" type="datetime1">
              <a:rPr lang="zh-CN" altLang="en-US"/>
              <a:pPr>
                <a:defRPr/>
              </a:pPr>
              <a:t>2010/12/17</a:t>
            </a:fld>
            <a:endParaRPr lang="zh-CN"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aseline="0" smtClean="0">
                <a:latin typeface="Arial" pitchFamily="34" charset="0"/>
              </a:defRPr>
            </a:lvl1pPr>
          </a:lstStyle>
          <a:p>
            <a:pPr>
              <a:defRPr/>
            </a:pPr>
            <a:endParaRPr lang="zh-CN" altLang="zh-CN"/>
          </a:p>
        </p:txBody>
      </p:sp>
      <p:sp>
        <p:nvSpPr>
          <p:cNvPr id="1030" name="Rectangle 6"/>
          <p:cNvSpPr>
            <a:spLocks noGrp="1" noChangeArrowheads="1"/>
          </p:cNvSpPr>
          <p:nvPr>
            <p:ph type="sldNum" sz="quarter" idx="4"/>
          </p:nvPr>
        </p:nvSpPr>
        <p:spPr bwMode="auto">
          <a:xfrm>
            <a:off x="6553200" y="6245225"/>
            <a:ext cx="22891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aseline="0" smtClean="0">
                <a:latin typeface="Arial" pitchFamily="34" charset="0"/>
              </a:defRPr>
            </a:lvl1pPr>
          </a:lstStyle>
          <a:p>
            <a:pPr>
              <a:defRPr/>
            </a:pPr>
            <a:fld id="{F4FF1D1A-8101-4D1A-91CA-A1795FF4C205}" type="slidenum">
              <a:rPr lang="zh-CN"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3678"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5000"/>
        <a:buFont typeface="Wingdings"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5000"/>
        <a:buFont typeface="Wingdings"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http:/www.lnnu.edu.cn/xdjyjx/tuxing/Chapter3/CG_Gif_3_206.gif" TargetMode="External"/><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http:/www.lnnu.edu.cn/xdjyjx/tuxing/Chapter3/CG_Gif_3_207.gif" TargetMode="External"/><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http:/www.lnnu.edu.cn/xdjyjx/tuxing/Chapter3/CG_Gif_3_322.gif" TargetMode="External"/><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http:/www.lnnu.edu.cn/xdjyjx/tuxing/Chapter3/313img/CG_Gif_3_024.gif" TargetMode="External"/><Relationship Id="rId4" Type="http://schemas.openxmlformats.org/officeDocument/2006/relationships/image" Target="../media/image15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http:/www.lnnu.edu.cn/xdjyjx/tuxing/Chapter3/313img/CG_Gif_3_025.gif" TargetMode="External"/><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http:/www.lnnu.edu.cn/xdjyjx/tuxing/Chapter3/313img/CG_Gif_3_026.gif"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http:/www.lnnu.edu.cn/xdjyjx/tuxing/Chapter3/CG_Gif_3_323.gif" TargetMode="External"/><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http:/www.lnnu.edu.cn/xdjyjx/tuxing/Chapter3/CG_Gif_3_324.gif" TargetMode="External"/><Relationship Id="rId4" Type="http://schemas.openxmlformats.org/officeDocument/2006/relationships/image" Target="../media/image16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http:/www.lnnu.edu.cn/xdjyjx/tuxing/Chapter3/CG_Gif_3_325.gif" TargetMode="External"/><Relationship Id="rId7" Type="http://schemas.openxmlformats.org/officeDocument/2006/relationships/image" Target="http:/www.lnnu.edu.cn/xdjyjx/tuxing/Chapter3/CG_Gif_3_327.gif" TargetMode="External"/><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http:/www.lnnu.edu.cn/xdjyjx/tuxing/Chapter3/CG_Gif_3_326.gif" TargetMode="External"/><Relationship Id="rId4" Type="http://schemas.openxmlformats.org/officeDocument/2006/relationships/image" Target="../media/image163.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oleObject" Target="../embeddings/oleObject3.bin"/><Relationship Id="rId7" Type="http://schemas.openxmlformats.org/officeDocument/2006/relationships/image" Target="http:/www.lnnu.edu.cn/xdjyjx/tuxing/Chapter3/CG_Gif_3_209.gif" TargetMode="Externa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image" Target="http:/www.lnnu.edu.cn/xdjyjx/tuxing/Chapter3/CG_Gif_3_208.gif" TargetMode="External"/><Relationship Id="rId4" Type="http://schemas.openxmlformats.org/officeDocument/2006/relationships/image" Target="../media/image13.png"/><Relationship Id="rId9" Type="http://schemas.openxmlformats.org/officeDocument/2006/relationships/image" Target="../media/image12.wmf"/></Relationships>
</file>

<file path=ppt/slides/_rels/slide110.xml.rels><?xml version="1.0" encoding="UTF-8" standalone="yes"?>
<Relationships xmlns="http://schemas.openxmlformats.org/package/2006/relationships"><Relationship Id="rId3" Type="http://schemas.openxmlformats.org/officeDocument/2006/relationships/image" Target="http:/www.lnnu.edu.cn/xdjyjx/tuxing/Chapter3/CG_Gif_3_328.gif" TargetMode="External"/><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http:/www.lnnu.edu.cn/xdjyjx/tuxing/Chapter3/CG_Gif_3_329.gif" TargetMode="External"/><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http:/www.lnnu.edu.cn/xdjyjx/tuxing/Chapter3/313img/CG_Gif_3_027.gif" TargetMode="External"/><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3.xml"/><Relationship Id="rId1" Type="http://schemas.openxmlformats.org/officeDocument/2006/relationships/vmlDrawing" Target="../drawings/vmlDrawing35.vml"/><Relationship Id="rId4" Type="http://schemas.openxmlformats.org/officeDocument/2006/relationships/image" Target="../media/image168.png"/></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169.png"/></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37.vml"/><Relationship Id="rId4" Type="http://schemas.openxmlformats.org/officeDocument/2006/relationships/image" Target="../media/image170.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171.png"/><Relationship Id="rId4" Type="http://schemas.openxmlformats.org/officeDocument/2006/relationships/oleObject" Target="../embeddings/oleObject52.bin"/></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openxmlformats.org/officeDocument/2006/relationships/image" Target="http:/www.lnnu.edu.cn/xdjyjx/tuxing/Chapter3/CG_Gif_3_331.gif" TargetMode="External"/><Relationship Id="rId7" Type="http://schemas.openxmlformats.org/officeDocument/2006/relationships/image" Target="http:/www.lnnu.edu.cn/xdjyjx/tuxing/Chapter3/CG_Gif_3_333.gif" TargetMode="External"/><Relationship Id="rId2" Type="http://schemas.openxmlformats.org/officeDocument/2006/relationships/image" Target="../media/image173.png"/><Relationship Id="rId1" Type="http://schemas.openxmlformats.org/officeDocument/2006/relationships/slideLayout" Target="../slideLayouts/slideLayout4.xml"/><Relationship Id="rId6" Type="http://schemas.openxmlformats.org/officeDocument/2006/relationships/image" Target="../media/image175.png"/><Relationship Id="rId5" Type="http://schemas.openxmlformats.org/officeDocument/2006/relationships/image" Target="http:/www.lnnu.edu.cn/xdjyjx/tuxing/Chapter3/CG_Gif_3_332.gif" TargetMode="External"/><Relationship Id="rId4" Type="http://schemas.openxmlformats.org/officeDocument/2006/relationships/image" Target="../media/image174.png"/></Relationships>
</file>

<file path=ppt/slides/_rels/slide119.xml.rels><?xml version="1.0" encoding="UTF-8" standalone="yes"?>
<Relationships xmlns="http://schemas.openxmlformats.org/package/2006/relationships"><Relationship Id="rId3" Type="http://schemas.openxmlformats.org/officeDocument/2006/relationships/image" Target="http:/www.lnnu.edu.cn/xdjyjx/tuxing/Chapter3/313img/CG_Gif_3_028.gif" TargetMode="External"/><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5.bin"/><Relationship Id="rId7"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http:/www.lnnu.edu.cn/xdjyjx/tuxing/Chapter3/CG_Gif_3_210.gif" TargetMode="External"/><Relationship Id="rId5" Type="http://schemas.openxmlformats.org/officeDocument/2006/relationships/image" Target="../media/image17.png"/><Relationship Id="rId4" Type="http://schemas.openxmlformats.org/officeDocument/2006/relationships/image" Target="../media/image15.wmf"/></Relationships>
</file>

<file path=ppt/slides/_rels/slide12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77.png"/><Relationship Id="rId5" Type="http://schemas.openxmlformats.org/officeDocument/2006/relationships/oleObject" Target="../embeddings/oleObject54.bin"/><Relationship Id="rId4" Type="http://schemas.openxmlformats.org/officeDocument/2006/relationships/image" Target="http:/www.lnnu.edu.cn/xdjyjx/tuxing/Chapter3/CG_Gif_3_334.gif" TargetMode="External"/></Relationships>
</file>

<file path=ppt/slides/_rels/slide12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http:/www.lnnu.edu.cn/xdjyjx/tuxing/Chapter3/CG_Gif_3_339.gif" TargetMode="External"/><Relationship Id="rId7" Type="http://schemas.openxmlformats.org/officeDocument/2006/relationships/image" Target="http:/www.lnnu.edu.cn/xdjyjx/tuxing/Chapter3/CG_Gif_3_341.gif" TargetMode="External"/><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http:/www.lnnu.edu.cn/xdjyjx/tuxing/Chapter3/CG_Gif_3_340.gif" TargetMode="External"/><Relationship Id="rId4" Type="http://schemas.openxmlformats.org/officeDocument/2006/relationships/image" Target="../media/image180.png"/><Relationship Id="rId9" Type="http://schemas.openxmlformats.org/officeDocument/2006/relationships/image" Target="http:/www.lnnu.edu.cn/xdjyjx/tuxing/Chapter3/CG_Gif_3_342.gif" TargetMode="External"/></Relationships>
</file>

<file path=ppt/slides/_rels/slide122.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http:/www.lnnu.edu.cn/xdjyjx/tuxing/Chapter3/CG_Gif_3_343.gif" TargetMode="External"/><Relationship Id="rId7" Type="http://schemas.openxmlformats.org/officeDocument/2006/relationships/image" Target="http:/www.lnnu.edu.cn/xdjyjx/tuxing/Chapter3/CG_Gif_3_345.gif" TargetMode="External"/><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http:/www.lnnu.edu.cn/xdjyjx/tuxing/Chapter3/CG_Gif_3_344.gif" TargetMode="External"/><Relationship Id="rId4" Type="http://schemas.openxmlformats.org/officeDocument/2006/relationships/image" Target="../media/image184.png"/><Relationship Id="rId9" Type="http://schemas.openxmlformats.org/officeDocument/2006/relationships/image" Target="http:/www.lnnu.edu.cn/xdjyjx/tuxing/Chapter3/CG_Gif_3_346.gif"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http:/www.lnnu.edu.cn/xdjyjx/tuxing/Chapter3/CG_Gif_3_347.gif" TargetMode="External"/><Relationship Id="rId7" Type="http://schemas.openxmlformats.org/officeDocument/2006/relationships/image" Target="http:/www.lnnu.edu.cn/xdjyjx/tuxing/Chapter3/CG_Gif_3_349.gif" TargetMode="External"/><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http:/www.lnnu.edu.cn/xdjyjx/tuxing/Chapter3/CG_Gif_3_348.gif" TargetMode="External"/><Relationship Id="rId4" Type="http://schemas.openxmlformats.org/officeDocument/2006/relationships/image" Target="../media/image188.png"/></Relationships>
</file>

<file path=ppt/slides/_rels/slide1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90.png"/><Relationship Id="rId5" Type="http://schemas.openxmlformats.org/officeDocument/2006/relationships/oleObject" Target="../embeddings/oleObject55.bin"/><Relationship Id="rId4" Type="http://schemas.openxmlformats.org/officeDocument/2006/relationships/image" Target="http:/www.lnnu.edu.cn/xdjyjx/tuxing/Chapter3/313img/CG_Gif_3_032.gif"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http:/www.lnnu.edu.cn/xdjyjx/tuxing/Chapter3/CG_Gif_3_350.gif" TargetMode="External"/><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http:/www.lnnu.edu.cn/xdjyjx/tuxing/Chapter3/313img/CG_Gif_3_033.gif" TargetMode="External"/><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194.wmf"/></Relationships>
</file>

<file path=ppt/slides/_rels/slide134.xml.rels><?xml version="1.0" encoding="UTF-8" standalone="yes"?>
<Relationships xmlns="http://schemas.openxmlformats.org/package/2006/relationships"><Relationship Id="rId3" Type="http://schemas.openxmlformats.org/officeDocument/2006/relationships/image" Target="http:/www.lnnu.edu.cn/xdjyjx/tuxing/Chapter3/CG_Gif_3_352.gif" TargetMode="External"/><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http:/www.lnnu.edu.cn/xdjyjx/tuxing/Chapter3/CG_Gif_3_354.gif" TargetMode="External"/><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http:/www.lnnu.edu.cn/xdjyjx/tuxing/Chapter3/CG_Gif_3_355.gif" TargetMode="External"/><Relationship Id="rId2" Type="http://schemas.openxmlformats.org/officeDocument/2006/relationships/image" Target="../media/image198.png"/><Relationship Id="rId1" Type="http://schemas.openxmlformats.org/officeDocument/2006/relationships/slideLayout" Target="../slideLayouts/slideLayout2.xml"/><Relationship Id="rId5" Type="http://schemas.openxmlformats.org/officeDocument/2006/relationships/image" Target="http:/www.lnnu.edu.cn/xdjyjx/tuxing/Chapter3/CG_Gif_3_356.gif" TargetMode="External"/><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http:/www.lnnu.edu.cn/xdjyjx/tuxing/Chapter3/CG_Gif_3_357.gif" TargetMode="External"/><Relationship Id="rId7" Type="http://schemas.openxmlformats.org/officeDocument/2006/relationships/image" Target="http:/www.lnnu.edu.cn/xdjyjx/tuxing/Chapter3/CG_Gif_3_359.gif" TargetMode="External"/><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http:/www.lnnu.edu.cn/xdjyjx/tuxing/Chapter3/CG_Gif_3_358.gif" TargetMode="External"/><Relationship Id="rId4" Type="http://schemas.openxmlformats.org/officeDocument/2006/relationships/image" Target="../media/image20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http:/www.lnnu.edu.cn/xdjyjx/tuxing/Chapter3/CG_Gif_3_211.gif" TargetMode="External"/><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http:/www.lnnu.edu.cn/xdjyjx/tuxing/Chapter3/CG_Gif_3_209.gif" TargetMode="Externa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3" Type="http://schemas.openxmlformats.org/officeDocument/2006/relationships/image" Target="http:/www.lnnu.edu.cn/xdjyjx/tuxing/Chapter3/313img/CG_Gif_3_034.gif" TargetMode="External"/><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http:/www.lnnu.edu.cn/xdjyjx/tuxing/Chapter3/CG_Gif_3_360.gif" TargetMode="External"/><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http:/www.lnnu.edu.cn/xdjyjx/tuxing/Chapter3/CG_Gif_3_361.gif" TargetMode="External"/><Relationship Id="rId7" Type="http://schemas.openxmlformats.org/officeDocument/2006/relationships/image" Target="http:/www.lnnu.edu.cn/xdjyjx/tuxing/Chapter3/CG_Gif_3_363.gif" TargetMode="External"/><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http:/www.lnnu.edu.cn/xdjyjx/tuxing/Chapter3/CG_Gif_3_362.gif" TargetMode="External"/><Relationship Id="rId4" Type="http://schemas.openxmlformats.org/officeDocument/2006/relationships/image" Target="../media/image206.png"/></Relationships>
</file>

<file path=ppt/slides/_rels/slide143.xml.rels><?xml version="1.0" encoding="UTF-8" standalone="yes"?>
<Relationships xmlns="http://schemas.openxmlformats.org/package/2006/relationships"><Relationship Id="rId8" Type="http://schemas.openxmlformats.org/officeDocument/2006/relationships/image" Target="http:/www.lnnu.edu.cn/xdjyjx/tuxing/Chapter3/CG_Gif_3_366.gif" TargetMode="External"/><Relationship Id="rId3" Type="http://schemas.openxmlformats.org/officeDocument/2006/relationships/image" Target="../media/image209.png"/><Relationship Id="rId7" Type="http://schemas.openxmlformats.org/officeDocument/2006/relationships/image" Target="../media/image211.png"/><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image" Target="http:/www.lnnu.edu.cn/xdjyjx/tuxing/Chapter3/CG_Gif_3_364.gif" TargetMode="External"/><Relationship Id="rId5" Type="http://schemas.openxmlformats.org/officeDocument/2006/relationships/image" Target="../media/image210.png"/><Relationship Id="rId10" Type="http://schemas.openxmlformats.org/officeDocument/2006/relationships/image" Target="../media/image208.wmf"/><Relationship Id="rId4" Type="http://schemas.openxmlformats.org/officeDocument/2006/relationships/image" Target="http:/www.lnnu.edu.cn/xdjyjx/tuxing/Chapter3/CG_Gif_3_413.gif" TargetMode="External"/><Relationship Id="rId9" Type="http://schemas.openxmlformats.org/officeDocument/2006/relationships/oleObject" Target="../embeddings/oleObject57.bin"/></Relationships>
</file>

<file path=ppt/slides/_rels/slide144.xml.rels><?xml version="1.0" encoding="UTF-8" standalone="yes"?>
<Relationships xmlns="http://schemas.openxmlformats.org/package/2006/relationships"><Relationship Id="rId3" Type="http://schemas.openxmlformats.org/officeDocument/2006/relationships/image" Target="http:/www.lnnu.edu.cn/xdjyjx/tuxing/Chapter3/313img/CG_Gif_3_035.gif" TargetMode="External"/><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213.wmf"/><Relationship Id="rId5" Type="http://schemas.openxmlformats.org/officeDocument/2006/relationships/oleObject" Target="../embeddings/oleObject58.bin"/><Relationship Id="rId4" Type="http://schemas.openxmlformats.org/officeDocument/2006/relationships/image" Target="http:/www.lnnu.edu.cn/xdjyjx/tuxing/Chapter3/CG_Gif_3_367.gif"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http:/www.lnnu.edu.cn/xdjyjx/tuxing/Chapter3/313img/CG_Gif_3_036.gif" TargetMode="External"/><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http:/www.lnnu.edu.cn/xdjyjx/tuxing/Chapter3/CG_Gif_3_369.gif" TargetMode="External"/><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http:/www.lnnu.edu.cn/xdjyjx/tuxing/Chapter3/CG_Gif_3_370.gif" TargetMode="External"/><Relationship Id="rId4" Type="http://schemas.openxmlformats.org/officeDocument/2006/relationships/image" Target="../media/image217.png"/></Relationships>
</file>

<file path=ppt/slides/_rels/slide148.xml.rels><?xml version="1.0" encoding="UTF-8" standalone="yes"?>
<Relationships xmlns="http://schemas.openxmlformats.org/package/2006/relationships"><Relationship Id="rId3" Type="http://schemas.openxmlformats.org/officeDocument/2006/relationships/image" Target="http:/www.lnnu.edu.cn/xdjyjx/tuxing/Chapter3/CG_Gif_3_371.gif" TargetMode="External"/><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http:/www.lnnu.edu.cn/xdjyjx/tuxing/Chapter3/313img/CG_Gif_3_037.gif" TargetMode="External"/><Relationship Id="rId4" Type="http://schemas.openxmlformats.org/officeDocument/2006/relationships/image" Target="../media/image219.png"/></Relationships>
</file>

<file path=ppt/slides/_rels/slide149.xml.rels><?xml version="1.0" encoding="UTF-8" standalone="yes"?>
<Relationships xmlns="http://schemas.openxmlformats.org/package/2006/relationships"><Relationship Id="rId3" Type="http://schemas.openxmlformats.org/officeDocument/2006/relationships/image" Target="http:/www.lnnu.edu.cn/xdjyjx/tuxing/Chapter3/CG_Gif_3_372.gif" TargetMode="External"/><Relationship Id="rId7" Type="http://schemas.openxmlformats.org/officeDocument/2006/relationships/image" Target="http:/www.lnnu.edu.cn/xdjyjx/tuxing/Chapter3/CG_Gif_3_374.gif" TargetMode="External"/><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http:/www.lnnu.edu.cn/xdjyjx/tuxing/Chapter3/CG_Gif_3_373.gif" TargetMode="External"/><Relationship Id="rId4" Type="http://schemas.openxmlformats.org/officeDocument/2006/relationships/image" Target="../media/image22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9.bin"/><Relationship Id="rId4" Type="http://schemas.openxmlformats.org/officeDocument/2006/relationships/image" Target="../media/image20.wmf"/></Relationships>
</file>

<file path=ppt/slides/_rels/slide150.xml.rels><?xml version="1.0" encoding="UTF-8" standalone="yes"?>
<Relationships xmlns="http://schemas.openxmlformats.org/package/2006/relationships"><Relationship Id="rId3" Type="http://schemas.openxmlformats.org/officeDocument/2006/relationships/image" Target="http:/www.lnnu.edu.cn/xdjyjx/tuxing/Chapter3/CG_Gif_3_375.gif" TargetMode="External"/><Relationship Id="rId7" Type="http://schemas.openxmlformats.org/officeDocument/2006/relationships/image" Target="http:/www.lnnu.edu.cn/xdjyjx/tuxing/Chapter3/CG_Gif_3_377.gif" TargetMode="External"/><Relationship Id="rId2"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http:/www.lnnu.edu.cn/xdjyjx/tuxing/Chapter3/CG_Gif_3_376.gif" TargetMode="External"/><Relationship Id="rId4" Type="http://schemas.openxmlformats.org/officeDocument/2006/relationships/image" Target="../media/image224.png"/></Relationships>
</file>

<file path=ppt/slides/_rels/slide151.xml.rels><?xml version="1.0" encoding="UTF-8" standalone="yes"?>
<Relationships xmlns="http://schemas.openxmlformats.org/package/2006/relationships"><Relationship Id="rId3" Type="http://schemas.openxmlformats.org/officeDocument/2006/relationships/image" Target="http:/www.lnnu.edu.cn/xdjyjx/tuxing/Chapter3/CG_Gif_3_378.gif" TargetMode="External"/><Relationship Id="rId7" Type="http://schemas.openxmlformats.org/officeDocument/2006/relationships/image" Target="http:/www.lnnu.edu.cn/xdjyjx/tuxing/Chapter3/313img/CG_Gif_3_038.gif" TargetMode="External"/><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228.png"/><Relationship Id="rId5" Type="http://schemas.openxmlformats.org/officeDocument/2006/relationships/image" Target="http:/www.lnnu.edu.cn/xdjyjx/tuxing/Chapter3/CG_Gif_3_379.gif" TargetMode="External"/><Relationship Id="rId4" Type="http://schemas.openxmlformats.org/officeDocument/2006/relationships/image" Target="../media/image227.png"/></Relationships>
</file>

<file path=ppt/slides/_rels/slide152.xml.rels><?xml version="1.0" encoding="UTF-8" standalone="yes"?>
<Relationships xmlns="http://schemas.openxmlformats.org/package/2006/relationships"><Relationship Id="rId3" Type="http://schemas.openxmlformats.org/officeDocument/2006/relationships/image" Target="http:/www.lnnu.edu.cn/xdjyjx/tuxing/Chapter3/CG_Gif_3_380.gif" TargetMode="External"/><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http:/www.lnnu.edu.cn/xdjyjx/tuxing/Chapter3/CG_Gif_3_382.gif" TargetMode="External"/><Relationship Id="rId7" Type="http://schemas.openxmlformats.org/officeDocument/2006/relationships/image" Target="http:/www.lnnu.edu.cn/xdjyjx/tuxing/Chapter3/CG_Gif_3_384.gif" TargetMode="External"/><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http:/www.lnnu.edu.cn/xdjyjx/tuxing/Chapter3/CG_Gif_3_383.gif" TargetMode="External"/><Relationship Id="rId4" Type="http://schemas.openxmlformats.org/officeDocument/2006/relationships/image" Target="../media/image231.png"/><Relationship Id="rId9" Type="http://schemas.openxmlformats.org/officeDocument/2006/relationships/image" Target="http:/www.lnnu.edu.cn/xdjyjx/tuxing/Chapter3/CG_Gif_3_381.gif"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http:/www.lnnu.edu.cn/xdjyjx/tuxing/Chapter3/CG_Gif_3_385.gif" TargetMode="External"/><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http:/www.lnnu.edu.cn/xdjyjx/tuxing/Chapter3/CG_Gif_3_388.gif" TargetMode="External"/><Relationship Id="rId7" Type="http://schemas.openxmlformats.org/officeDocument/2006/relationships/image" Target="http:/www.lnnu.edu.cn/xdjyjx/tuxing/Chapter3/CG_Gif_3_387.gif" TargetMode="Externa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http:/www.lnnu.edu.cn/xdjyjx/tuxing/Chapter3/CG_Gif_3_389.gif" TargetMode="External"/><Relationship Id="rId4" Type="http://schemas.openxmlformats.org/officeDocument/2006/relationships/image" Target="../media/image38.png"/></Relationships>
</file>

<file path=ppt/slides/_rels/slide158.xml.rels><?xml version="1.0" encoding="UTF-8" standalone="yes"?>
<Relationships xmlns="http://schemas.openxmlformats.org/package/2006/relationships"><Relationship Id="rId3" Type="http://schemas.openxmlformats.org/officeDocument/2006/relationships/image" Target="http:/www.lnnu.edu.cn/xdjyjx/tuxing/Chapter3/CG_Gif_3_391.gif" TargetMode="External"/><Relationship Id="rId7" Type="http://schemas.openxmlformats.org/officeDocument/2006/relationships/image" Target="http:/www.lnnu.edu.cn/xdjyjx/tuxing/Chapter3/CG_Gif_3_390.gif" TargetMode="Externa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http:/www.lnnu.edu.cn/xdjyjx/tuxing/Chapter3/CG_Gif_3_392.gif" TargetMode="External"/><Relationship Id="rId4" Type="http://schemas.openxmlformats.org/officeDocument/2006/relationships/image" Target="../media/image41.png"/></Relationships>
</file>

<file path=ppt/slides/_rels/slide159.xml.rels><?xml version="1.0" encoding="UTF-8" standalone="yes"?>
<Relationships xmlns="http://schemas.openxmlformats.org/package/2006/relationships"><Relationship Id="rId3" Type="http://schemas.openxmlformats.org/officeDocument/2006/relationships/image" Target="http:/www.lnnu.edu.cn/xdjyjx/tuxing/Chapter3/CG_Gif_3_393.gif" TargetMode="External"/><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http:/www.lnnu.edu.cn/xdjyjx/tuxing/Chapter3/314img/CG_Gif_3_057.gif" TargetMode="External"/><Relationship Id="rId4" Type="http://schemas.openxmlformats.org/officeDocument/2006/relationships/image" Target="../media/image23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22.wmf"/></Relationships>
</file>

<file path=ppt/slides/_rels/slide160.xml.rels><?xml version="1.0" encoding="UTF-8" standalone="yes"?>
<Relationships xmlns="http://schemas.openxmlformats.org/package/2006/relationships"><Relationship Id="rId3" Type="http://schemas.openxmlformats.org/officeDocument/2006/relationships/image" Target="http:/www.lnnu.edu.cn/xdjyjx/tuxing/Chapter3/CG_Gif_3_394.gif" TargetMode="External"/><Relationship Id="rId7" Type="http://schemas.openxmlformats.org/officeDocument/2006/relationships/image" Target="http:/www.lnnu.edu.cn/xdjyjx/tuxing/Chapter3/CG_Gif_3_396.gif" TargetMode="External"/><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http:/www.lnnu.edu.cn/xdjyjx/tuxing/Chapter3/CG_Gif_3_395.gif" TargetMode="External"/><Relationship Id="rId4" Type="http://schemas.openxmlformats.org/officeDocument/2006/relationships/image" Target="../media/image239.png"/></Relationships>
</file>

<file path=ppt/slides/_rels/slide161.xml.rels><?xml version="1.0" encoding="UTF-8" standalone="yes"?>
<Relationships xmlns="http://schemas.openxmlformats.org/package/2006/relationships"><Relationship Id="rId3" Type="http://schemas.openxmlformats.org/officeDocument/2006/relationships/image" Target="http:/www.lnnu.edu.cn/xdjyjx/tuxing/Chapter3/CG_Gif_3_397.gif" TargetMode="External"/><Relationship Id="rId2" Type="http://schemas.openxmlformats.org/officeDocument/2006/relationships/image" Target="../media/image241.png"/><Relationship Id="rId1" Type="http://schemas.openxmlformats.org/officeDocument/2006/relationships/slideLayout" Target="../slideLayouts/slideLayout2.xml"/><Relationship Id="rId5" Type="http://schemas.openxmlformats.org/officeDocument/2006/relationships/image" Target="http:/www.lnnu.edu.cn/xdjyjx/tuxing/Chapter3/CG_Gif_3_399.gif" TargetMode="External"/><Relationship Id="rId4" Type="http://schemas.openxmlformats.org/officeDocument/2006/relationships/image" Target="../media/image242.png"/></Relationships>
</file>

<file path=ppt/slides/_rels/slide162.xml.rels><?xml version="1.0" encoding="UTF-8" standalone="yes"?>
<Relationships xmlns="http://schemas.openxmlformats.org/package/2006/relationships"><Relationship Id="rId3" Type="http://schemas.openxmlformats.org/officeDocument/2006/relationships/image" Target="http:/www.lnnu.edu.cn/xdjyjx/tuxing/Chapter3/314img/CG_Gif_3_058.gif" TargetMode="External"/><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http:/www.lnnu.edu.cn/xdjyjx/tuxing/Chapter3/CG_Gif_3_400.gif" TargetMode="External"/><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http:/www.lnnu.edu.cn/xdjyjx/tuxing/Chapter3/CG_Gif_3_402.gif" TargetMode="External"/><Relationship Id="rId7" Type="http://schemas.openxmlformats.org/officeDocument/2006/relationships/image" Target="http:/www.lnnu.edu.cn/xdjyjx/tuxing/Chapter3/CG_Gif_3_401.gif" TargetMode="External"/><Relationship Id="rId2"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http:/www.lnnu.edu.cn/xdjyjx/tuxing/Chapter3/CG_Gif_3_403.gif" TargetMode="External"/><Relationship Id="rId4" Type="http://schemas.openxmlformats.org/officeDocument/2006/relationships/image" Target="../media/image246.png"/></Relationships>
</file>

<file path=ppt/slides/_rels/slide165.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http:/www.lnnu.edu.cn/xdjyjx/tuxing/Chapter3/CG_Gif_3_404.gif" TargetMode="External"/><Relationship Id="rId7" Type="http://schemas.openxmlformats.org/officeDocument/2006/relationships/image" Target="http:/www.lnnu.edu.cn/xdjyjx/tuxing/Chapter3/CG_Gif_3_406.gif" TargetMode="External"/><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http:/www.lnnu.edu.cn/xdjyjx/tuxing/Chapter3/CG_Gif_3_405.gif" TargetMode="External"/><Relationship Id="rId4" Type="http://schemas.openxmlformats.org/officeDocument/2006/relationships/image" Target="../media/image249.png"/><Relationship Id="rId9" Type="http://schemas.openxmlformats.org/officeDocument/2006/relationships/image" Target="http:/www.lnnu.edu.cn/xdjyjx/tuxing/Chapter3/CG_Gif_3_407.gif" TargetMode="External"/></Relationships>
</file>

<file path=ppt/slides/_rels/slide166.xml.rels><?xml version="1.0" encoding="UTF-8" standalone="yes"?>
<Relationships xmlns="http://schemas.openxmlformats.org/package/2006/relationships"><Relationship Id="rId3" Type="http://schemas.openxmlformats.org/officeDocument/2006/relationships/image" Target="http:/www.lnnu.edu.cn/xdjyjx/tuxing/Chapter3/CG_Gif_3_408.gif" TargetMode="External"/><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http:/www.lnnu.edu.cn/xdjyjx/tuxing/Chapter3/31img/CG_Gif_3_003.gi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http:/www.lnnu.edu.cn/xdjyjx/tuxing/Chapter3/CG_Gif_3_217.gif" TargetMode="External"/><Relationship Id="rId7" Type="http://schemas.openxmlformats.org/officeDocument/2006/relationships/image" Target="http:/www.lnnu.edu.cn/xdjyjx/tuxing/Chapter3/CG_Gif_3_219.gif" TargetMode="External"/><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http:/www.lnnu.edu.cn/xdjyjx/tuxing/Chapter3/CG_Gif_3_218.gif" TargetMode="External"/><Relationship Id="rId4" Type="http://schemas.openxmlformats.org/officeDocument/2006/relationships/image" Target="../media/image25.png"/><Relationship Id="rId9" Type="http://schemas.openxmlformats.org/officeDocument/2006/relationships/image" Target="http:/www.lnnu.edu.cn/xdjyjx/tuxing/Chapter3/CG_Gif_3_220.gi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31.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11.v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http:/www.lnnu.edu.cn/xdjyjx/tuxing/Chapter3/CG_Gif_3_388.gi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http:/www.lnnu.edu.cn/xdjyjx/tuxing/Chapter3/CG_Gif_3_389.gif" TargetMode="External"/><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http:/www.lnnu.edu.cn/xdjyjx/tuxing/Chapter3/CG_Gif_3_390.gif" TargetMode="Externa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http:/www.lnnu.edu.cn/xdjyjx/tuxing/Chapter3/CG_Gif_3_391.gif" TargetMode="External"/><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http:/www.lnnu.edu.cn/xdjyjx/tuxing/Chapter3/CG_Gif_3_392.gif" TargetMode="Externa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http:/www.lnnu.edu.cn/xdjyjx/tuxing/Chapter3/31img/CG_Gif_3_004.gif" TargetMode="External"/><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http:/www.lnnu.edu.cn/xdjyjx/tuxing/Chapter3/CG_Gif_3_221.gif" TargetMode="External"/><Relationship Id="rId2" Type="http://schemas.openxmlformats.org/officeDocument/2006/relationships/image" Target="../media/image43.png"/><Relationship Id="rId1" Type="http://schemas.openxmlformats.org/officeDocument/2006/relationships/slideLayout" Target="../slideLayouts/slideLayout12.xml"/><Relationship Id="rId5" Type="http://schemas.openxmlformats.org/officeDocument/2006/relationships/image" Target="http:/www.lnnu.edu.cn/xdjyjx/tuxing/Chapter3/CG_Gif_3_222.gif" TargetMode="Externa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46.wmf"/><Relationship Id="rId5" Type="http://schemas.openxmlformats.org/officeDocument/2006/relationships/oleObject" Target="../embeddings/oleObject17.bin"/><Relationship Id="rId4" Type="http://schemas.openxmlformats.org/officeDocument/2006/relationships/image" Target="../media/image45.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http:/www.lnnu.edu.cn/xdjyjx/tuxing/Chapter3/CG_Gif_3_223.gif" TargetMode="External"/><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http:/www.lnnu.edu.cn/xdjyjx/tuxing/Chapter3/CG_Gif_3_225.gif" TargetMode="External"/><Relationship Id="rId2" Type="http://schemas.openxmlformats.org/officeDocument/2006/relationships/image" Target="../media/image48.png"/><Relationship Id="rId1" Type="http://schemas.openxmlformats.org/officeDocument/2006/relationships/slideLayout" Target="../slideLayouts/slideLayout12.xml"/><Relationship Id="rId5" Type="http://schemas.openxmlformats.org/officeDocument/2006/relationships/image" Target="http:/www.lnnu.edu.cn/xdjyjx/tuxing/Chapter3/CG_Gif_3_226.gif" TargetMode="Externa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http:/www.lnnu.edu.cn/xdjyjx/tuxing/Chapter3/CG_Gif_3_227.gif" TargetMode="External"/><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http:/www.lnnu.edu.cn/xdjyjx/tuxing/Chapter3/CG_Gif_3_228.gif" TargetMode="Externa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http:/www.lnnu.edu.cn/xdjyjx/tuxing/Chapter3/CG_Gif_3_229.gif" TargetMode="External"/><Relationship Id="rId7" Type="http://schemas.openxmlformats.org/officeDocument/2006/relationships/image" Target="http:/www.lnnu.edu.cn/xdjyjx/tuxing/Chapter3/CG_Gif_3_231.gif" TargetMode="External"/><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54.png"/><Relationship Id="rId5" Type="http://schemas.openxmlformats.org/officeDocument/2006/relationships/image" Target="http:/www.lnnu.edu.cn/xdjyjx/tuxing/Chapter3/CG_Gif_3_230.gif" TargetMode="Externa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http:/www.lnnu.edu.cn/xdjyjx/tuxing/Chapter3/CG_Gif_3_232.gif" TargetMode="External"/><Relationship Id="rId2" Type="http://schemas.openxmlformats.org/officeDocument/2006/relationships/image" Target="../media/image55.png"/><Relationship Id="rId1" Type="http://schemas.openxmlformats.org/officeDocument/2006/relationships/slideLayout" Target="../slideLayouts/slideLayout12.xml"/><Relationship Id="rId5" Type="http://schemas.openxmlformats.org/officeDocument/2006/relationships/image" Target="http:/www.lnnu.edu.cn/xdjyjx/tuxing/Chapter3/CG_Gif_3_233.gif" TargetMode="Externa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image" Target="../media/image57.wmf"/><Relationship Id="rId5" Type="http://schemas.openxmlformats.org/officeDocument/2006/relationships/oleObject" Target="../embeddings/oleObject18.bin"/><Relationship Id="rId4" Type="http://schemas.openxmlformats.org/officeDocument/2006/relationships/image" Target="http:/www.lnnu.edu.cn/xdjyjx/tuxing/Chapter3/CG_Gif_3_234.gif"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http:/www.lnnu.edu.cn/xdjyjx/tuxing/Chapter3/CG_Gif_3_237.gif" TargetMode="External"/><Relationship Id="rId3" Type="http://schemas.openxmlformats.org/officeDocument/2006/relationships/image" Target="../media/image60.png"/><Relationship Id="rId7" Type="http://schemas.openxmlformats.org/officeDocument/2006/relationships/image" Target="../media/image61.png"/><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image" Target="../media/image59.wmf"/><Relationship Id="rId5" Type="http://schemas.openxmlformats.org/officeDocument/2006/relationships/oleObject" Target="../embeddings/oleObject19.bin"/><Relationship Id="rId4" Type="http://schemas.openxmlformats.org/officeDocument/2006/relationships/image" Target="http:/www.lnnu.edu.cn/xdjyjx/tuxing/Chapter3/CG_Gif_3_236.gi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http:/www.lnnu.edu.cn/xdjyjx/tuxing/Chapter3/31img/CG_Gif_3_005.gif"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http:/www.lnnu.edu.cn/xdjyjx/tuxing/Chapter3/CG_Gif_3_240.gif" TargetMode="External"/><Relationship Id="rId7" Type="http://schemas.openxmlformats.org/officeDocument/2006/relationships/image" Target="http:/www.lnnu.edu.cn/xdjyjx/tuxing/Chapter3/CG_Gif_3_239.gif" TargetMode="External"/><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http:/www.lnnu.edu.cn/xdjyjx/tuxing/Chapter3/CG_Gif_3_238.gif" TargetMode="External"/><Relationship Id="rId4" Type="http://schemas.openxmlformats.org/officeDocument/2006/relationships/image" Target="../media/image64.png"/><Relationship Id="rId9" Type="http://schemas.openxmlformats.org/officeDocument/2006/relationships/image" Target="http:/www.lnnu.edu.cn/xdjyjx/tuxing/Chapter3/CG_Gif_3_242.gi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http:/www.lnnu.edu.cn/xdjyjx/tuxing/Chapter3/CG_Gif_3_241.gif" TargetMode="External"/><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http:/www.lnnu.edu.cn/xdjyjx/tuxing/Chapter3/31img/CG_Gif_3_006.gif" TargetMode="Externa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http:/www.lnnu.edu.cn/xdjyjx/tuxing/Chapter3/CG_Gif_3_245.gif" TargetMode="External"/><Relationship Id="rId3" Type="http://schemas.openxmlformats.org/officeDocument/2006/relationships/image" Target="../media/image70.png"/><Relationship Id="rId7" Type="http://schemas.openxmlformats.org/officeDocument/2006/relationships/image" Target="../media/image71.png"/><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image" Target="../media/image69.wmf"/><Relationship Id="rId5" Type="http://schemas.openxmlformats.org/officeDocument/2006/relationships/oleObject" Target="../embeddings/oleObject20.bin"/><Relationship Id="rId4" Type="http://schemas.openxmlformats.org/officeDocument/2006/relationships/image" Target="http:/www.lnnu.edu.cn/xdjyjx/tuxing/Chapter3/CG_Gif_3_243.gif"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http:/www.lnnu.edu.cn/xdjyjx/tuxing/Chapter3/CG_Gif_3_202.gif" TargetMode="External"/><Relationship Id="rId5" Type="http://schemas.openxmlformats.org/officeDocument/2006/relationships/image" Target="../media/image5.png"/><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3" Type="http://schemas.openxmlformats.org/officeDocument/2006/relationships/image" Target="http:/www.lnnu.edu.cn/xdjyjx/tuxing/Chapter3/CG_Gif_3_246.gif" TargetMode="External"/><Relationship Id="rId7" Type="http://schemas.openxmlformats.org/officeDocument/2006/relationships/image" Target="http:/www.lnnu.edu.cn/xdjyjx/tuxing/Chapter3/CG_Gif_3_248.gif" TargetMode="External"/><Relationship Id="rId2"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http:/www.lnnu.edu.cn/xdjyjx/tuxing/Chapter3/CG_Gif_3_247.gif" TargetMode="Externa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http:/www.lnnu.edu.cn/xdjyjx/tuxing/Chapter3/31img/CG_Gif_3_007.gif" TargetMode="Externa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8" Type="http://schemas.openxmlformats.org/officeDocument/2006/relationships/image" Target="http:/www.lnnu.edu.cn/xdjyjx/tuxing/Chapter3/312img/CG_Gif_3_008.gif" TargetMode="External"/><Relationship Id="rId3" Type="http://schemas.openxmlformats.org/officeDocument/2006/relationships/oleObject" Target="../embeddings/oleObject21.bin"/><Relationship Id="rId7" Type="http://schemas.openxmlformats.org/officeDocument/2006/relationships/image" Target="../media/image78.png"/><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image" Target="http:/www.lnnu.edu.cn/xdjyjx/tuxing/Chapter3/CG_Gif_3_250.gif" TargetMode="External"/><Relationship Id="rId5" Type="http://schemas.openxmlformats.org/officeDocument/2006/relationships/image" Target="../media/image77.png"/><Relationship Id="rId4" Type="http://schemas.openxmlformats.org/officeDocument/2006/relationships/image" Target="../media/image76.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http:/www.lnnu.edu.cn/xdjyjx/tuxing/Chapter3/CG_Gif_3_251.gif" TargetMode="External"/><Relationship Id="rId7" Type="http://schemas.openxmlformats.org/officeDocument/2006/relationships/image" Target="http:/www.lnnu.edu.cn/xdjyjx/tuxing/Chapter3/CG_Gif_3_253.gif" TargetMode="Externa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http:/www.lnnu.edu.cn/xdjyjx/tuxing/Chapter3/CG_Gif_3_252.gif" TargetMode="External"/><Relationship Id="rId4" Type="http://schemas.openxmlformats.org/officeDocument/2006/relationships/image" Target="../media/image80.png"/><Relationship Id="rId9" Type="http://schemas.openxmlformats.org/officeDocument/2006/relationships/image" Target="http:/www.lnnu.edu.cn/xdjyjx/tuxing/Chapter3/CG_Gif_3_254.gif"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http:/www.lnnu.edu.cn/xdjyjx/tuxing/Chapter3/CG_Gif_3_258.gif" TargetMode="External"/><Relationship Id="rId3" Type="http://schemas.openxmlformats.org/officeDocument/2006/relationships/oleObject" Target="../embeddings/oleObject22.bin"/><Relationship Id="rId7" Type="http://schemas.openxmlformats.org/officeDocument/2006/relationships/image" Target="../media/image87.png"/><Relationship Id="rId12" Type="http://schemas.openxmlformats.org/officeDocument/2006/relationships/image" Target="../media/image85.w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image" Target="http:/www.lnnu.edu.cn/xdjyjx/tuxing/Chapter3/CG_Gif_3_257.gif" TargetMode="External"/><Relationship Id="rId11" Type="http://schemas.openxmlformats.org/officeDocument/2006/relationships/oleObject" Target="../embeddings/oleObject24.bin"/><Relationship Id="rId5" Type="http://schemas.openxmlformats.org/officeDocument/2006/relationships/image" Target="../media/image86.png"/><Relationship Id="rId10" Type="http://schemas.openxmlformats.org/officeDocument/2006/relationships/image" Target="../media/image84.wmf"/><Relationship Id="rId4" Type="http://schemas.openxmlformats.org/officeDocument/2006/relationships/image" Target="../media/image83.wmf"/><Relationship Id="rId9" Type="http://schemas.openxmlformats.org/officeDocument/2006/relationships/oleObject" Target="../embeddings/oleObject23.bin"/></Relationships>
</file>

<file path=ppt/slides/_rels/slide57.xml.rels><?xml version="1.0" encoding="UTF-8" standalone="yes"?>
<Relationships xmlns="http://schemas.openxmlformats.org/package/2006/relationships"><Relationship Id="rId8" Type="http://schemas.openxmlformats.org/officeDocument/2006/relationships/image" Target="http:/www.lnnu.edu.cn/xdjyjx/tuxing/Chapter3/CG_Gif_3_262.gif" TargetMode="External"/><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http:/www.lnnu.edu.cn/xdjyjx/tuxing/Chapter3/CG_Gif_3_261.gif" TargetMode="External"/><Relationship Id="rId5" Type="http://schemas.openxmlformats.org/officeDocument/2006/relationships/image" Target="../media/image90.png"/><Relationship Id="rId10" Type="http://schemas.openxmlformats.org/officeDocument/2006/relationships/image" Target="../media/image88.wmf"/><Relationship Id="rId4" Type="http://schemas.openxmlformats.org/officeDocument/2006/relationships/image" Target="http:/www.lnnu.edu.cn/xdjyjx/tuxing/Chapter3/CG_Gif_3_260.gif" TargetMode="External"/><Relationship Id="rId9" Type="http://schemas.openxmlformats.org/officeDocument/2006/relationships/oleObject" Target="../embeddings/oleObject25.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93.wmf"/><Relationship Id="rId5" Type="http://schemas.openxmlformats.org/officeDocument/2006/relationships/oleObject" Target="../embeddings/oleObject27.bin"/><Relationship Id="rId4" Type="http://schemas.openxmlformats.org/officeDocument/2006/relationships/image" Target="../media/image92.wmf"/></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94.wmf"/><Relationship Id="rId5" Type="http://schemas.openxmlformats.org/officeDocument/2006/relationships/oleObject" Target="../embeddings/oleObject28.bin"/><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http:/www.lnnu.edu.cn/xdjyjx/tuxing/Chapter3/CG_Gif_3_203.gif" TargetMode="External"/><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http:/www.lnnu.edu.cn/xdjyjx/tuxing/Chapter3/CG_Gif_3_204.gif" TargetMode="Externa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http:/www.lnnu.edu.cn/xdjyjx/tuxing/Chapter3/CG_Gif_3_265.gif" TargetMode="External"/><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http:/www.lnnu.edu.cn/xdjyjx/tuxing/Chapter3/CG_Gif_3_266.gif" TargetMode="Externa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http:/www.lnnu.edu.cn/xdjyjx/tuxing/Chapter3/CG_Gif_3_267.gif" TargetMode="External"/><Relationship Id="rId7" Type="http://schemas.openxmlformats.org/officeDocument/2006/relationships/image" Target="http:/www.lnnu.edu.cn/xdjyjx/tuxing/Chapter3/CG_Gif_3_269.gif" TargetMode="External"/><Relationship Id="rId2" Type="http://schemas.openxmlformats.org/officeDocument/2006/relationships/image" Target="../media/image99.png"/><Relationship Id="rId1" Type="http://schemas.openxmlformats.org/officeDocument/2006/relationships/slideLayout" Target="../slideLayouts/slideLayout12.xml"/><Relationship Id="rId6" Type="http://schemas.openxmlformats.org/officeDocument/2006/relationships/image" Target="../media/image101.png"/><Relationship Id="rId5" Type="http://schemas.openxmlformats.org/officeDocument/2006/relationships/image" Target="http:/www.lnnu.edu.cn/xdjyjx/tuxing/Chapter3/CG_Gif_3_268.gif" TargetMode="Externa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103.png"/><Relationship Id="rId7" Type="http://schemas.openxmlformats.org/officeDocument/2006/relationships/oleObject" Target="../embeddings/oleObject29.bin"/><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image" Target="http:/www.lnnu.edu.cn/xdjyjx/tuxing/Chapter3/CG_Gif_3_271.gif" TargetMode="External"/><Relationship Id="rId5" Type="http://schemas.openxmlformats.org/officeDocument/2006/relationships/image" Target="../media/image104.png"/><Relationship Id="rId4" Type="http://schemas.openxmlformats.org/officeDocument/2006/relationships/image" Target="http:/www.lnnu.edu.cn/xdjyjx/tuxing/Chapter3/CG_Gif_3_270.gif"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http:/www.lnnu.edu.cn/xdjyjx/tuxing/Chapter3/CG_Gif_3_272.gif" TargetMode="External"/><Relationship Id="rId2" Type="http://schemas.openxmlformats.org/officeDocument/2006/relationships/image" Target="../media/image105.png"/><Relationship Id="rId1" Type="http://schemas.openxmlformats.org/officeDocument/2006/relationships/slideLayout" Target="../slideLayouts/slideLayout12.xml"/><Relationship Id="rId5" Type="http://schemas.openxmlformats.org/officeDocument/2006/relationships/image" Target="http:/www.lnnu.edu.cn/xdjyjx/tuxing/Chapter3/312img/CG_Gif_3_009.gif" TargetMode="External"/><Relationship Id="rId4" Type="http://schemas.openxmlformats.org/officeDocument/2006/relationships/image" Target="../media/image106.png"/></Relationships>
</file>

<file path=ppt/slides/_rels/slide64.xml.rels><?xml version="1.0" encoding="UTF-8" standalone="yes"?>
<Relationships xmlns="http://schemas.openxmlformats.org/package/2006/relationships"><Relationship Id="rId3" Type="http://schemas.openxmlformats.org/officeDocument/2006/relationships/image" Target="http:/www.lnnu.edu.cn/xdjyjx/tuxing/Chapter3/CG_Gif_3_273.gif" TargetMode="External"/><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http:/www.lnnu.edu.cn/xdjyjx/tuxing/Chapter3/CG_Gif_3_274.gif" TargetMode="External"/><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2.xml"/><Relationship Id="rId1" Type="http://schemas.openxmlformats.org/officeDocument/2006/relationships/vmlDrawing" Target="../drawings/vmlDrawing22.vml"/><Relationship Id="rId6" Type="http://schemas.openxmlformats.org/officeDocument/2006/relationships/image" Target="../media/image110.wmf"/><Relationship Id="rId5" Type="http://schemas.openxmlformats.org/officeDocument/2006/relationships/oleObject" Target="../embeddings/oleObject31.bin"/><Relationship Id="rId4" Type="http://schemas.openxmlformats.org/officeDocument/2006/relationships/image" Target="../media/image109.wmf"/></Relationships>
</file>

<file path=ppt/slides/_rels/slide67.x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oleObject" Target="../embeddings/oleObject32.bin"/><Relationship Id="rId7" Type="http://schemas.openxmlformats.org/officeDocument/2006/relationships/oleObject" Target="../embeddings/oleObject34.bin"/><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image" Target="../media/image112.wmf"/><Relationship Id="rId5" Type="http://schemas.openxmlformats.org/officeDocument/2006/relationships/oleObject" Target="../embeddings/oleObject33.bin"/><Relationship Id="rId4" Type="http://schemas.openxmlformats.org/officeDocument/2006/relationships/image" Target="../media/image111.wmf"/></Relationships>
</file>

<file path=ppt/slides/_rels/slide68.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image" Target="../media/image115.wmf"/><Relationship Id="rId5" Type="http://schemas.openxmlformats.org/officeDocument/2006/relationships/oleObject" Target="../embeddings/oleObject36.bin"/><Relationship Id="rId10" Type="http://schemas.openxmlformats.org/officeDocument/2006/relationships/image" Target="../media/image117.wmf"/><Relationship Id="rId4" Type="http://schemas.openxmlformats.org/officeDocument/2006/relationships/image" Target="../media/image114.wmf"/><Relationship Id="rId9" Type="http://schemas.openxmlformats.org/officeDocument/2006/relationships/oleObject" Target="../embeddings/oleObject38.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25.vml"/><Relationship Id="rId4" Type="http://schemas.openxmlformats.org/officeDocument/2006/relationships/image" Target="../media/image118.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http:/www.lnnu.edu.cn/xdjyjx/tuxing/Chapter3/CG_Gif_3_275.gif" TargetMode="External"/><Relationship Id="rId2" Type="http://schemas.openxmlformats.org/officeDocument/2006/relationships/image" Target="../media/image119.png"/><Relationship Id="rId1" Type="http://schemas.openxmlformats.org/officeDocument/2006/relationships/slideLayout" Target="../slideLayouts/slideLayout12.xml"/><Relationship Id="rId5" Type="http://schemas.openxmlformats.org/officeDocument/2006/relationships/image" Target="http:/www.lnnu.edu.cn/xdjyjx/tuxing/Chapter3/312img/CG_Gif_3_010.gif" TargetMode="External"/><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8" Type="http://schemas.openxmlformats.org/officeDocument/2006/relationships/image" Target="http:/www.lnnu.edu.cn/xdjyjx/tuxing/Chapter3/CG_Gif_3_277.gif" TargetMode="External"/><Relationship Id="rId3" Type="http://schemas.openxmlformats.org/officeDocument/2006/relationships/image" Target="../media/image122.png"/><Relationship Id="rId7" Type="http://schemas.openxmlformats.org/officeDocument/2006/relationships/image" Target="../media/image123.png"/><Relationship Id="rId2" Type="http://schemas.openxmlformats.org/officeDocument/2006/relationships/slideLayout" Target="../slideLayouts/slideLayout12.xml"/><Relationship Id="rId1" Type="http://schemas.openxmlformats.org/officeDocument/2006/relationships/vmlDrawing" Target="../drawings/vmlDrawing26.vml"/><Relationship Id="rId6" Type="http://schemas.openxmlformats.org/officeDocument/2006/relationships/image" Target="../media/image121.wmf"/><Relationship Id="rId5" Type="http://schemas.openxmlformats.org/officeDocument/2006/relationships/oleObject" Target="../embeddings/oleObject40.bin"/><Relationship Id="rId4" Type="http://schemas.openxmlformats.org/officeDocument/2006/relationships/image" Target="http:/www.lnnu.edu.cn/xdjyjx/tuxing/Chapter3/CG_Gif_3_276.gif"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http:/www.lnnu.edu.cn/xdjyjx/tuxing/Chapter3/CG_Gif_3_278.gif" TargetMode="External"/><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13.xml"/><Relationship Id="rId1" Type="http://schemas.openxmlformats.org/officeDocument/2006/relationships/vmlDrawing" Target="../drawings/vmlDrawing27.vml"/><Relationship Id="rId4" Type="http://schemas.openxmlformats.org/officeDocument/2006/relationships/image" Target="../media/image125.w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126.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1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http:/www.lnnu.edu.cn/xdjyjx/tuxing/Chapter3/312img/CG_Gif_3_013.gif" TargetMode="Externa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http:/www.lnnu.edu.cn/xdjyjx/tuxing/Chapter3/CG_Gif_3_281.gif" TargetMode="External"/><Relationship Id="rId7" Type="http://schemas.openxmlformats.org/officeDocument/2006/relationships/image" Target="http:/www.lnnu.edu.cn/xdjyjx/tuxing/Chapter3/CG_Gif_3_283.gif" TargetMode="External"/><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http:/www.lnnu.edu.cn/xdjyjx/tuxing/Chapter3/CG_Gif_3_282.gif" TargetMode="External"/><Relationship Id="rId4" Type="http://schemas.openxmlformats.org/officeDocument/2006/relationships/image" Target="../media/image130.png"/><Relationship Id="rId9" Type="http://schemas.openxmlformats.org/officeDocument/2006/relationships/image" Target="http:/www.lnnu.edu.cn/xdjyjx/tuxing/Chapter3/CG_Gif_3_284.gi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http:/www.lnnu.edu.cn/xdjyjx/tuxing/Chapter3/CG_Gif_3_205.gif" TargetMode="External"/><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http:/www.lnnu.edu.cn/xdjyjx/tuxing/Chapter3/CG_Gif_3_285.gif"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image" Target="../media/image135.png"/><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http:/www.lnnu.edu.cn/xdjyjx/tuxing/Chapter3/CG_Gif_3_287.gif" TargetMode="External"/><Relationship Id="rId5" Type="http://schemas.openxmlformats.org/officeDocument/2006/relationships/image" Target="../media/image136.png"/><Relationship Id="rId4" Type="http://schemas.openxmlformats.org/officeDocument/2006/relationships/image" Target="http:/www.lnnu.edu.cn/xdjyjx/tuxing/Chapter3/CG_Gif_3_286.gif"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http:/www.lnnu.edu.cn/xdjyjx/tuxing/Chapter3/CG_Gif_3_289.gif" TargetMode="External"/><Relationship Id="rId7" Type="http://schemas.openxmlformats.org/officeDocument/2006/relationships/image" Target="http:/www.lnnu.edu.cn/xdjyjx/tuxing/Chapter3/CG_Gif_3_291.gif" TargetMode="External"/><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http:/www.lnnu.edu.cn/xdjyjx/tuxing/Chapter3/CG_Gif_3_290.gif" TargetMode="External"/><Relationship Id="rId4" Type="http://schemas.openxmlformats.org/officeDocument/2006/relationships/image" Target="../media/image138.png"/></Relationships>
</file>

<file path=ppt/slides/_rels/slide84.xml.rels><?xml version="1.0" encoding="UTF-8" standalone="yes"?>
<Relationships xmlns="http://schemas.openxmlformats.org/package/2006/relationships"><Relationship Id="rId3" Type="http://schemas.openxmlformats.org/officeDocument/2006/relationships/image" Target="http:/www.lnnu.edu.cn/xdjyjx/tuxing/Chapter3/312img/CG_Gif_3_014.gif" TargetMode="External"/><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http:/www.lnnu.edu.cn/xdjyjx/tuxing/Chapter3/CG_Gif_3_293.gif" TargetMode="External"/><Relationship Id="rId7" Type="http://schemas.openxmlformats.org/officeDocument/2006/relationships/image" Target="http:/www.lnnu.edu.cn/xdjyjx/tuxing/Chapter3/CG_Gif_3_294.gif" TargetMode="External"/><Relationship Id="rId2" Type="http://schemas.openxmlformats.org/officeDocument/2006/relationships/image" Target="../media/image141.png"/><Relationship Id="rId1" Type="http://schemas.openxmlformats.org/officeDocument/2006/relationships/slideLayout" Target="../slideLayouts/slideLayout4.xml"/><Relationship Id="rId6" Type="http://schemas.openxmlformats.org/officeDocument/2006/relationships/image" Target="../media/image143.png"/><Relationship Id="rId5" Type="http://schemas.openxmlformats.org/officeDocument/2006/relationships/image" Target="http:/www.lnnu.edu.cn/xdjyjx/tuxing/Chapter3/CG_Gif_3_292.gif" TargetMode="External"/><Relationship Id="rId4" Type="http://schemas.openxmlformats.org/officeDocument/2006/relationships/image" Target="../media/image142.png"/></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1.vml"/><Relationship Id="rId4" Type="http://schemas.openxmlformats.org/officeDocument/2006/relationships/image" Target="../media/image144.png"/></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1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http:/www.lnnu.edu.cn/xdjyjx/tuxing/Chapter3/31img/CG_Gif_3_001.gif"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http:/www.lnnu.edu.cn/xdjyjx/tuxing/Chapter3/312img/CG_Gif_3_015.gif" TargetMode="External"/><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http:/www.lnnu.edu.cn/xdjyjx/tuxing/Chapter3/CG_Gif_3_296.gif" TargetMode="External"/><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http:/www.lnnu.edu.cn/xdjyjx/tuxing/Chapter3/CG_Gif_3_297.gif" TargetMode="External"/><Relationship Id="rId4" Type="http://schemas.openxmlformats.org/officeDocument/2006/relationships/image" Target="../media/image148.png"/></Relationships>
</file>

<file path=ppt/slides/_rels/slide93.xml.rels><?xml version="1.0" encoding="UTF-8" standalone="yes"?>
<Relationships xmlns="http://schemas.openxmlformats.org/package/2006/relationships"><Relationship Id="rId3" Type="http://schemas.openxmlformats.org/officeDocument/2006/relationships/image" Target="http:/www.lnnu.edu.cn/xdjyjx/tuxing/Chapter3/312img/CG_Gif_3_016.gif" TargetMode="External"/><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http:/www.lnnu.edu.cn/xdjyjx/tuxing/Chapter3/CG_Gif_3_250.gif" TargetMode="External"/><Relationship Id="rId3" Type="http://schemas.openxmlformats.org/officeDocument/2006/relationships/image" Target="../media/image151.png"/><Relationship Id="rId7" Type="http://schemas.openxmlformats.org/officeDocument/2006/relationships/image" Target="../media/image77.png"/><Relationship Id="rId2" Type="http://schemas.openxmlformats.org/officeDocument/2006/relationships/slideLayout" Target="../slideLayouts/slideLayout12.xml"/><Relationship Id="rId1" Type="http://schemas.openxmlformats.org/officeDocument/2006/relationships/vmlDrawing" Target="../drawings/vmlDrawing33.vml"/><Relationship Id="rId6" Type="http://schemas.openxmlformats.org/officeDocument/2006/relationships/image" Target="../media/image150.wmf"/><Relationship Id="rId5" Type="http://schemas.openxmlformats.org/officeDocument/2006/relationships/oleObject" Target="../embeddings/oleObject47.bin"/><Relationship Id="rId4" Type="http://schemas.openxmlformats.org/officeDocument/2006/relationships/image" Target="http:/www.lnnu.edu.cn/xdjyjx/tuxing/Chapter3/CG_Gif_3_316.gif"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http:/www.lnnu.edu.cn/xdjyjx/tuxing/Chapter3/CG_Gif_3_318.gif" TargetMode="External"/><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54.png"/><Relationship Id="rId7" Type="http://schemas.openxmlformats.org/officeDocument/2006/relationships/oleObject" Target="../embeddings/oleObject48.bin"/><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image" Target="http:/www.lnnu.edu.cn/xdjyjx/tuxing/Chapter3/CG_Gif_3_320.gif" TargetMode="External"/><Relationship Id="rId5" Type="http://schemas.openxmlformats.org/officeDocument/2006/relationships/image" Target="../media/image155.png"/><Relationship Id="rId4" Type="http://schemas.openxmlformats.org/officeDocument/2006/relationships/image" Target="http:/www.lnnu.edu.cn/xdjyjx/tuxing/Chapter3/CG_Gif_3_319.gif"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B6A2F8A-A6A2-490A-ADE0-7E778A3E8F65}" type="datetime1">
              <a:rPr lang="zh-CN" altLang="en-US" baseline="0"/>
              <a:pPr eaLnBrk="1" hangingPunct="1"/>
              <a:t>2010/12/17</a:t>
            </a:fld>
            <a:endParaRPr lang="zh-CN" altLang="zh-CN" baseline="0"/>
          </a:p>
        </p:txBody>
      </p:sp>
      <p:sp>
        <p:nvSpPr>
          <p:cNvPr id="481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40FEEFA-B949-4F6D-BEC9-A1C580A62DCD}" type="slidenum">
              <a:rPr lang="zh-CN" altLang="zh-CN" baseline="0"/>
              <a:pPr eaLnBrk="1" hangingPunct="1"/>
              <a:t>1</a:t>
            </a:fld>
            <a:endParaRPr lang="zh-CN" altLang="zh-CN" baseline="0"/>
          </a:p>
        </p:txBody>
      </p:sp>
      <p:sp>
        <p:nvSpPr>
          <p:cNvPr id="48132" name="Rectangle 2"/>
          <p:cNvSpPr>
            <a:spLocks noGrp="1" noRot="1" noChangeArrowheads="1"/>
          </p:cNvSpPr>
          <p:nvPr>
            <p:ph type="title"/>
          </p:nvPr>
        </p:nvSpPr>
        <p:spPr/>
        <p:txBody>
          <a:bodyPr/>
          <a:lstStyle/>
          <a:p>
            <a:pPr eaLnBrk="1" hangingPunct="1"/>
            <a:r>
              <a:rPr lang="zh-CN" b="1" u="sng" smtClean="0"/>
              <a:t>第五章：曲线与曲面</a:t>
            </a:r>
          </a:p>
        </p:txBody>
      </p:sp>
      <p:sp>
        <p:nvSpPr>
          <p:cNvPr id="48133" name="Rectangle 3"/>
          <p:cNvSpPr>
            <a:spLocks noGrp="1" noRot="1" noChangeArrowheads="1"/>
          </p:cNvSpPr>
          <p:nvPr>
            <p:ph type="body" idx="1"/>
          </p:nvPr>
        </p:nvSpPr>
        <p:spPr/>
        <p:txBody>
          <a:bodyPr/>
          <a:lstStyle/>
          <a:p>
            <a:pPr algn="just" eaLnBrk="1" hangingPunct="1"/>
            <a:r>
              <a:rPr lang="zh-CN" sz="2400" smtClean="0"/>
              <a:t>应用</a:t>
            </a:r>
          </a:p>
          <a:p>
            <a:pPr lvl="1" algn="just" eaLnBrk="1" hangingPunct="1"/>
            <a:r>
              <a:rPr lang="zh-CN" sz="2000" smtClean="0"/>
              <a:t>试验、统计数据、分析优化结果的曲线曲面表示，飞机、汽车、轮船等复杂曲面外形的表面设计等</a:t>
            </a:r>
          </a:p>
          <a:p>
            <a:pPr algn="just" eaLnBrk="1" hangingPunct="1"/>
            <a:r>
              <a:rPr lang="zh-CN" sz="2400" smtClean="0"/>
              <a:t>曲线和曲面的发展历史</a:t>
            </a:r>
          </a:p>
          <a:p>
            <a:pPr lvl="1" algn="just" eaLnBrk="1" hangingPunct="1"/>
            <a:r>
              <a:rPr lang="en-US" altLang="zh-CN" sz="2000" smtClean="0"/>
              <a:t>1963</a:t>
            </a:r>
            <a:r>
              <a:rPr lang="zh-CN" sz="2000" smtClean="0"/>
              <a:t>年，美国波音</a:t>
            </a:r>
            <a:r>
              <a:rPr lang="en-US" altLang="zh-CN" sz="2000" smtClean="0"/>
              <a:t>(Boeing)</a:t>
            </a:r>
            <a:r>
              <a:rPr lang="zh-CN" sz="2000" smtClean="0"/>
              <a:t>飞机公司的佛格森</a:t>
            </a:r>
            <a:r>
              <a:rPr lang="en-US" altLang="zh-CN" sz="2000" smtClean="0"/>
              <a:t>(Ferguson)</a:t>
            </a:r>
            <a:r>
              <a:rPr lang="zh-CN" sz="2000" smtClean="0"/>
              <a:t>最早引入参数三次曲线，将曲线曲面表示成参数矢量函数形式，构造了组合曲线和由四角点的位置矢量、两个方向的切矢定义的佛格森双三次曲面片</a:t>
            </a:r>
          </a:p>
          <a:p>
            <a:pPr lvl="1" algn="just" eaLnBrk="1" hangingPunct="1"/>
            <a:r>
              <a:rPr lang="en-US" altLang="zh-CN" sz="2000" smtClean="0"/>
              <a:t>1964</a:t>
            </a:r>
            <a:r>
              <a:rPr lang="zh-CN" sz="2000" smtClean="0"/>
              <a:t>年，美国麻省理工学院</a:t>
            </a:r>
            <a:r>
              <a:rPr lang="en-US" altLang="zh-CN" sz="2000" smtClean="0"/>
              <a:t>(MIT)</a:t>
            </a:r>
            <a:r>
              <a:rPr lang="zh-CN" sz="2000" smtClean="0"/>
              <a:t>的孔斯</a:t>
            </a:r>
            <a:r>
              <a:rPr lang="en-US" altLang="zh-CN" sz="2000" smtClean="0"/>
              <a:t>(Coons)</a:t>
            </a:r>
            <a:r>
              <a:rPr lang="zh-CN" sz="2000" smtClean="0"/>
              <a:t>用封闭曲线的四条边界定义一张曲面。同年，舍恩伯格</a:t>
            </a:r>
            <a:r>
              <a:rPr lang="en-US" altLang="zh-CN" sz="2000" smtClean="0"/>
              <a:t>(Schoenberg)</a:t>
            </a:r>
            <a:r>
              <a:rPr lang="zh-CN" sz="2000" smtClean="0"/>
              <a:t>提出了参数样条曲线、曲面的形式</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B47A11B-39E6-4278-B53C-77B9116ECEAF}" type="datetime1">
              <a:rPr lang="zh-CN" altLang="en-US" baseline="0"/>
              <a:pPr eaLnBrk="1" hangingPunct="1"/>
              <a:t>2010/12/17</a:t>
            </a:fld>
            <a:endParaRPr lang="zh-CN" altLang="zh-CN" baseline="0"/>
          </a:p>
        </p:txBody>
      </p:sp>
      <p:sp>
        <p:nvSpPr>
          <p:cNvPr id="56323"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2F5AD92-94E0-4DA0-AE15-7B59D21097E6}" type="slidenum">
              <a:rPr lang="zh-CN" altLang="zh-CN" baseline="0"/>
              <a:pPr eaLnBrk="1" hangingPunct="1"/>
              <a:t>10</a:t>
            </a:fld>
            <a:endParaRPr lang="zh-CN" altLang="zh-CN" baseline="0"/>
          </a:p>
        </p:txBody>
      </p:sp>
      <p:sp>
        <p:nvSpPr>
          <p:cNvPr id="56324" name="Rectangle 2"/>
          <p:cNvSpPr>
            <a:spLocks noGrp="1" noRot="1" noChangeArrowheads="1"/>
          </p:cNvSpPr>
          <p:nvPr>
            <p:ph type="title"/>
          </p:nvPr>
        </p:nvSpPr>
        <p:spPr/>
        <p:txBody>
          <a:bodyPr/>
          <a:lstStyle/>
          <a:p>
            <a:pPr eaLnBrk="1" hangingPunct="1"/>
            <a:r>
              <a:rPr lang="zh-CN" b="1" u="sng" smtClean="0"/>
              <a:t>第五章：曲线与曲面</a:t>
            </a:r>
          </a:p>
        </p:txBody>
      </p:sp>
      <p:sp>
        <p:nvSpPr>
          <p:cNvPr id="56325" name="Rectangle 3"/>
          <p:cNvSpPr>
            <a:spLocks noGrp="1" noRot="1" noChangeArrowheads="1"/>
          </p:cNvSpPr>
          <p:nvPr>
            <p:ph type="body" sz="half" idx="1"/>
          </p:nvPr>
        </p:nvSpPr>
        <p:spPr>
          <a:xfrm>
            <a:off x="301625" y="1905000"/>
            <a:ext cx="8591550" cy="4194175"/>
          </a:xfrm>
        </p:spPr>
        <p:txBody>
          <a:bodyPr/>
          <a:lstStyle/>
          <a:p>
            <a:pPr lvl="1" eaLnBrk="1" hangingPunct="1"/>
            <a:r>
              <a:rPr lang="zh-CN" sz="2000" smtClean="0"/>
              <a:t>切矢量</a:t>
            </a:r>
            <a:r>
              <a:rPr lang="zh-CN" sz="1800" smtClean="0"/>
              <a:t> </a:t>
            </a:r>
          </a:p>
          <a:p>
            <a:pPr lvl="2" eaLnBrk="1" hangingPunct="1"/>
            <a:r>
              <a:rPr lang="zh-CN" sz="1800" smtClean="0"/>
              <a:t>若曲线上</a:t>
            </a:r>
            <a:r>
              <a:rPr lang="en-US" altLang="zh-CN" sz="1800" i="1" smtClean="0"/>
              <a:t>R</a:t>
            </a:r>
            <a:r>
              <a:rPr lang="zh-CN" sz="1800" smtClean="0"/>
              <a:t>、</a:t>
            </a:r>
            <a:r>
              <a:rPr lang="en-US" altLang="zh-CN" sz="1800" i="1" smtClean="0"/>
              <a:t>Q</a:t>
            </a:r>
            <a:r>
              <a:rPr lang="zh-CN" sz="1800" smtClean="0"/>
              <a:t>两点的参数分别是</a:t>
            </a:r>
            <a:r>
              <a:rPr lang="en-US" altLang="zh-CN" sz="1800" i="1" smtClean="0"/>
              <a:t>t</a:t>
            </a:r>
            <a:r>
              <a:rPr lang="zh-CN" sz="1800" smtClean="0"/>
              <a:t>和</a:t>
            </a:r>
            <a:r>
              <a:rPr lang="en-US" altLang="zh-CN" sz="1800" i="1" smtClean="0"/>
              <a:t>t</a:t>
            </a:r>
            <a:r>
              <a:rPr lang="en-US" altLang="zh-CN" sz="1800" smtClean="0"/>
              <a:t>+△</a:t>
            </a:r>
            <a:r>
              <a:rPr lang="en-US" altLang="zh-CN" sz="1800" i="1" smtClean="0"/>
              <a:t>t</a:t>
            </a:r>
            <a:r>
              <a:rPr lang="zh-CN" sz="1800" smtClean="0"/>
              <a:t>，矢量</a:t>
            </a:r>
            <a:r>
              <a:rPr lang="en-US" sz="1800" smtClean="0"/>
              <a:t>△</a:t>
            </a:r>
            <a:r>
              <a:rPr lang="en-US" altLang="zh-CN" sz="1800" i="1" smtClean="0"/>
              <a:t>P</a:t>
            </a:r>
            <a:r>
              <a:rPr lang="en-US" altLang="zh-CN" sz="1800" smtClean="0"/>
              <a:t>=</a:t>
            </a:r>
            <a:r>
              <a:rPr lang="en-US" altLang="zh-CN" sz="1800" i="1" smtClean="0"/>
              <a:t>P</a:t>
            </a:r>
            <a:r>
              <a:rPr lang="en-US" altLang="zh-CN" sz="1800" smtClean="0"/>
              <a:t>(</a:t>
            </a:r>
            <a:r>
              <a:rPr lang="en-US" altLang="zh-CN" sz="1800" i="1" smtClean="0"/>
              <a:t>t</a:t>
            </a:r>
            <a:r>
              <a:rPr lang="en-US" altLang="zh-CN" sz="1800" smtClean="0"/>
              <a:t>+△</a:t>
            </a:r>
            <a:r>
              <a:rPr lang="en-US" altLang="zh-CN" sz="1800" i="1" smtClean="0"/>
              <a:t>t</a:t>
            </a:r>
            <a:r>
              <a:rPr lang="en-US" altLang="zh-CN" sz="1800" smtClean="0"/>
              <a:t>)-</a:t>
            </a:r>
            <a:r>
              <a:rPr lang="en-US" altLang="zh-CN" sz="1800" i="1" smtClean="0"/>
              <a:t>P</a:t>
            </a:r>
            <a:r>
              <a:rPr lang="en-US" altLang="zh-CN" sz="1800" smtClean="0"/>
              <a:t>(</a:t>
            </a:r>
            <a:r>
              <a:rPr lang="en-US" altLang="zh-CN" sz="1800" i="1" smtClean="0"/>
              <a:t>t</a:t>
            </a:r>
            <a:r>
              <a:rPr lang="en-US" altLang="zh-CN" sz="1800" smtClean="0"/>
              <a:t>)</a:t>
            </a:r>
            <a:r>
              <a:rPr lang="zh-CN" sz="1800" smtClean="0"/>
              <a:t>，其大小以连接</a:t>
            </a:r>
            <a:r>
              <a:rPr lang="en-US" altLang="zh-CN" sz="1800" i="1" smtClean="0"/>
              <a:t>RQ</a:t>
            </a:r>
            <a:r>
              <a:rPr lang="zh-CN" sz="1800" smtClean="0"/>
              <a:t>的弦长表示。如果在</a:t>
            </a:r>
            <a:r>
              <a:rPr lang="en-US" altLang="zh-CN" sz="1800" smtClean="0"/>
              <a:t>R</a:t>
            </a:r>
            <a:r>
              <a:rPr lang="zh-CN" sz="1800" smtClean="0"/>
              <a:t>处有确定的切线，则当</a:t>
            </a:r>
            <a:r>
              <a:rPr lang="en-US" altLang="zh-CN" sz="1800" i="1" smtClean="0"/>
              <a:t>Q</a:t>
            </a:r>
            <a:r>
              <a:rPr lang="zh-CN" sz="1800" smtClean="0"/>
              <a:t>趋向</a:t>
            </a:r>
          </a:p>
          <a:p>
            <a:pPr lvl="3" eaLnBrk="1" hangingPunct="1"/>
            <a:endParaRPr lang="zh-CN" altLang="zh-CN" sz="1600" smtClean="0"/>
          </a:p>
          <a:p>
            <a:pPr lvl="3" eaLnBrk="1" hangingPunct="1"/>
            <a:endParaRPr lang="zh-CN" altLang="zh-CN" sz="1600" smtClean="0"/>
          </a:p>
          <a:p>
            <a:pPr lvl="3" eaLnBrk="1" hangingPunct="1"/>
            <a:endParaRPr lang="zh-CN" altLang="zh-CN" sz="1600" smtClean="0"/>
          </a:p>
          <a:p>
            <a:pPr lvl="3" eaLnBrk="1" hangingPunct="1"/>
            <a:endParaRPr lang="zh-CN" altLang="zh-CN" sz="1600" smtClean="0"/>
          </a:p>
          <a:p>
            <a:pPr lvl="3" eaLnBrk="1" hangingPunct="1">
              <a:buFont typeface="Wingdings" pitchFamily="2" charset="2"/>
              <a:buNone/>
            </a:pPr>
            <a:r>
              <a:rPr lang="zh-CN" altLang="zh-CN" sz="1600" i="1" smtClean="0"/>
              <a:t>		         </a:t>
            </a:r>
            <a:r>
              <a:rPr lang="en-US" altLang="zh-CN" sz="1600" i="1" smtClean="0"/>
              <a:t>(ds)</a:t>
            </a:r>
            <a:r>
              <a:rPr lang="en-US" altLang="zh-CN" sz="1600" i="1" baseline="30000" smtClean="0"/>
              <a:t>2</a:t>
            </a:r>
            <a:r>
              <a:rPr lang="en-US" altLang="zh-CN" sz="1600" i="1" smtClean="0"/>
              <a:t>=(dx)</a:t>
            </a:r>
            <a:r>
              <a:rPr lang="en-US" altLang="zh-CN" sz="1600" i="1" baseline="30000" smtClean="0"/>
              <a:t>2</a:t>
            </a:r>
            <a:r>
              <a:rPr lang="en-US" altLang="zh-CN" sz="1600" i="1" smtClean="0"/>
              <a:t>+(dy)</a:t>
            </a:r>
            <a:r>
              <a:rPr lang="en-US" altLang="zh-CN" sz="1600" i="1" baseline="30000" smtClean="0"/>
              <a:t>2</a:t>
            </a:r>
            <a:r>
              <a:rPr lang="en-US" altLang="zh-CN" sz="1600" i="1" smtClean="0"/>
              <a:t>+(dz)</a:t>
            </a:r>
            <a:r>
              <a:rPr lang="en-US" altLang="zh-CN" sz="1600" i="1" baseline="30000" smtClean="0"/>
              <a:t>2</a:t>
            </a:r>
            <a:r>
              <a:rPr lang="en-US" altLang="zh-CN" sz="1600" i="1" smtClean="0"/>
              <a:t> </a:t>
            </a:r>
            <a:r>
              <a:rPr lang="zh-CN" sz="1600" smtClean="0"/>
              <a:t>引入参数</a:t>
            </a:r>
            <a:r>
              <a:rPr lang="en-US" altLang="zh-CN" sz="1600" i="1" smtClean="0"/>
              <a:t>t</a:t>
            </a:r>
            <a:r>
              <a:rPr lang="zh-CN" sz="1600" smtClean="0"/>
              <a:t>，上式改写为：</a:t>
            </a:r>
          </a:p>
        </p:txBody>
      </p:sp>
      <p:pic>
        <p:nvPicPr>
          <p:cNvPr id="56326" name="Picture 4" descr="http:/www.lnnu.edu.cn/xdjyjx/tuxing/Chapter3/CG_Gif_3_206.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1908175" y="2852738"/>
            <a:ext cx="6696075" cy="1439862"/>
          </a:xfrm>
          <a:noFill/>
        </p:spPr>
      </p:pic>
      <p:pic>
        <p:nvPicPr>
          <p:cNvPr id="56327" name="Picture 5" descr="http:/www.lnnu.edu.cn/xdjyjx/tuxing/Chapter3/CG_Gif_3_207.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2627313" y="4365625"/>
            <a:ext cx="4681537" cy="504825"/>
          </a:xfr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963F7C9-5C35-4B37-B791-FEF642E96276}" type="datetime1">
              <a:rPr lang="zh-CN" altLang="en-US" baseline="0"/>
              <a:pPr eaLnBrk="1" hangingPunct="1"/>
              <a:t>2010/12/17</a:t>
            </a:fld>
            <a:endParaRPr lang="zh-CN" altLang="zh-CN" baseline="0"/>
          </a:p>
        </p:txBody>
      </p:sp>
      <p:sp>
        <p:nvSpPr>
          <p:cNvPr id="11469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3153DD6-A329-43F7-BC7A-6914DC9B294F}" type="slidenum">
              <a:rPr lang="zh-CN" altLang="zh-CN" baseline="0"/>
              <a:pPr eaLnBrk="1" hangingPunct="1"/>
              <a:t>100</a:t>
            </a:fld>
            <a:endParaRPr lang="zh-CN" altLang="zh-CN" baseline="0"/>
          </a:p>
        </p:txBody>
      </p:sp>
      <p:sp>
        <p:nvSpPr>
          <p:cNvPr id="11469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4693" name="Rectangle 3"/>
          <p:cNvSpPr>
            <a:spLocks noChangeArrowheads="1"/>
          </p:cNvSpPr>
          <p:nvPr/>
        </p:nvSpPr>
        <p:spPr bwMode="auto">
          <a:xfrm>
            <a:off x="287338" y="1895475"/>
            <a:ext cx="8532812"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800100" lvl="1" indent="-342900" algn="just">
              <a:spcBef>
                <a:spcPct val="20000"/>
              </a:spcBef>
              <a:buClr>
                <a:schemeClr val="accent2"/>
              </a:buClr>
              <a:buFont typeface="Wingdings" pitchFamily="2" charset="2"/>
              <a:buChar char=""/>
            </a:pPr>
            <a:r>
              <a:rPr lang="zh-CN" sz="2000" baseline="0">
                <a:cs typeface="Times New Roman" pitchFamily="18" charset="0"/>
              </a:rPr>
              <a:t>均匀</a:t>
            </a:r>
            <a:r>
              <a:rPr lang="zh-CN" altLang="zh-CN" sz="2000" baseline="0">
                <a:cs typeface="Times New Roman" pitchFamily="18" charset="0"/>
              </a:rPr>
              <a:t>B</a:t>
            </a:r>
            <a:r>
              <a:rPr lang="zh-CN" sz="2000" baseline="0">
                <a:cs typeface="Times New Roman" pitchFamily="18" charset="0"/>
              </a:rPr>
              <a:t>样条曲线</a:t>
            </a:r>
          </a:p>
          <a:p>
            <a:pPr marL="1146175" lvl="2" indent="-231775" algn="just"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节点矢量中节点为沿参数轴均匀或等距分布，所有节点区间长度</a:t>
            </a:r>
          </a:p>
          <a:p>
            <a:pPr marL="2208213" lvl="4" indent="-342900" algn="just" eaLnBrk="0" hangingPunct="0">
              <a:spcBef>
                <a:spcPct val="20000"/>
              </a:spcBef>
              <a:buClr>
                <a:schemeClr val="hlink"/>
              </a:buClr>
              <a:buFont typeface="Wingdings" pitchFamily="2" charset="2"/>
              <a:buNone/>
            </a:pPr>
            <a:r>
              <a:rPr lang="zh-CN" altLang="zh-CN" sz="2000" baseline="0">
                <a:cs typeface="Times New Roman" pitchFamily="18" charset="0"/>
              </a:rPr>
              <a:t> 							</a:t>
            </a:r>
            <a:r>
              <a:rPr lang="zh-CN" baseline="0">
                <a:cs typeface="Times New Roman" pitchFamily="18" charset="0"/>
              </a:rPr>
              <a:t>样条基</a:t>
            </a:r>
          </a:p>
        </p:txBody>
      </p:sp>
      <p:pic>
        <p:nvPicPr>
          <p:cNvPr id="114694" name="Picture 4" descr="http:/www.lnnu.edu.cn/xdjyjx/tuxing/Chapter3/CG_Gif_3_322.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42988" y="2636838"/>
            <a:ext cx="66976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5" name="Picture 5" descr="http:/www.lnnu.edu.cn/xdjyjx/tuxing/Chapter3/313img/CG_Gif_3_024.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555875" y="3573463"/>
            <a:ext cx="352901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6" name="Rectangle 6"/>
          <p:cNvSpPr>
            <a:spLocks noChangeArrowheads="1"/>
          </p:cNvSpPr>
          <p:nvPr/>
        </p:nvSpPr>
        <p:spPr bwMode="auto">
          <a:xfrm>
            <a:off x="2627313" y="5373688"/>
            <a:ext cx="3378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zh-CN" baseline="0">
                <a:cs typeface="Times New Roman" pitchFamily="18" charset="0"/>
              </a:rPr>
              <a:t>图</a:t>
            </a:r>
            <a:r>
              <a:rPr lang="zh-CN" altLang="zh-CN" baseline="0">
                <a:cs typeface="Times New Roman" pitchFamily="18" charset="0"/>
              </a:rPr>
              <a:t>5.1.23 </a:t>
            </a:r>
            <a:r>
              <a:rPr lang="zh-CN" baseline="0">
                <a:cs typeface="Times New Roman" pitchFamily="18" charset="0"/>
              </a:rPr>
              <a:t>三次均匀的</a:t>
            </a:r>
            <a:r>
              <a:rPr lang="zh-CN" altLang="zh-CN" baseline="0">
                <a:cs typeface="Times New Roman" pitchFamily="18" charset="0"/>
              </a:rPr>
              <a:t>B</a:t>
            </a:r>
            <a:r>
              <a:rPr lang="zh-CN" baseline="0">
                <a:cs typeface="Times New Roman" pitchFamily="18" charset="0"/>
              </a:rPr>
              <a:t>样条曲线</a:t>
            </a:r>
            <a:r>
              <a:rPr lang="zh-CN" baseline="0">
                <a:latin typeface="Times New Roman" pitchFamily="18" charset="0"/>
                <a:ea typeface="仿宋_GB2312" pitchFamily="49" charset="-122"/>
              </a:rPr>
              <a:t> </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C999194-F7B8-44DD-B8A7-066D56F7E54D}" type="datetime1">
              <a:rPr lang="zh-CN" altLang="en-US" baseline="0"/>
              <a:pPr eaLnBrk="1" hangingPunct="1"/>
              <a:t>2010/12/17</a:t>
            </a:fld>
            <a:endParaRPr lang="zh-CN" altLang="zh-CN" baseline="0"/>
          </a:p>
        </p:txBody>
      </p:sp>
      <p:sp>
        <p:nvSpPr>
          <p:cNvPr id="11571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E781276-4B82-4233-85AA-2FFC5636BA0F}" type="slidenum">
              <a:rPr lang="zh-CN" altLang="zh-CN" baseline="0"/>
              <a:pPr eaLnBrk="1" hangingPunct="1"/>
              <a:t>101</a:t>
            </a:fld>
            <a:endParaRPr lang="zh-CN" altLang="zh-CN" baseline="0"/>
          </a:p>
        </p:txBody>
      </p:sp>
      <p:sp>
        <p:nvSpPr>
          <p:cNvPr id="11571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5717" name="Rectangle 3"/>
          <p:cNvSpPr>
            <a:spLocks noGrp="1" noRot="1" noChangeArrowheads="1"/>
          </p:cNvSpPr>
          <p:nvPr>
            <p:ph type="body" idx="1"/>
          </p:nvPr>
        </p:nvSpPr>
        <p:spPr/>
        <p:txBody>
          <a:bodyPr/>
          <a:lstStyle/>
          <a:p>
            <a:pPr lvl="2" eaLnBrk="1" hangingPunct="1"/>
            <a:r>
              <a:rPr lang="zh-CN" sz="1800" smtClean="0"/>
              <a:t>均匀非周期</a:t>
            </a:r>
            <a:r>
              <a:rPr lang="en-US" altLang="zh-CN" sz="1800" smtClean="0"/>
              <a:t>B</a:t>
            </a:r>
            <a:r>
              <a:rPr lang="zh-CN" sz="1800" smtClean="0"/>
              <a:t>样条节点的取值规律</a:t>
            </a:r>
          </a:p>
          <a:p>
            <a:pPr eaLnBrk="1" hangingPunct="1">
              <a:buClr>
                <a:schemeClr val="tx1"/>
              </a:buClr>
              <a:buFont typeface="Wingdings" pitchFamily="2" charset="2"/>
              <a:buNone/>
            </a:pPr>
            <a:r>
              <a:rPr lang="zh-CN" altLang="zh-CN" sz="1800" i="1" smtClean="0"/>
              <a:t>		  	 </a:t>
            </a:r>
            <a:r>
              <a:rPr lang="en-US" altLang="zh-CN" sz="1600" i="1" smtClean="0"/>
              <a:t>t</a:t>
            </a:r>
            <a:r>
              <a:rPr lang="en-US" altLang="zh-CN" sz="1600" i="1" baseline="-25000" smtClean="0"/>
              <a:t>i</a:t>
            </a:r>
            <a:r>
              <a:rPr lang="en-US" altLang="zh-CN" sz="1600" i="1" smtClean="0"/>
              <a:t>=0</a:t>
            </a:r>
            <a:r>
              <a:rPr lang="en-US" altLang="zh-CN" sz="1600" smtClean="0"/>
              <a:t> </a:t>
            </a:r>
            <a:r>
              <a:rPr lang="zh-CN" sz="1600" smtClean="0"/>
              <a:t>当</a:t>
            </a:r>
            <a:r>
              <a:rPr lang="en-US" altLang="zh-CN" sz="1600" smtClean="0"/>
              <a:t>0</a:t>
            </a:r>
            <a:r>
              <a:rPr lang="en-US" altLang="zh-CN" sz="1600" i="1" smtClean="0">
                <a:cs typeface="Arial" charset="0"/>
              </a:rPr>
              <a:t>≤</a:t>
            </a:r>
            <a:r>
              <a:rPr lang="en-US" altLang="zh-CN" sz="1600" i="1" smtClean="0"/>
              <a:t>i≤k-1</a:t>
            </a:r>
            <a:r>
              <a:rPr lang="zh-CN" sz="1600" smtClean="0"/>
              <a:t>时                   </a:t>
            </a:r>
            <a:r>
              <a:rPr lang="en-US" altLang="zh-CN" sz="1600" smtClean="0"/>
              <a:t>// </a:t>
            </a:r>
            <a:r>
              <a:rPr lang="en-US" altLang="zh-CN" sz="1600" i="1" smtClean="0"/>
              <a:t>0,0,…0</a:t>
            </a:r>
          </a:p>
          <a:p>
            <a:pPr eaLnBrk="1" hangingPunct="1">
              <a:buClr>
                <a:schemeClr val="tx1"/>
              </a:buClr>
              <a:buFont typeface="Wingdings" pitchFamily="2" charset="2"/>
              <a:buNone/>
            </a:pPr>
            <a:r>
              <a:rPr lang="en-US" altLang="zh-CN" sz="1600" i="1" smtClean="0"/>
              <a:t>	 	     	 t</a:t>
            </a:r>
            <a:r>
              <a:rPr lang="en-US" altLang="zh-CN" sz="1600" i="1" baseline="-25000" smtClean="0"/>
              <a:t>i</a:t>
            </a:r>
            <a:r>
              <a:rPr lang="en-US" altLang="zh-CN" sz="1600" i="1" smtClean="0"/>
              <a:t>=i</a:t>
            </a:r>
            <a:r>
              <a:rPr lang="zh-CN" sz="1600" i="1" smtClean="0"/>
              <a:t>－</a:t>
            </a:r>
            <a:r>
              <a:rPr lang="en-US" altLang="zh-CN" sz="1600" i="1" smtClean="0"/>
              <a:t>k</a:t>
            </a:r>
            <a:r>
              <a:rPr lang="zh-CN" sz="1600" i="1" smtClean="0"/>
              <a:t>＋</a:t>
            </a:r>
            <a:r>
              <a:rPr lang="en-US" altLang="zh-CN" sz="1600" i="1" smtClean="0"/>
              <a:t>1</a:t>
            </a:r>
            <a:r>
              <a:rPr lang="en-US" altLang="zh-CN" sz="1600" smtClean="0"/>
              <a:t> </a:t>
            </a:r>
            <a:r>
              <a:rPr lang="zh-CN" sz="1600" smtClean="0"/>
              <a:t>当</a:t>
            </a:r>
            <a:r>
              <a:rPr lang="en-US" altLang="zh-CN" sz="1600" i="1" smtClean="0"/>
              <a:t>k≤i≤n</a:t>
            </a:r>
            <a:r>
              <a:rPr lang="zh-CN" sz="1600" smtClean="0"/>
              <a:t>时           </a:t>
            </a:r>
            <a:r>
              <a:rPr lang="en-US" altLang="zh-CN" sz="1600" smtClean="0"/>
              <a:t>// </a:t>
            </a:r>
            <a:r>
              <a:rPr lang="en-US" altLang="zh-CN" sz="1600" i="1" smtClean="0"/>
              <a:t>1,2,…,n-k+1=L</a:t>
            </a:r>
          </a:p>
          <a:p>
            <a:pPr eaLnBrk="1" hangingPunct="1">
              <a:buClr>
                <a:schemeClr val="tx1"/>
              </a:buClr>
              <a:buFont typeface="Wingdings" pitchFamily="2" charset="2"/>
              <a:buNone/>
            </a:pPr>
            <a:r>
              <a:rPr lang="en-US" altLang="zh-CN" sz="1600" i="1" smtClean="0"/>
              <a:t>		     	 t</a:t>
            </a:r>
            <a:r>
              <a:rPr lang="en-US" altLang="zh-CN" sz="1600" i="1" baseline="-25000" smtClean="0"/>
              <a:t>i</a:t>
            </a:r>
            <a:r>
              <a:rPr lang="en-US" altLang="zh-CN" sz="1600" i="1" smtClean="0"/>
              <a:t>=n</a:t>
            </a:r>
            <a:r>
              <a:rPr lang="zh-CN" sz="1600" i="1" smtClean="0"/>
              <a:t>－</a:t>
            </a:r>
            <a:r>
              <a:rPr lang="en-US" altLang="zh-CN" sz="1600" i="1" smtClean="0"/>
              <a:t>k</a:t>
            </a:r>
            <a:r>
              <a:rPr lang="zh-CN" sz="1600" i="1" smtClean="0"/>
              <a:t>＋</a:t>
            </a:r>
            <a:r>
              <a:rPr lang="en-US" altLang="zh-CN" sz="1600" i="1" smtClean="0"/>
              <a:t>2</a:t>
            </a:r>
            <a:r>
              <a:rPr lang="en-US" altLang="zh-CN" sz="1600" smtClean="0"/>
              <a:t> </a:t>
            </a:r>
            <a:r>
              <a:rPr lang="zh-CN" sz="1600" smtClean="0"/>
              <a:t>当</a:t>
            </a:r>
            <a:r>
              <a:rPr lang="en-US" altLang="zh-CN" sz="1600" i="1" smtClean="0"/>
              <a:t>n+1≤i≤n+k</a:t>
            </a:r>
            <a:r>
              <a:rPr lang="zh-CN" sz="1600" smtClean="0"/>
              <a:t>时 </a:t>
            </a:r>
            <a:r>
              <a:rPr lang="en-US" altLang="zh-CN" sz="1600" smtClean="0"/>
              <a:t>// </a:t>
            </a:r>
            <a:r>
              <a:rPr lang="en-US" altLang="zh-CN" sz="1600" i="1" smtClean="0"/>
              <a:t>n-k+2, n-k+2,… n-k+2=L+1</a:t>
            </a:r>
          </a:p>
          <a:p>
            <a:pPr lvl="2" eaLnBrk="1" hangingPunct="1"/>
            <a:r>
              <a:rPr lang="en-US" altLang="zh-CN" sz="1800" smtClean="0"/>
              <a:t>K</a:t>
            </a:r>
            <a:r>
              <a:rPr lang="zh-CN" sz="1800" smtClean="0"/>
              <a:t>阶均匀非周期</a:t>
            </a:r>
            <a:r>
              <a:rPr lang="en-US" altLang="zh-CN" sz="1800" smtClean="0"/>
              <a:t>B</a:t>
            </a:r>
            <a:r>
              <a:rPr lang="zh-CN" sz="1800" smtClean="0"/>
              <a:t>样条函数的节点向量	</a:t>
            </a:r>
          </a:p>
          <a:p>
            <a:pPr lvl="2" eaLnBrk="1" hangingPunct="1">
              <a:buFont typeface="Wingdings" pitchFamily="2" charset="2"/>
              <a:buNone/>
            </a:pPr>
            <a:r>
              <a:rPr lang="zh-CN" altLang="zh-CN" sz="1600" i="1" smtClean="0"/>
              <a:t>		</a:t>
            </a:r>
            <a:r>
              <a:rPr lang="en-US" altLang="zh-CN" sz="1600" i="1" smtClean="0"/>
              <a:t>T=[0,0,...,0,1,2...,L,L+1,...,L+1]</a:t>
            </a:r>
          </a:p>
          <a:p>
            <a:pPr lvl="2" eaLnBrk="1" hangingPunct="1">
              <a:buFont typeface="Wingdings" pitchFamily="2" charset="2"/>
              <a:buNone/>
            </a:pPr>
            <a:r>
              <a:rPr lang="en-US" altLang="zh-CN" sz="1600" i="1" smtClean="0"/>
              <a:t>		          k        n-k+1     k</a:t>
            </a:r>
          </a:p>
          <a:p>
            <a:pPr lvl="3" eaLnBrk="1" hangingPunct="1"/>
            <a:r>
              <a:rPr lang="zh-CN" sz="1600" smtClean="0"/>
              <a:t>例如，</a:t>
            </a:r>
            <a:r>
              <a:rPr lang="en-US" altLang="zh-CN" sz="1600" i="1" smtClean="0"/>
              <a:t>k</a:t>
            </a:r>
            <a:r>
              <a:rPr lang="zh-CN" sz="1600" i="1" smtClean="0"/>
              <a:t>＝</a:t>
            </a:r>
            <a:r>
              <a:rPr lang="en-US" altLang="zh-CN" sz="1600" i="1" smtClean="0"/>
              <a:t>3, n</a:t>
            </a:r>
            <a:r>
              <a:rPr lang="zh-CN" sz="1600" i="1" smtClean="0"/>
              <a:t>＝</a:t>
            </a:r>
            <a:r>
              <a:rPr lang="en-US" altLang="zh-CN" sz="1600" i="1" smtClean="0"/>
              <a:t>6</a:t>
            </a:r>
            <a:r>
              <a:rPr lang="zh-CN" sz="1600" smtClean="0"/>
              <a:t>的均匀非周期</a:t>
            </a:r>
            <a:r>
              <a:rPr lang="en-US" altLang="zh-CN" sz="1600" smtClean="0"/>
              <a:t>B</a:t>
            </a:r>
            <a:r>
              <a:rPr lang="zh-CN" sz="1600" smtClean="0"/>
              <a:t>样条函数的节点矢量是：				</a:t>
            </a:r>
            <a:r>
              <a:rPr lang="en-US" altLang="zh-CN" sz="1600" i="1" smtClean="0"/>
              <a:t>T={0,0,0,1,2,3,4,5,5,5}</a:t>
            </a:r>
            <a:r>
              <a:rPr lang="en-US" altLang="zh-CN" sz="1600" smtClean="0"/>
              <a:t>; </a:t>
            </a:r>
          </a:p>
          <a:p>
            <a:pPr eaLnBrk="1" hangingPunct="1">
              <a:buClr>
                <a:schemeClr val="tx1"/>
              </a:buClr>
              <a:buFont typeface="Wingdings" pitchFamily="2" charset="2"/>
              <a:buNone/>
            </a:pPr>
            <a:r>
              <a:rPr lang="en-US" altLang="zh-CN" sz="1600" smtClean="0"/>
              <a:t>			  k=4, n=6</a:t>
            </a:r>
            <a:r>
              <a:rPr lang="zh-CN" sz="1600" smtClean="0"/>
              <a:t>的均匀非周期</a:t>
            </a:r>
            <a:r>
              <a:rPr lang="en-US" altLang="zh-CN" sz="1600" smtClean="0"/>
              <a:t>B</a:t>
            </a:r>
            <a:r>
              <a:rPr lang="zh-CN" sz="1600" smtClean="0"/>
              <a:t>样条函数的节点矢量是：						</a:t>
            </a:r>
            <a:r>
              <a:rPr lang="en-US" altLang="zh-CN" sz="1600" i="1" smtClean="0"/>
              <a:t>T={0,0,0,0,1,2,3,4,4,4,4}</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DE704A9-3F31-4B3A-811D-FB5A80164EED}" type="datetime1">
              <a:rPr lang="zh-CN" altLang="en-US" baseline="0"/>
              <a:pPr eaLnBrk="1" hangingPunct="1"/>
              <a:t>2010/12/17</a:t>
            </a:fld>
            <a:endParaRPr lang="zh-CN" altLang="zh-CN" baseline="0"/>
          </a:p>
        </p:txBody>
      </p:sp>
      <p:sp>
        <p:nvSpPr>
          <p:cNvPr id="1167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950069B-2EEF-42CE-9157-BB7809A7C662}" type="slidenum">
              <a:rPr lang="zh-CN" altLang="zh-CN" baseline="0"/>
              <a:pPr eaLnBrk="1" hangingPunct="1"/>
              <a:t>102</a:t>
            </a:fld>
            <a:endParaRPr lang="zh-CN" altLang="zh-CN" baseline="0"/>
          </a:p>
        </p:txBody>
      </p:sp>
      <p:sp>
        <p:nvSpPr>
          <p:cNvPr id="11674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6741" name="Rectangle 3"/>
          <p:cNvSpPr>
            <a:spLocks noGrp="1" noRot="1" noChangeArrowheads="1"/>
          </p:cNvSpPr>
          <p:nvPr>
            <p:ph type="body" idx="1"/>
          </p:nvPr>
        </p:nvSpPr>
        <p:spPr/>
        <p:txBody>
          <a:bodyPr/>
          <a:lstStyle/>
          <a:p>
            <a:pPr marL="1441450" lvl="2" indent="-184150" eaLnBrk="1" hangingPunct="1"/>
            <a:r>
              <a:rPr lang="zh-CN" altLang="zh-CN" sz="1800" smtClean="0"/>
              <a:t> </a:t>
            </a:r>
            <a:r>
              <a:rPr lang="zh-CN" sz="1800" smtClean="0"/>
              <a:t>均匀周期</a:t>
            </a:r>
            <a:r>
              <a:rPr lang="en-US" altLang="zh-CN" sz="1800" smtClean="0"/>
              <a:t>B</a:t>
            </a:r>
            <a:r>
              <a:rPr lang="zh-CN" sz="1800" smtClean="0"/>
              <a:t>样条节点的取值规律</a:t>
            </a:r>
          </a:p>
          <a:p>
            <a:pPr marL="2063750" lvl="3" indent="-246063" eaLnBrk="1" hangingPunct="1"/>
            <a:r>
              <a:rPr lang="en-US" altLang="zh-CN" sz="1600" i="1" smtClean="0"/>
              <a:t>t</a:t>
            </a:r>
            <a:r>
              <a:rPr lang="en-US" altLang="zh-CN" sz="1600" i="1" baseline="-25000" smtClean="0"/>
              <a:t>i</a:t>
            </a:r>
            <a:r>
              <a:rPr lang="en-US" altLang="zh-CN" sz="1600" i="1" smtClean="0"/>
              <a:t>=i</a:t>
            </a:r>
            <a:r>
              <a:rPr lang="en-US" altLang="zh-CN" sz="1600" smtClean="0"/>
              <a:t> (0</a:t>
            </a:r>
            <a:r>
              <a:rPr lang="en-US" altLang="zh-CN" sz="1600" i="1" smtClean="0">
                <a:cs typeface="Arial" charset="0"/>
              </a:rPr>
              <a:t>≤i≤n+k</a:t>
            </a:r>
            <a:r>
              <a:rPr lang="en-US" altLang="zh-CN" sz="1600" smtClean="0"/>
              <a:t>),</a:t>
            </a:r>
            <a:r>
              <a:rPr lang="zh-CN" sz="1600" smtClean="0"/>
              <a:t>节点向量</a:t>
            </a:r>
            <a:r>
              <a:rPr lang="en-US" altLang="zh-CN" sz="1600" i="1" smtClean="0"/>
              <a:t>T=[0,1,...,n+k]</a:t>
            </a:r>
            <a:r>
              <a:rPr lang="en-US" altLang="zh-CN" sz="1600" smtClean="0"/>
              <a:t>, </a:t>
            </a:r>
            <a:r>
              <a:rPr lang="zh-CN" sz="1600" smtClean="0"/>
              <a:t>所有</a:t>
            </a:r>
            <a:r>
              <a:rPr lang="en-US" altLang="zh-CN" sz="1600" i="1" smtClean="0"/>
              <a:t>N</a:t>
            </a:r>
            <a:r>
              <a:rPr lang="en-US" altLang="zh-CN" sz="1600" i="1" baseline="-25000" smtClean="0"/>
              <a:t>i,1</a:t>
            </a:r>
            <a:r>
              <a:rPr lang="en-US" altLang="zh-CN" sz="1600" i="1" smtClean="0"/>
              <a:t>(t)</a:t>
            </a:r>
            <a:r>
              <a:rPr lang="zh-CN" sz="1600" smtClean="0"/>
              <a:t>的形状都是相同的， </a:t>
            </a:r>
            <a:r>
              <a:rPr lang="en-US" altLang="zh-CN" sz="1600" i="1" smtClean="0"/>
              <a:t>N</a:t>
            </a:r>
            <a:r>
              <a:rPr lang="en-US" altLang="zh-CN" sz="1600" i="1" baseline="-25000" smtClean="0"/>
              <a:t>i,1</a:t>
            </a:r>
            <a:r>
              <a:rPr lang="en-US" altLang="zh-CN" sz="1600" i="1" smtClean="0"/>
              <a:t>(t)</a:t>
            </a:r>
            <a:r>
              <a:rPr lang="en-US" altLang="zh-CN" sz="1600" smtClean="0"/>
              <a:t> </a:t>
            </a:r>
            <a:r>
              <a:rPr lang="zh-CN" sz="1600" smtClean="0"/>
              <a:t>可由</a:t>
            </a:r>
            <a:r>
              <a:rPr lang="en-US" altLang="zh-CN" sz="1600" i="1" smtClean="0"/>
              <a:t>N</a:t>
            </a:r>
            <a:r>
              <a:rPr lang="en-US" altLang="zh-CN" sz="1600" i="1" baseline="-25000" smtClean="0"/>
              <a:t>i</a:t>
            </a:r>
            <a:r>
              <a:rPr lang="zh-CN" sz="1600" i="1" baseline="-25000" smtClean="0"/>
              <a:t>－</a:t>
            </a:r>
            <a:r>
              <a:rPr lang="en-US" altLang="zh-CN" sz="1600" i="1" baseline="-25000" smtClean="0"/>
              <a:t>1,1</a:t>
            </a:r>
            <a:r>
              <a:rPr lang="en-US" altLang="zh-CN" sz="1600" i="1" smtClean="0"/>
              <a:t>(t)</a:t>
            </a:r>
            <a:r>
              <a:rPr lang="zh-CN" sz="1600" smtClean="0"/>
              <a:t>向右移一个单位得到。由此可知所有</a:t>
            </a:r>
            <a:r>
              <a:rPr lang="en-US" altLang="zh-CN" sz="1600" i="1" smtClean="0"/>
              <a:t>N</a:t>
            </a:r>
            <a:r>
              <a:rPr lang="en-US" altLang="zh-CN" sz="1600" i="1" baseline="-25000" smtClean="0"/>
              <a:t>i,k</a:t>
            </a:r>
            <a:r>
              <a:rPr lang="en-US" altLang="zh-CN" sz="1600" i="1" smtClean="0"/>
              <a:t>(t)</a:t>
            </a:r>
            <a:r>
              <a:rPr lang="zh-CN" sz="1600" smtClean="0"/>
              <a:t>的形状都是相同的， </a:t>
            </a:r>
            <a:r>
              <a:rPr lang="en-US" altLang="zh-CN" sz="1600" i="1" smtClean="0"/>
              <a:t>N</a:t>
            </a:r>
            <a:r>
              <a:rPr lang="en-US" altLang="zh-CN" sz="1600" i="1" baseline="-25000" smtClean="0"/>
              <a:t>i,k</a:t>
            </a:r>
            <a:r>
              <a:rPr lang="en-US" altLang="zh-CN" sz="1600" i="1" smtClean="0"/>
              <a:t>(t)</a:t>
            </a:r>
            <a:r>
              <a:rPr lang="en-US" altLang="zh-CN" sz="1600" smtClean="0"/>
              <a:t> </a:t>
            </a:r>
            <a:r>
              <a:rPr lang="zh-CN" sz="1600" smtClean="0"/>
              <a:t>可由</a:t>
            </a:r>
            <a:r>
              <a:rPr lang="en-US" altLang="zh-CN" sz="1600" i="1" smtClean="0"/>
              <a:t>N</a:t>
            </a:r>
            <a:r>
              <a:rPr lang="en-US" altLang="zh-CN" sz="1600" i="1" baseline="-25000" smtClean="0"/>
              <a:t>i-1,k</a:t>
            </a:r>
            <a:r>
              <a:rPr lang="en-US" altLang="zh-CN" sz="1600" i="1" smtClean="0"/>
              <a:t>(t)</a:t>
            </a:r>
            <a:r>
              <a:rPr lang="zh-CN" sz="1600" smtClean="0"/>
              <a:t>向右移一个单位得到。即：</a:t>
            </a:r>
          </a:p>
          <a:p>
            <a:pPr marL="365125" indent="-365125" eaLnBrk="1" hangingPunct="1">
              <a:buFont typeface="Wingdings" pitchFamily="2" charset="2"/>
              <a:buNone/>
            </a:pPr>
            <a:r>
              <a:rPr lang="zh-CN" altLang="zh-CN" sz="2400" i="1" smtClean="0"/>
              <a:t>     			</a:t>
            </a:r>
            <a:r>
              <a:rPr lang="en-US" altLang="zh-CN" sz="1600" i="1" smtClean="0"/>
              <a:t>N</a:t>
            </a:r>
            <a:r>
              <a:rPr lang="en-US" altLang="zh-CN" sz="1600" i="1" baseline="-25000" smtClean="0"/>
              <a:t>i,k</a:t>
            </a:r>
            <a:r>
              <a:rPr lang="en-US" altLang="zh-CN" sz="1600" i="1" smtClean="0"/>
              <a:t>(t)</a:t>
            </a:r>
            <a:r>
              <a:rPr lang="zh-CN" sz="1600" i="1" smtClean="0"/>
              <a:t>＝ </a:t>
            </a:r>
            <a:r>
              <a:rPr lang="en-US" altLang="zh-CN" sz="1600" i="1" smtClean="0"/>
              <a:t>N</a:t>
            </a:r>
            <a:r>
              <a:rPr lang="en-US" altLang="zh-CN" sz="1600" i="1" baseline="-25000" smtClean="0"/>
              <a:t>i-1,k</a:t>
            </a:r>
            <a:r>
              <a:rPr lang="en-US" altLang="zh-CN" sz="1600" i="1" smtClean="0"/>
              <a:t>(t-1)= N</a:t>
            </a:r>
            <a:r>
              <a:rPr lang="en-US" altLang="zh-CN" sz="1600" i="1" baseline="-25000" smtClean="0"/>
              <a:t>i+1,k</a:t>
            </a:r>
            <a:r>
              <a:rPr lang="en-US" altLang="zh-CN" sz="1600" i="1" smtClean="0"/>
              <a:t>(t+1)   t€[t</a:t>
            </a:r>
            <a:r>
              <a:rPr lang="en-US" altLang="zh-CN" sz="1600" i="1" baseline="-25000" smtClean="0"/>
              <a:t>k+i-1</a:t>
            </a:r>
            <a:r>
              <a:rPr lang="en-US" altLang="zh-CN" sz="1600" i="1" smtClean="0"/>
              <a:t>, t</a:t>
            </a:r>
            <a:r>
              <a:rPr lang="en-US" altLang="zh-CN" sz="1600" i="1" baseline="-25000" smtClean="0"/>
              <a:t>k+i</a:t>
            </a:r>
            <a:r>
              <a:rPr lang="en-US" altLang="zh-CN" sz="1600" i="1" smtClean="0"/>
              <a:t>]</a:t>
            </a:r>
          </a:p>
          <a:p>
            <a:pPr marL="2063750" lvl="3" indent="-246063" eaLnBrk="1" hangingPunct="1"/>
            <a:r>
              <a:rPr lang="zh-CN" sz="1600" smtClean="0"/>
              <a:t>这个定义说明</a:t>
            </a:r>
          </a:p>
          <a:p>
            <a:pPr marL="2682875" lvl="4" indent="-342900" eaLnBrk="1" hangingPunct="1"/>
            <a:r>
              <a:rPr lang="zh-CN" sz="1600" smtClean="0"/>
              <a:t>由空间的</a:t>
            </a:r>
            <a:r>
              <a:rPr lang="en-US" altLang="zh-CN" sz="1600" smtClean="0"/>
              <a:t>n</a:t>
            </a:r>
            <a:r>
              <a:rPr lang="zh-CN" sz="1600" smtClean="0"/>
              <a:t>＋</a:t>
            </a:r>
            <a:r>
              <a:rPr lang="en-US" altLang="zh-CN" sz="1600" smtClean="0"/>
              <a:t>1</a:t>
            </a:r>
            <a:r>
              <a:rPr lang="zh-CN" sz="1600" smtClean="0"/>
              <a:t>个控制点生成的</a:t>
            </a:r>
            <a:r>
              <a:rPr lang="en-US" altLang="zh-CN" sz="1600" smtClean="0"/>
              <a:t>k</a:t>
            </a:r>
            <a:r>
              <a:rPr lang="zh-CN" sz="1600" smtClean="0"/>
              <a:t>阶</a:t>
            </a:r>
            <a:r>
              <a:rPr lang="en-US" altLang="zh-CN" sz="1600" smtClean="0"/>
              <a:t>B</a:t>
            </a:r>
            <a:r>
              <a:rPr lang="zh-CN" sz="1600" smtClean="0"/>
              <a:t>样条曲线是由</a:t>
            </a:r>
            <a:r>
              <a:rPr lang="en-US" altLang="zh-CN" sz="1600" smtClean="0"/>
              <a:t>n</a:t>
            </a:r>
            <a:r>
              <a:rPr lang="zh-CN" sz="1600" smtClean="0"/>
              <a:t>－</a:t>
            </a:r>
            <a:r>
              <a:rPr lang="en-US" altLang="zh-CN" sz="1600" smtClean="0"/>
              <a:t>k</a:t>
            </a:r>
            <a:r>
              <a:rPr lang="zh-CN" sz="1600" smtClean="0"/>
              <a:t>＋</a:t>
            </a:r>
            <a:r>
              <a:rPr lang="en-US" altLang="zh-CN" sz="1600" smtClean="0"/>
              <a:t>2</a:t>
            </a:r>
            <a:r>
              <a:rPr lang="zh-CN" sz="1600" smtClean="0"/>
              <a:t>段</a:t>
            </a:r>
            <a:r>
              <a:rPr lang="en-US" altLang="zh-CN" sz="1600" smtClean="0"/>
              <a:t>B</a:t>
            </a:r>
            <a:r>
              <a:rPr lang="zh-CN" sz="1600" smtClean="0"/>
              <a:t>样条曲线逼近而成的，每个曲线段的形状仅由点列中的</a:t>
            </a:r>
            <a:r>
              <a:rPr lang="en-US" altLang="zh-CN" sz="1600" smtClean="0"/>
              <a:t>k</a:t>
            </a:r>
            <a:r>
              <a:rPr lang="zh-CN" sz="1600" smtClean="0"/>
              <a:t>个顺序排列的点所控制；</a:t>
            </a:r>
          </a:p>
          <a:p>
            <a:pPr marL="2682875" lvl="4" indent="-342900" eaLnBrk="1" hangingPunct="1">
              <a:buFont typeface="Wingdings" pitchFamily="2" charset="2"/>
              <a:buNone/>
            </a:pPr>
            <a:r>
              <a:rPr lang="zh-CN" altLang="zh-CN" sz="1600" i="1" smtClean="0"/>
              <a:t>			</a:t>
            </a:r>
            <a:r>
              <a:rPr lang="en-US" altLang="zh-CN" sz="1600" b="1" i="1" smtClean="0"/>
              <a:t>P</a:t>
            </a:r>
            <a:r>
              <a:rPr lang="en-US" altLang="zh-CN" sz="1600" b="1" i="1" baseline="-25000" smtClean="0"/>
              <a:t>0</a:t>
            </a:r>
            <a:r>
              <a:rPr lang="en-US" altLang="zh-CN" sz="1600" b="1" i="1" smtClean="0"/>
              <a:t>, P</a:t>
            </a:r>
            <a:r>
              <a:rPr lang="en-US" altLang="zh-CN" sz="1600" b="1" i="1" baseline="-25000" smtClean="0"/>
              <a:t>1</a:t>
            </a:r>
            <a:r>
              <a:rPr lang="en-US" altLang="zh-CN" sz="1600" b="1" i="1" smtClean="0"/>
              <a:t>,… P</a:t>
            </a:r>
            <a:r>
              <a:rPr lang="en-US" altLang="zh-CN" sz="1600" b="1" i="1" baseline="-25000" smtClean="0"/>
              <a:t>k-1</a:t>
            </a:r>
            <a:r>
              <a:rPr lang="en-US" altLang="zh-CN" sz="1600" i="1" smtClean="0"/>
              <a:t>, P</a:t>
            </a:r>
            <a:r>
              <a:rPr lang="en-US" altLang="zh-CN" sz="1600" i="1" baseline="-25000" smtClean="0"/>
              <a:t>k</a:t>
            </a:r>
            <a:r>
              <a:rPr lang="en-US" altLang="zh-CN" sz="1600" i="1" smtClean="0"/>
              <a:t>,… </a:t>
            </a:r>
            <a:r>
              <a:rPr lang="en-US" altLang="zh-CN" sz="1600" b="1" i="1" smtClean="0"/>
              <a:t>P</a:t>
            </a:r>
            <a:r>
              <a:rPr lang="en-US" altLang="zh-CN" sz="1600" b="1" i="1" baseline="-25000" smtClean="0"/>
              <a:t>n-k+1</a:t>
            </a:r>
            <a:r>
              <a:rPr lang="en-US" altLang="zh-CN" sz="1600" b="1" i="1" smtClean="0"/>
              <a:t>,…P</a:t>
            </a:r>
            <a:r>
              <a:rPr lang="en-US" altLang="zh-CN" sz="1600" b="1" i="1" baseline="-25000" smtClean="0"/>
              <a:t>n</a:t>
            </a:r>
            <a:r>
              <a:rPr lang="en-US" altLang="zh-CN" sz="1600" b="1" i="1" smtClean="0"/>
              <a:t>,</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9218C51-0313-453B-B462-DC4323C6A2BA}" type="datetime1">
              <a:rPr lang="zh-CN" altLang="en-US" baseline="0"/>
              <a:pPr eaLnBrk="1" hangingPunct="1"/>
              <a:t>2010/12/17</a:t>
            </a:fld>
            <a:endParaRPr lang="zh-CN" altLang="zh-CN" baseline="0"/>
          </a:p>
        </p:txBody>
      </p:sp>
      <p:sp>
        <p:nvSpPr>
          <p:cNvPr id="11776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3CE4CF6-ED21-4DA9-B683-17C0A495E625}" type="slidenum">
              <a:rPr lang="zh-CN" altLang="zh-CN" baseline="0"/>
              <a:pPr eaLnBrk="1" hangingPunct="1"/>
              <a:t>103</a:t>
            </a:fld>
            <a:endParaRPr lang="zh-CN" altLang="zh-CN" baseline="0"/>
          </a:p>
        </p:txBody>
      </p:sp>
      <p:sp>
        <p:nvSpPr>
          <p:cNvPr id="11776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7765" name="Rectangle 3"/>
          <p:cNvSpPr>
            <a:spLocks noGrp="1" noRot="1" noChangeArrowheads="1"/>
          </p:cNvSpPr>
          <p:nvPr>
            <p:ph type="body" idx="1"/>
          </p:nvPr>
        </p:nvSpPr>
        <p:spPr/>
        <p:txBody>
          <a:bodyPr/>
          <a:lstStyle/>
          <a:p>
            <a:pPr marL="1703388" lvl="2" indent="-277813" algn="just" eaLnBrk="1" hangingPunct="1"/>
            <a:r>
              <a:rPr lang="zh-CN" sz="1800" smtClean="0">
                <a:cs typeface="Times New Roman" pitchFamily="18" charset="0"/>
              </a:rPr>
              <a:t>由不同节点矢量构成的均匀</a:t>
            </a:r>
            <a:r>
              <a:rPr lang="en-US" altLang="zh-CN" sz="1800" smtClean="0">
                <a:cs typeface="Times New Roman" pitchFamily="18" charset="0"/>
              </a:rPr>
              <a:t>B</a:t>
            </a:r>
            <a:r>
              <a:rPr lang="zh-CN" sz="1800" smtClean="0">
                <a:cs typeface="Times New Roman" pitchFamily="18" charset="0"/>
              </a:rPr>
              <a:t>样条函数所描绘的形状相同，可看成是同一个</a:t>
            </a:r>
            <a:r>
              <a:rPr lang="en-US" altLang="zh-CN" sz="1800" smtClean="0">
                <a:cs typeface="Times New Roman" pitchFamily="18" charset="0"/>
              </a:rPr>
              <a:t>B</a:t>
            </a:r>
            <a:r>
              <a:rPr lang="zh-CN" sz="1800" smtClean="0">
                <a:cs typeface="Times New Roman" pitchFamily="18" charset="0"/>
              </a:rPr>
              <a:t>样条函数的简单平移</a:t>
            </a:r>
          </a:p>
          <a:p>
            <a:pPr marL="1703388" lvl="2" indent="-277813" algn="just" eaLnBrk="1" hangingPunct="1"/>
            <a:r>
              <a:rPr lang="zh-CN" sz="1800" smtClean="0">
                <a:cs typeface="Times New Roman" pitchFamily="18" charset="0"/>
              </a:rPr>
              <a:t>在构造每段曲线时采用均匀</a:t>
            </a:r>
            <a:r>
              <a:rPr lang="en-US" altLang="zh-CN" sz="1800" smtClean="0">
                <a:cs typeface="Times New Roman" pitchFamily="18" charset="0"/>
              </a:rPr>
              <a:t>B</a:t>
            </a:r>
            <a:r>
              <a:rPr lang="zh-CN" sz="1800" smtClean="0">
                <a:cs typeface="Times New Roman" pitchFamily="18" charset="0"/>
              </a:rPr>
              <a:t>样条函数比用非均匀</a:t>
            </a:r>
            <a:r>
              <a:rPr lang="en-US" altLang="zh-CN" sz="1800" smtClean="0">
                <a:cs typeface="Times New Roman" pitchFamily="18" charset="0"/>
              </a:rPr>
              <a:t>B</a:t>
            </a:r>
            <a:r>
              <a:rPr lang="zh-CN" sz="1800" smtClean="0">
                <a:cs typeface="Times New Roman" pitchFamily="18" charset="0"/>
              </a:rPr>
              <a:t>样条函数工作量小，且设计的效果差别不大</a:t>
            </a:r>
          </a:p>
          <a:p>
            <a:pPr marL="1703388" lvl="2" indent="-277813" algn="just" eaLnBrk="1" hangingPunct="1"/>
            <a:r>
              <a:rPr lang="zh-CN" sz="1800" smtClean="0">
                <a:cs typeface="Times New Roman" pitchFamily="18" charset="0"/>
              </a:rPr>
              <a:t>重复度的定义</a:t>
            </a:r>
          </a:p>
          <a:p>
            <a:pPr marL="2443163" lvl="3" indent="-381000" algn="just" eaLnBrk="1" hangingPunct="1"/>
            <a:r>
              <a:rPr lang="zh-CN" sz="1600" smtClean="0">
                <a:cs typeface="Times New Roman" pitchFamily="18" charset="0"/>
              </a:rPr>
              <a:t>若</a:t>
            </a:r>
            <a:r>
              <a:rPr lang="en-US" altLang="zh-CN" sz="1600" i="1" smtClean="0">
                <a:cs typeface="Times New Roman" pitchFamily="18" charset="0"/>
              </a:rPr>
              <a:t>t</a:t>
            </a:r>
            <a:r>
              <a:rPr lang="en-US" altLang="zh-CN" sz="1600" i="1" baseline="-25000" smtClean="0">
                <a:cs typeface="Times New Roman" pitchFamily="18" charset="0"/>
              </a:rPr>
              <a:t>j-1</a:t>
            </a:r>
            <a:r>
              <a:rPr lang="en-US" altLang="zh-CN" sz="1600" smtClean="0">
                <a:cs typeface="Times New Roman" pitchFamily="18" charset="0"/>
              </a:rPr>
              <a:t>&lt;</a:t>
            </a:r>
            <a:r>
              <a:rPr lang="en-US" altLang="zh-CN" sz="1600" i="1" smtClean="0">
                <a:cs typeface="Times New Roman" pitchFamily="18" charset="0"/>
              </a:rPr>
              <a:t>t</a:t>
            </a:r>
            <a:r>
              <a:rPr lang="en-US" altLang="zh-CN" sz="1600" i="1" baseline="-25000" smtClean="0">
                <a:cs typeface="Times New Roman" pitchFamily="18" charset="0"/>
              </a:rPr>
              <a:t>j</a:t>
            </a:r>
            <a:r>
              <a:rPr lang="en-US" altLang="zh-CN" sz="1600" i="1" smtClean="0">
                <a:cs typeface="Times New Roman" pitchFamily="18" charset="0"/>
              </a:rPr>
              <a:t>=t</a:t>
            </a:r>
            <a:r>
              <a:rPr lang="en-US" altLang="zh-CN" sz="1600" i="1" baseline="-25000" smtClean="0">
                <a:cs typeface="Times New Roman" pitchFamily="18" charset="0"/>
              </a:rPr>
              <a:t>j+1</a:t>
            </a:r>
            <a:r>
              <a:rPr lang="en-US" altLang="zh-CN" sz="1600" i="1" smtClean="0">
                <a:cs typeface="Times New Roman" pitchFamily="18" charset="0"/>
              </a:rPr>
              <a:t>=...=t</a:t>
            </a:r>
            <a:r>
              <a:rPr lang="en-US" altLang="zh-CN" sz="1600" i="1" baseline="-25000" smtClean="0">
                <a:cs typeface="Times New Roman" pitchFamily="18" charset="0"/>
              </a:rPr>
              <a:t>j+l-1</a:t>
            </a:r>
            <a:r>
              <a:rPr lang="en-US" altLang="zh-CN" sz="1600" i="1" smtClean="0">
                <a:cs typeface="Times New Roman" pitchFamily="18" charset="0"/>
              </a:rPr>
              <a:t>&lt;t</a:t>
            </a:r>
            <a:r>
              <a:rPr lang="en-US" altLang="zh-CN" sz="1600" i="1" baseline="-25000" smtClean="0">
                <a:cs typeface="Times New Roman" pitchFamily="18" charset="0"/>
              </a:rPr>
              <a:t>j+l</a:t>
            </a:r>
          </a:p>
          <a:p>
            <a:pPr marL="2443163" lvl="3" indent="-381000" algn="just" eaLnBrk="1" hangingPunct="1"/>
            <a:r>
              <a:rPr lang="zh-CN" sz="1600" smtClean="0">
                <a:cs typeface="Times New Roman" pitchFamily="18" charset="0"/>
              </a:rPr>
              <a:t>则称上式中除</a:t>
            </a:r>
            <a:r>
              <a:rPr lang="en-US" altLang="zh-CN" sz="1600" i="1" smtClean="0">
                <a:cs typeface="Times New Roman" pitchFamily="18" charset="0"/>
              </a:rPr>
              <a:t>t</a:t>
            </a:r>
            <a:r>
              <a:rPr lang="en-US" altLang="zh-CN" sz="1600" i="1" baseline="-25000" smtClean="0">
                <a:cs typeface="Times New Roman" pitchFamily="18" charset="0"/>
              </a:rPr>
              <a:t>j-1</a:t>
            </a:r>
            <a:r>
              <a:rPr lang="zh-CN" sz="1600" smtClean="0">
                <a:cs typeface="Times New Roman" pitchFamily="18" charset="0"/>
              </a:rPr>
              <a:t>和</a:t>
            </a:r>
            <a:r>
              <a:rPr lang="en-US" altLang="zh-CN" sz="1600" i="1" smtClean="0">
                <a:cs typeface="Times New Roman" pitchFamily="18" charset="0"/>
              </a:rPr>
              <a:t>t</a:t>
            </a:r>
            <a:r>
              <a:rPr lang="en-US" altLang="zh-CN" sz="1600" i="1" baseline="-25000" smtClean="0">
                <a:cs typeface="Times New Roman" pitchFamily="18" charset="0"/>
              </a:rPr>
              <a:t>j+l</a:t>
            </a:r>
            <a:r>
              <a:rPr lang="zh-CN" sz="1600" smtClean="0">
                <a:cs typeface="Times New Roman" pitchFamily="18" charset="0"/>
              </a:rPr>
              <a:t>以外的每一节点为</a:t>
            </a:r>
            <a:r>
              <a:rPr lang="en-US" altLang="zh-CN" sz="1600" smtClean="0">
                <a:cs typeface="Times New Roman" pitchFamily="18" charset="0"/>
              </a:rPr>
              <a:t>T</a:t>
            </a:r>
            <a:r>
              <a:rPr lang="zh-CN" sz="1600" smtClean="0">
                <a:cs typeface="Times New Roman" pitchFamily="18" charset="0"/>
              </a:rPr>
              <a:t>的</a:t>
            </a:r>
            <a:r>
              <a:rPr lang="en-US" altLang="zh-CN" sz="1600" i="1" smtClean="0">
                <a:cs typeface="Times New Roman" pitchFamily="18" charset="0"/>
              </a:rPr>
              <a:t>l</a:t>
            </a:r>
            <a:r>
              <a:rPr lang="zh-CN" sz="1600" smtClean="0">
                <a:cs typeface="Times New Roman" pitchFamily="18" charset="0"/>
              </a:rPr>
              <a:t>重节点</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6A32F5E-EFC4-4F61-AED3-31F98F9EE9A4}" type="datetime1">
              <a:rPr lang="zh-CN" altLang="en-US" baseline="0"/>
              <a:pPr eaLnBrk="1" hangingPunct="1"/>
              <a:t>2010/12/17</a:t>
            </a:fld>
            <a:endParaRPr lang="zh-CN" altLang="zh-CN" baseline="0"/>
          </a:p>
        </p:txBody>
      </p:sp>
      <p:sp>
        <p:nvSpPr>
          <p:cNvPr id="118787"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C5D5C23-0953-45D4-95B4-A51E659E3849}" type="slidenum">
              <a:rPr lang="zh-CN" altLang="zh-CN" baseline="0"/>
              <a:pPr eaLnBrk="1" hangingPunct="1"/>
              <a:t>104</a:t>
            </a:fld>
            <a:endParaRPr lang="zh-CN" altLang="zh-CN" baseline="0"/>
          </a:p>
        </p:txBody>
      </p:sp>
      <p:sp>
        <p:nvSpPr>
          <p:cNvPr id="11878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8789" name="Rectangle 3"/>
          <p:cNvSpPr>
            <a:spLocks noGrp="1" noRot="1" noChangeArrowheads="1"/>
          </p:cNvSpPr>
          <p:nvPr>
            <p:ph type="body" sz="half" idx="1"/>
          </p:nvPr>
        </p:nvSpPr>
        <p:spPr>
          <a:xfrm>
            <a:off x="301625" y="1905000"/>
            <a:ext cx="8518525" cy="4194175"/>
          </a:xfrm>
        </p:spPr>
        <p:txBody>
          <a:bodyPr/>
          <a:lstStyle/>
          <a:p>
            <a:pPr lvl="1" eaLnBrk="1" hangingPunct="1"/>
            <a:r>
              <a:rPr lang="zh-CN" sz="2000" smtClean="0"/>
              <a:t>准均匀的</a:t>
            </a:r>
            <a:r>
              <a:rPr lang="en-US" altLang="zh-CN" sz="2000" smtClean="0"/>
              <a:t>B</a:t>
            </a:r>
            <a:r>
              <a:rPr lang="zh-CN" sz="2000" smtClean="0"/>
              <a:t>样条曲线</a:t>
            </a:r>
          </a:p>
          <a:p>
            <a:pPr lvl="2" eaLnBrk="1" hangingPunct="1"/>
            <a:r>
              <a:rPr lang="zh-CN" sz="1800" smtClean="0"/>
              <a:t>与均匀</a:t>
            </a:r>
            <a:r>
              <a:rPr lang="en-US" altLang="zh-CN" sz="1800" smtClean="0"/>
              <a:t>B</a:t>
            </a:r>
            <a:r>
              <a:rPr lang="zh-CN" sz="1800" smtClean="0"/>
              <a:t>样条曲线的差别在于两端节点具有重复度</a:t>
            </a:r>
            <a:r>
              <a:rPr lang="en-US" altLang="zh-CN" sz="1800" smtClean="0"/>
              <a:t>k</a:t>
            </a:r>
            <a:r>
              <a:rPr lang="zh-CN" sz="1800" smtClean="0"/>
              <a:t>，这样的节点矢量定义了准均匀的</a:t>
            </a:r>
            <a:r>
              <a:rPr lang="en-US" altLang="zh-CN" sz="1800" smtClean="0"/>
              <a:t>B</a:t>
            </a:r>
            <a:r>
              <a:rPr lang="zh-CN" sz="1800" smtClean="0"/>
              <a:t>样条基</a:t>
            </a:r>
          </a:p>
          <a:p>
            <a:pPr lvl="2" eaLnBrk="1" hangingPunct="1"/>
            <a:r>
              <a:rPr lang="zh-CN" sz="1800" smtClean="0"/>
              <a:t>均匀</a:t>
            </a:r>
            <a:r>
              <a:rPr lang="en-US" altLang="zh-CN" sz="1800" smtClean="0"/>
              <a:t>B</a:t>
            </a:r>
            <a:r>
              <a:rPr lang="zh-CN" sz="1800" smtClean="0"/>
              <a:t>样条曲线在曲线定义域内各节点区间上具有用局部参数表示的统一的表达式，使得计算与处理简单方便。但用它定义的均匀</a:t>
            </a:r>
            <a:r>
              <a:rPr lang="en-US" altLang="zh-CN" sz="1800" smtClean="0"/>
              <a:t>B</a:t>
            </a:r>
            <a:r>
              <a:rPr lang="zh-CN" sz="1800" smtClean="0"/>
              <a:t>样条曲线没有保留</a:t>
            </a:r>
            <a:r>
              <a:rPr lang="en-US" altLang="zh-CN" sz="1800" smtClean="0"/>
              <a:t>Bezier</a:t>
            </a:r>
            <a:r>
              <a:rPr lang="zh-CN" sz="1800" smtClean="0"/>
              <a:t>曲线端点的几何性质，即样条曲线的首末端点不再是控制多边形的首末端点。采用准均匀的</a:t>
            </a:r>
            <a:r>
              <a:rPr lang="en-US" altLang="zh-CN" sz="1800" smtClean="0"/>
              <a:t>B</a:t>
            </a:r>
            <a:r>
              <a:rPr lang="zh-CN" sz="1800" smtClean="0"/>
              <a:t>样条曲线就是为了解决这个问题，使曲线在端点的行为有较好的控制，如图</a:t>
            </a:r>
            <a:r>
              <a:rPr lang="en-US" altLang="zh-CN" sz="1800" smtClean="0"/>
              <a:t>5.1.24</a:t>
            </a:r>
            <a:r>
              <a:rPr lang="zh-CN" sz="1800" smtClean="0"/>
              <a:t>所示</a:t>
            </a:r>
          </a:p>
        </p:txBody>
      </p:sp>
      <p:pic>
        <p:nvPicPr>
          <p:cNvPr id="118790" name="Picture 4" descr="http:/www.lnnu.edu.cn/xdjyjx/tuxing/Chapter3/313img/CG_Gif_3_025.gif"/>
          <p:cNvPicPr>
            <a:picLocks noGrp="1" noRot="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2339975" y="4581525"/>
            <a:ext cx="3311525" cy="1152525"/>
          </a:xfrm>
        </p:spPr>
      </p:pic>
      <p:sp>
        <p:nvSpPr>
          <p:cNvPr id="118791" name="Rectangle 5"/>
          <p:cNvSpPr>
            <a:spLocks noChangeArrowheads="1"/>
          </p:cNvSpPr>
          <p:nvPr/>
        </p:nvSpPr>
        <p:spPr bwMode="auto">
          <a:xfrm>
            <a:off x="2482850" y="5949950"/>
            <a:ext cx="3384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5.1.24 </a:t>
            </a:r>
            <a:r>
              <a:rPr lang="zh-CN" baseline="0">
                <a:cs typeface="Times New Roman" pitchFamily="18" charset="0"/>
              </a:rPr>
              <a:t>准均匀三次</a:t>
            </a:r>
            <a:r>
              <a:rPr lang="zh-CN" altLang="zh-CN" baseline="0">
                <a:cs typeface="Times New Roman" pitchFamily="18" charset="0"/>
              </a:rPr>
              <a:t>B</a:t>
            </a:r>
            <a:r>
              <a:rPr lang="zh-CN" baseline="0">
                <a:cs typeface="Times New Roman" pitchFamily="18" charset="0"/>
              </a:rPr>
              <a:t>样条曲线 </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D9FED99-FE18-4C80-AABC-64FBEE7B4ED4}" type="datetime1">
              <a:rPr lang="zh-CN" altLang="en-US" baseline="0"/>
              <a:pPr eaLnBrk="1" hangingPunct="1"/>
              <a:t>2010/12/17</a:t>
            </a:fld>
            <a:endParaRPr lang="zh-CN" altLang="zh-CN" baseline="0"/>
          </a:p>
        </p:txBody>
      </p:sp>
      <p:sp>
        <p:nvSpPr>
          <p:cNvPr id="11981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2FC6F01-9C14-488E-BAF6-5C823E52320D}" type="slidenum">
              <a:rPr lang="zh-CN" altLang="zh-CN" baseline="0"/>
              <a:pPr eaLnBrk="1" hangingPunct="1"/>
              <a:t>105</a:t>
            </a:fld>
            <a:endParaRPr lang="zh-CN" altLang="zh-CN" baseline="0"/>
          </a:p>
        </p:txBody>
      </p:sp>
      <p:sp>
        <p:nvSpPr>
          <p:cNvPr id="11981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9813" name="Rectangle 3"/>
          <p:cNvSpPr>
            <a:spLocks noGrp="1" noRot="1" noChangeArrowheads="1"/>
          </p:cNvSpPr>
          <p:nvPr>
            <p:ph type="body" idx="1"/>
          </p:nvPr>
        </p:nvSpPr>
        <p:spPr/>
        <p:txBody>
          <a:bodyPr/>
          <a:lstStyle/>
          <a:p>
            <a:pPr lvl="1" eaLnBrk="1" hangingPunct="1"/>
            <a:r>
              <a:rPr lang="zh-CN" sz="2000" smtClean="0"/>
              <a:t>分段</a:t>
            </a:r>
            <a:r>
              <a:rPr lang="en-US" altLang="zh-CN" sz="2000" smtClean="0"/>
              <a:t>Bezier</a:t>
            </a:r>
            <a:r>
              <a:rPr lang="zh-CN" sz="2000" smtClean="0"/>
              <a:t>曲线</a:t>
            </a:r>
          </a:p>
          <a:p>
            <a:pPr lvl="2" eaLnBrk="1" hangingPunct="1"/>
            <a:r>
              <a:rPr lang="zh-CN" sz="1800" smtClean="0"/>
              <a:t>节点矢量中两端节点具有重复度</a:t>
            </a:r>
            <a:r>
              <a:rPr lang="en-US" altLang="zh-CN" sz="1800" smtClean="0"/>
              <a:t>k</a:t>
            </a:r>
            <a:r>
              <a:rPr lang="zh-CN" sz="1800" smtClean="0"/>
              <a:t>，所有内节点重复度为</a:t>
            </a:r>
            <a:r>
              <a:rPr lang="en-US" altLang="zh-CN" sz="1800" smtClean="0"/>
              <a:t>k-1</a:t>
            </a:r>
            <a:r>
              <a:rPr lang="zh-CN" sz="1800" smtClean="0"/>
              <a:t>，这样的节点矢量定义了分段的</a:t>
            </a:r>
            <a:r>
              <a:rPr lang="en-US" altLang="zh-CN" sz="1800" smtClean="0"/>
              <a:t>Bernstein</a:t>
            </a:r>
            <a:r>
              <a:rPr lang="zh-CN" sz="1800" smtClean="0"/>
              <a:t>基</a:t>
            </a:r>
          </a:p>
          <a:p>
            <a:pPr lvl="2" eaLnBrk="1" hangingPunct="1"/>
            <a:r>
              <a:rPr lang="en-US" altLang="zh-CN" sz="1800" smtClean="0"/>
              <a:t>B</a:t>
            </a:r>
            <a:r>
              <a:rPr lang="zh-CN" sz="1800" smtClean="0"/>
              <a:t>样条曲线用分段</a:t>
            </a:r>
            <a:r>
              <a:rPr lang="en-US" altLang="zh-CN" sz="1800" smtClean="0"/>
              <a:t>Bezier</a:t>
            </a:r>
            <a:r>
              <a:rPr lang="zh-CN" sz="1800" smtClean="0"/>
              <a:t>曲线表示后，各曲线段就具有了相对的独立性，移动曲线段内的一个控制顶点只影响该曲线段的形状，对其它曲线段的形状没有影响。并且</a:t>
            </a:r>
            <a:r>
              <a:rPr lang="en-US" altLang="zh-CN" sz="1800" smtClean="0"/>
              <a:t>Bezier</a:t>
            </a:r>
            <a:r>
              <a:rPr lang="zh-CN" sz="1800" smtClean="0"/>
              <a:t>曲线一整套简单有效的算法都可以原封不动地采用。其它三种类型的</a:t>
            </a:r>
            <a:r>
              <a:rPr lang="en-US" altLang="zh-CN" sz="1800" smtClean="0"/>
              <a:t>B</a:t>
            </a:r>
            <a:r>
              <a:rPr lang="zh-CN" sz="1800" smtClean="0"/>
              <a:t>样条曲线可通过插入节点的方法转换成分段</a:t>
            </a:r>
            <a:r>
              <a:rPr lang="en-US" altLang="zh-CN" sz="1800" smtClean="0"/>
              <a:t>Bezier</a:t>
            </a:r>
            <a:r>
              <a:rPr lang="zh-CN" sz="1800" smtClean="0"/>
              <a:t>曲线类型，缺点是增加了定义曲线的数据，控制顶点数及节点数都将增加。分段</a:t>
            </a:r>
            <a:r>
              <a:rPr lang="en-US" altLang="zh-CN" sz="1800" smtClean="0"/>
              <a:t>Bezier</a:t>
            </a:r>
            <a:r>
              <a:rPr lang="zh-CN" sz="1800" smtClean="0"/>
              <a:t>曲线实例如图</a:t>
            </a:r>
            <a:r>
              <a:rPr lang="en-US" altLang="zh-CN" sz="1800" smtClean="0"/>
              <a:t>5.1.25</a:t>
            </a:r>
            <a:r>
              <a:rPr lang="zh-CN" sz="1800" smtClean="0"/>
              <a:t>所示</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1EB7843-D566-4440-B202-A3451C4A14BE}" type="datetime1">
              <a:rPr lang="zh-CN" altLang="en-US" baseline="0"/>
              <a:pPr eaLnBrk="1" hangingPunct="1"/>
              <a:t>2010/12/17</a:t>
            </a:fld>
            <a:endParaRPr lang="zh-CN" altLang="zh-CN" baseline="0"/>
          </a:p>
        </p:txBody>
      </p:sp>
      <p:sp>
        <p:nvSpPr>
          <p:cNvPr id="12083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F78861C-0971-46BB-B3FD-6B8DDDA872FF}" type="slidenum">
              <a:rPr lang="zh-CN" altLang="zh-CN" baseline="0"/>
              <a:pPr eaLnBrk="1" hangingPunct="1"/>
              <a:t>106</a:t>
            </a:fld>
            <a:endParaRPr lang="zh-CN" altLang="zh-CN" baseline="0"/>
          </a:p>
        </p:txBody>
      </p:sp>
      <p:sp>
        <p:nvSpPr>
          <p:cNvPr id="12083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20837" name="Rectangle 3"/>
          <p:cNvSpPr>
            <a:spLocks noChangeArrowheads="1"/>
          </p:cNvSpPr>
          <p:nvPr/>
        </p:nvSpPr>
        <p:spPr bwMode="auto">
          <a:xfrm>
            <a:off x="250825" y="4433888"/>
            <a:ext cx="86423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796925" lvl="1" indent="-342900" algn="just">
              <a:spcBef>
                <a:spcPct val="20000"/>
              </a:spcBef>
              <a:buClr>
                <a:schemeClr val="accent2"/>
              </a:buClr>
              <a:buFont typeface="Wingdings" pitchFamily="2" charset="2"/>
              <a:buChar char=""/>
            </a:pPr>
            <a:r>
              <a:rPr lang="zh-CN" sz="2000" baseline="0"/>
              <a:t>非均匀</a:t>
            </a:r>
            <a:r>
              <a:rPr lang="zh-CN" altLang="zh-CN" sz="2000" baseline="0"/>
              <a:t>B</a:t>
            </a:r>
            <a:r>
              <a:rPr lang="zh-CN" sz="2000" baseline="0"/>
              <a:t>样条曲线</a:t>
            </a:r>
          </a:p>
          <a:p>
            <a:pPr marL="1163638" lvl="2" indent="-187325" algn="just">
              <a:spcBef>
                <a:spcPct val="20000"/>
              </a:spcBef>
              <a:buClr>
                <a:schemeClr val="hlink"/>
              </a:buClr>
              <a:buFont typeface="Wingdings" pitchFamily="2" charset="2"/>
              <a:buChar char="v"/>
            </a:pPr>
            <a:r>
              <a:rPr lang="zh-CN" altLang="zh-CN" baseline="0"/>
              <a:t> </a:t>
            </a:r>
            <a:r>
              <a:rPr lang="zh-CN" baseline="0"/>
              <a:t>在这种类型里，任意分布的节点矢量</a:t>
            </a:r>
            <a:r>
              <a:rPr lang="zh-CN" altLang="zh-CN" i="1" baseline="0"/>
              <a:t>T=</a:t>
            </a:r>
            <a:r>
              <a:rPr lang="zh-CN" altLang="zh-CN" baseline="0"/>
              <a:t>[</a:t>
            </a:r>
            <a:r>
              <a:rPr lang="zh-CN" altLang="zh-CN" i="1" baseline="0"/>
              <a:t>t</a:t>
            </a:r>
            <a:r>
              <a:rPr lang="zh-CN" altLang="zh-CN"/>
              <a:t>1</a:t>
            </a:r>
            <a:r>
              <a:rPr lang="zh-CN" altLang="zh-CN" baseline="0"/>
              <a:t>,</a:t>
            </a:r>
            <a:r>
              <a:rPr lang="zh-CN" altLang="zh-CN" i="1" baseline="0"/>
              <a:t>t</a:t>
            </a:r>
            <a:r>
              <a:rPr lang="zh-CN" altLang="zh-CN"/>
              <a:t>2</a:t>
            </a:r>
            <a:r>
              <a:rPr lang="zh-CN" altLang="zh-CN" baseline="0"/>
              <a:t>,</a:t>
            </a:r>
            <a:r>
              <a:rPr lang="zh-CN" altLang="zh-CN" i="1" baseline="0"/>
              <a:t>...</a:t>
            </a:r>
            <a:r>
              <a:rPr lang="zh-CN" altLang="zh-CN" baseline="0"/>
              <a:t>,</a:t>
            </a:r>
            <a:r>
              <a:rPr lang="zh-CN" altLang="zh-CN" i="1" baseline="0"/>
              <a:t>t</a:t>
            </a:r>
            <a:r>
              <a:rPr lang="zh-CN" altLang="zh-CN" i="1"/>
              <a:t>n+k</a:t>
            </a:r>
            <a:r>
              <a:rPr lang="zh-CN" altLang="zh-CN" baseline="0"/>
              <a:t>]</a:t>
            </a:r>
            <a:r>
              <a:rPr lang="zh-CN" baseline="0"/>
              <a:t>，只要在数学上成立   </a:t>
            </a:r>
            <a:r>
              <a:rPr lang="zh-CN" altLang="zh-CN" baseline="0"/>
              <a:t>(</a:t>
            </a:r>
            <a:r>
              <a:rPr lang="zh-CN" baseline="0"/>
              <a:t>节点序列非递减，两端节点重复度≤</a:t>
            </a:r>
            <a:r>
              <a:rPr lang="zh-CN" altLang="zh-CN" i="1" baseline="0"/>
              <a:t>k</a:t>
            </a:r>
            <a:r>
              <a:rPr lang="zh-CN" baseline="0"/>
              <a:t>，内节点重复度≤</a:t>
            </a:r>
            <a:r>
              <a:rPr lang="zh-CN" altLang="zh-CN" i="1" baseline="0"/>
              <a:t>k</a:t>
            </a:r>
            <a:r>
              <a:rPr lang="zh-CN" altLang="zh-CN" baseline="0"/>
              <a:t>-1)</a:t>
            </a:r>
            <a:r>
              <a:rPr lang="zh-CN" baseline="0"/>
              <a:t>都可选取。这样的节点矢量定义了非均匀</a:t>
            </a:r>
            <a:r>
              <a:rPr lang="zh-CN" altLang="zh-CN" baseline="0"/>
              <a:t>B</a:t>
            </a:r>
            <a:r>
              <a:rPr lang="zh-CN" baseline="0"/>
              <a:t>样条基</a:t>
            </a:r>
            <a:endParaRPr lang="zh-CN" u="sng" baseline="0"/>
          </a:p>
        </p:txBody>
      </p:sp>
      <p:pic>
        <p:nvPicPr>
          <p:cNvPr id="120838" name="Picture 4" descr="http:/www.lnnu.edu.cn/xdjyjx/tuxing/Chapter3/313img/CG_Gif_3_026.gif"/>
          <p:cNvPicPr>
            <a:picLocks noGrp="1" noRot="1" noChangeAspect="1" noChangeArrowheads="1"/>
          </p:cNvPicPr>
          <p:nvPr>
            <p:ph idx="1"/>
          </p:nvPr>
        </p:nvPicPr>
        <p:blipFill>
          <a:blip r:embed="rId2" r:link="rId3">
            <a:extLst>
              <a:ext uri="{28A0092B-C50C-407E-A947-70E740481C1C}">
                <a14:useLocalDpi xmlns:a14="http://schemas.microsoft.com/office/drawing/2010/main" val="0"/>
              </a:ext>
            </a:extLst>
          </a:blip>
          <a:srcRect/>
          <a:stretch>
            <a:fillRect/>
          </a:stretch>
        </p:blipFill>
        <p:spPr>
          <a:xfrm>
            <a:off x="2627313" y="2133600"/>
            <a:ext cx="4175125" cy="1655763"/>
          </a:xfrm>
          <a:noFill/>
        </p:spPr>
      </p:pic>
      <p:sp>
        <p:nvSpPr>
          <p:cNvPr id="120839" name="Rectangle 5"/>
          <p:cNvSpPr>
            <a:spLocks noChangeArrowheads="1"/>
          </p:cNvSpPr>
          <p:nvPr/>
        </p:nvSpPr>
        <p:spPr bwMode="auto">
          <a:xfrm>
            <a:off x="3059113" y="4005263"/>
            <a:ext cx="3187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5.1.25 </a:t>
            </a:r>
            <a:r>
              <a:rPr lang="zh-CN" baseline="0">
                <a:cs typeface="Times New Roman" pitchFamily="18" charset="0"/>
              </a:rPr>
              <a:t>三次分段</a:t>
            </a:r>
            <a:r>
              <a:rPr lang="zh-CN" altLang="zh-CN" baseline="0">
                <a:cs typeface="Times New Roman" pitchFamily="18" charset="0"/>
              </a:rPr>
              <a:t>Bezier</a:t>
            </a:r>
            <a:r>
              <a:rPr lang="zh-CN" baseline="0">
                <a:cs typeface="Times New Roman" pitchFamily="18" charset="0"/>
              </a:rPr>
              <a:t>曲线</a:t>
            </a:r>
            <a:r>
              <a:rPr lang="zh-CN" baseline="0">
                <a:latin typeface="Times New Roman" pitchFamily="18" charset="0"/>
                <a:ea typeface="仿宋_GB2312" pitchFamily="49" charset="-122"/>
              </a:rPr>
              <a:t> </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F74F2E0-71C2-4DAB-8B6C-404425508F5B}" type="datetime1">
              <a:rPr lang="zh-CN" altLang="en-US" baseline="0"/>
              <a:pPr eaLnBrk="1" hangingPunct="1"/>
              <a:t>2010/12/17</a:t>
            </a:fld>
            <a:endParaRPr lang="zh-CN" altLang="zh-CN" baseline="0"/>
          </a:p>
        </p:txBody>
      </p:sp>
      <p:sp>
        <p:nvSpPr>
          <p:cNvPr id="1218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24B5650-AC10-4CDE-A44D-BE29E02313C7}" type="slidenum">
              <a:rPr lang="zh-CN" altLang="zh-CN" baseline="0"/>
              <a:pPr eaLnBrk="1" hangingPunct="1"/>
              <a:t>107</a:t>
            </a:fld>
            <a:endParaRPr lang="zh-CN" altLang="zh-CN" baseline="0"/>
          </a:p>
        </p:txBody>
      </p:sp>
      <p:sp>
        <p:nvSpPr>
          <p:cNvPr id="12186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21861" name="Rectangle 3"/>
          <p:cNvSpPr>
            <a:spLocks noChangeArrowheads="1"/>
          </p:cNvSpPr>
          <p:nvPr/>
        </p:nvSpPr>
        <p:spPr bwMode="auto">
          <a:xfrm>
            <a:off x="287338" y="1917700"/>
            <a:ext cx="32400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B</a:t>
            </a:r>
            <a:r>
              <a:rPr lang="zh-CN" sz="2400" baseline="0">
                <a:cs typeface="Times New Roman" pitchFamily="18" charset="0"/>
              </a:rPr>
              <a:t>样条曲线的性质</a:t>
            </a:r>
          </a:p>
          <a:p>
            <a:pPr lvl="1" algn="just" eaLnBrk="0" hangingPunct="0">
              <a:spcBef>
                <a:spcPct val="20000"/>
              </a:spcBef>
              <a:buClr>
                <a:schemeClr val="accent2"/>
              </a:buClr>
              <a:buFont typeface="Wingdings" pitchFamily="2" charset="2"/>
              <a:buChar char=""/>
            </a:pPr>
            <a:r>
              <a:rPr lang="zh-CN" altLang="zh-CN" sz="2400" baseline="0">
                <a:cs typeface="Times New Roman" pitchFamily="18" charset="0"/>
              </a:rPr>
              <a:t> </a:t>
            </a:r>
            <a:r>
              <a:rPr lang="zh-CN" sz="2000" baseline="0">
                <a:cs typeface="Times New Roman" pitchFamily="18" charset="0"/>
              </a:rPr>
              <a:t>局部性</a:t>
            </a:r>
          </a:p>
        </p:txBody>
      </p:sp>
      <p:pic>
        <p:nvPicPr>
          <p:cNvPr id="121862" name="Picture 4" descr="http:/www.lnnu.edu.cn/xdjyjx/tuxing/Chapter3/CG_Gif_3_323.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27088" y="2852738"/>
            <a:ext cx="74882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3" name="Rectangle 5"/>
          <p:cNvSpPr>
            <a:spLocks noChangeArrowheads="1"/>
          </p:cNvSpPr>
          <p:nvPr/>
        </p:nvSpPr>
        <p:spPr bwMode="auto">
          <a:xfrm>
            <a:off x="250825" y="3284538"/>
            <a:ext cx="8713788"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2" algn="just">
              <a:spcBef>
                <a:spcPct val="20000"/>
              </a:spcBef>
              <a:buClr>
                <a:schemeClr val="hlink"/>
              </a:buClr>
              <a:buFont typeface="Wingdings" pitchFamily="2" charset="2"/>
              <a:buNone/>
            </a:pPr>
            <a:r>
              <a:rPr lang="zh-CN" baseline="0">
                <a:latin typeface="宋体" pitchFamily="2" charset="-122"/>
                <a:cs typeface="Times New Roman" pitchFamily="18" charset="0"/>
              </a:rPr>
              <a:t>多与</a:t>
            </a:r>
            <a:r>
              <a:rPr lang="zh-CN" altLang="zh-CN" i="1" baseline="0">
                <a:latin typeface="宋体" pitchFamily="2" charset="-122"/>
                <a:cs typeface="Times New Roman" pitchFamily="18" charset="0"/>
              </a:rPr>
              <a:t>k</a:t>
            </a:r>
            <a:r>
              <a:rPr lang="zh-CN" baseline="0">
                <a:latin typeface="宋体" pitchFamily="2" charset="-122"/>
                <a:cs typeface="Times New Roman" pitchFamily="18" charset="0"/>
              </a:rPr>
              <a:t>个控制顶点</a:t>
            </a:r>
            <a:r>
              <a:rPr lang="zh-CN" altLang="zh-CN" i="1" baseline="0">
                <a:latin typeface="宋体" pitchFamily="2" charset="-122"/>
                <a:cs typeface="Times New Roman" pitchFamily="18" charset="0"/>
              </a:rPr>
              <a:t>P</a:t>
            </a:r>
            <a:r>
              <a:rPr lang="zh-CN" altLang="zh-CN" i="1" baseline="-30000">
                <a:latin typeface="宋体" pitchFamily="2" charset="-122"/>
                <a:cs typeface="Times New Roman" pitchFamily="18" charset="0"/>
              </a:rPr>
              <a:t>j</a:t>
            </a:r>
            <a:r>
              <a:rPr lang="zh-CN" altLang="zh-CN" baseline="0">
                <a:latin typeface="宋体" pitchFamily="2" charset="-122"/>
                <a:cs typeface="Times New Roman" pitchFamily="18" charset="0"/>
              </a:rPr>
              <a:t>(</a:t>
            </a:r>
            <a:r>
              <a:rPr lang="zh-CN" altLang="zh-CN" i="1" baseline="0">
                <a:latin typeface="宋体" pitchFamily="2" charset="-122"/>
                <a:cs typeface="Times New Roman" pitchFamily="18" charset="0"/>
              </a:rPr>
              <a:t>j=i-k+</a:t>
            </a:r>
            <a:r>
              <a:rPr lang="zh-CN" altLang="zh-CN" baseline="0">
                <a:latin typeface="宋体" pitchFamily="2" charset="-122"/>
                <a:cs typeface="Times New Roman" pitchFamily="18" charset="0"/>
              </a:rPr>
              <a:t>1,</a:t>
            </a:r>
            <a:r>
              <a:rPr lang="zh-CN" altLang="zh-CN" i="1" baseline="0">
                <a:latin typeface="宋体" pitchFamily="2" charset="-122"/>
                <a:cs typeface="Times New Roman" pitchFamily="18" charset="0"/>
              </a:rPr>
              <a:t>...</a:t>
            </a:r>
            <a:r>
              <a:rPr lang="zh-CN" altLang="zh-CN" baseline="0">
                <a:latin typeface="宋体" pitchFamily="2" charset="-122"/>
                <a:cs typeface="Times New Roman" pitchFamily="18" charset="0"/>
              </a:rPr>
              <a:t>,</a:t>
            </a:r>
            <a:r>
              <a:rPr lang="zh-CN" altLang="zh-CN" i="1" baseline="0">
                <a:latin typeface="宋体" pitchFamily="2" charset="-122"/>
                <a:cs typeface="Times New Roman" pitchFamily="18" charset="0"/>
              </a:rPr>
              <a:t>i</a:t>
            </a:r>
            <a:r>
              <a:rPr lang="zh-CN" altLang="zh-CN" baseline="0">
                <a:latin typeface="宋体" pitchFamily="2" charset="-122"/>
                <a:cs typeface="Times New Roman" pitchFamily="18" charset="0"/>
              </a:rPr>
              <a:t>)</a:t>
            </a:r>
            <a:r>
              <a:rPr lang="zh-CN" baseline="0">
                <a:latin typeface="宋体" pitchFamily="2" charset="-122"/>
                <a:cs typeface="Times New Roman" pitchFamily="18" charset="0"/>
              </a:rPr>
              <a:t>有关，与其它控制顶点无关；移动该曲线的第</a:t>
            </a:r>
            <a:r>
              <a:rPr lang="zh-CN" altLang="zh-CN" i="1" baseline="0">
                <a:latin typeface="宋体" pitchFamily="2" charset="-122"/>
                <a:cs typeface="Times New Roman" pitchFamily="18" charset="0"/>
              </a:rPr>
              <a:t>i</a:t>
            </a:r>
            <a:r>
              <a:rPr lang="zh-CN" baseline="0">
                <a:latin typeface="宋体" pitchFamily="2" charset="-122"/>
                <a:cs typeface="Times New Roman" pitchFamily="18" charset="0"/>
              </a:rPr>
              <a:t>个控制顶点</a:t>
            </a:r>
            <a:r>
              <a:rPr lang="zh-CN" altLang="zh-CN" i="1" baseline="0">
                <a:latin typeface="宋体" pitchFamily="2" charset="-122"/>
                <a:cs typeface="Times New Roman" pitchFamily="18" charset="0"/>
              </a:rPr>
              <a:t>P</a:t>
            </a:r>
            <a:r>
              <a:rPr lang="zh-CN" altLang="zh-CN" i="1" baseline="-30000">
                <a:latin typeface="宋体" pitchFamily="2" charset="-122"/>
                <a:cs typeface="Times New Roman" pitchFamily="18" charset="0"/>
              </a:rPr>
              <a:t>i</a:t>
            </a:r>
            <a:r>
              <a:rPr lang="zh-CN" baseline="0">
                <a:latin typeface="宋体" pitchFamily="2" charset="-122"/>
                <a:cs typeface="Times New Roman" pitchFamily="18" charset="0"/>
              </a:rPr>
              <a:t>至多影响到定义在区间</a:t>
            </a:r>
            <a:r>
              <a:rPr lang="zh-CN" altLang="zh-CN" baseline="0">
                <a:latin typeface="宋体" pitchFamily="2" charset="-122"/>
                <a:cs typeface="Times New Roman" pitchFamily="18" charset="0"/>
              </a:rPr>
              <a:t>(</a:t>
            </a:r>
            <a:r>
              <a:rPr lang="zh-CN" altLang="zh-CN" i="1" baseline="0">
                <a:latin typeface="宋体" pitchFamily="2" charset="-122"/>
                <a:cs typeface="Times New Roman" pitchFamily="18" charset="0"/>
              </a:rPr>
              <a:t>t</a:t>
            </a:r>
            <a:r>
              <a:rPr lang="zh-CN" altLang="zh-CN" i="1" baseline="-30000">
                <a:latin typeface="宋体" pitchFamily="2" charset="-122"/>
                <a:cs typeface="Times New Roman" pitchFamily="18" charset="0"/>
              </a:rPr>
              <a:t>i</a:t>
            </a:r>
            <a:r>
              <a:rPr lang="zh-CN" altLang="zh-CN" baseline="0">
                <a:latin typeface="宋体" pitchFamily="2" charset="-122"/>
                <a:cs typeface="Times New Roman" pitchFamily="18" charset="0"/>
              </a:rPr>
              <a:t>, </a:t>
            </a:r>
            <a:r>
              <a:rPr lang="zh-CN" altLang="zh-CN" i="1" baseline="0">
                <a:latin typeface="宋体" pitchFamily="2" charset="-122"/>
                <a:cs typeface="Times New Roman" pitchFamily="18" charset="0"/>
              </a:rPr>
              <a:t>t</a:t>
            </a:r>
            <a:r>
              <a:rPr lang="zh-CN" altLang="zh-CN" i="1" baseline="-30000">
                <a:latin typeface="宋体" pitchFamily="2" charset="-122"/>
                <a:cs typeface="Times New Roman" pitchFamily="18" charset="0"/>
              </a:rPr>
              <a:t>i+k</a:t>
            </a:r>
            <a:r>
              <a:rPr lang="zh-CN" altLang="zh-CN" baseline="0">
                <a:latin typeface="宋体" pitchFamily="2" charset="-122"/>
                <a:cs typeface="Times New Roman" pitchFamily="18" charset="0"/>
              </a:rPr>
              <a:t>)</a:t>
            </a:r>
            <a:r>
              <a:rPr lang="zh-CN" baseline="0">
                <a:latin typeface="宋体" pitchFamily="2" charset="-122"/>
                <a:cs typeface="Times New Roman" pitchFamily="18" charset="0"/>
              </a:rPr>
              <a:t>上即</a:t>
            </a:r>
            <a:r>
              <a:rPr lang="zh-CN" altLang="zh-CN" i="1" baseline="0">
                <a:latin typeface="宋体" pitchFamily="2" charset="-122"/>
                <a:cs typeface="Times New Roman" pitchFamily="18" charset="0"/>
              </a:rPr>
              <a:t>N</a:t>
            </a:r>
            <a:r>
              <a:rPr lang="zh-CN" altLang="zh-CN" i="1" baseline="-30000">
                <a:latin typeface="宋体" pitchFamily="2" charset="-122"/>
                <a:cs typeface="Times New Roman" pitchFamily="18" charset="0"/>
              </a:rPr>
              <a:t>i,k</a:t>
            </a:r>
            <a:r>
              <a:rPr lang="zh-CN" altLang="zh-CN" baseline="0">
                <a:latin typeface="宋体" pitchFamily="2" charset="-122"/>
                <a:cs typeface="Times New Roman" pitchFamily="18" charset="0"/>
              </a:rPr>
              <a:t>(</a:t>
            </a:r>
            <a:r>
              <a:rPr lang="zh-CN" altLang="zh-CN" i="1" baseline="0">
                <a:latin typeface="宋体" pitchFamily="2" charset="-122"/>
                <a:cs typeface="Times New Roman" pitchFamily="18" charset="0"/>
              </a:rPr>
              <a:t>t</a:t>
            </a:r>
            <a:r>
              <a:rPr lang="zh-CN" altLang="zh-CN" baseline="0">
                <a:latin typeface="宋体" pitchFamily="2" charset="-122"/>
                <a:cs typeface="Times New Roman" pitchFamily="18" charset="0"/>
              </a:rPr>
              <a:t>)</a:t>
            </a:r>
            <a:r>
              <a:rPr lang="zh-CN" baseline="0">
                <a:latin typeface="宋体" pitchFamily="2" charset="-122"/>
                <a:cs typeface="Times New Roman" pitchFamily="18" charset="0"/>
              </a:rPr>
              <a:t>支撑区间上那部分曲线的形状，对曲线的其余部分不发生影响</a:t>
            </a:r>
            <a:r>
              <a:rPr lang="zh-CN" sz="2400" baseline="0">
                <a:latin typeface="宋体" pitchFamily="2" charset="-122"/>
                <a:cs typeface="Times New Roman" pitchFamily="18" charset="0"/>
              </a:rPr>
              <a:t>   </a:t>
            </a:r>
          </a:p>
          <a:p>
            <a:pPr lvl="1" algn="just">
              <a:spcBef>
                <a:spcPct val="20000"/>
              </a:spcBef>
              <a:buClr>
                <a:schemeClr val="accent2"/>
              </a:buClr>
              <a:buFont typeface="Wingdings" pitchFamily="2" charset="2"/>
              <a:buChar char=""/>
            </a:pPr>
            <a:r>
              <a:rPr lang="zh-CN" sz="2400" baseline="0">
                <a:latin typeface="宋体" pitchFamily="2" charset="-122"/>
                <a:cs typeface="Times New Roman" pitchFamily="18" charset="0"/>
              </a:rPr>
              <a:t> </a:t>
            </a:r>
            <a:r>
              <a:rPr lang="zh-CN" sz="2000" baseline="0">
                <a:latin typeface="宋体" pitchFamily="2" charset="-122"/>
                <a:cs typeface="Times New Roman" pitchFamily="18" charset="0"/>
              </a:rPr>
              <a:t>连续性</a:t>
            </a:r>
          </a:p>
        </p:txBody>
      </p:sp>
      <p:pic>
        <p:nvPicPr>
          <p:cNvPr id="121864" name="Picture 6" descr="http:/www.lnnu.edu.cn/xdjyjx/tuxing/Chapter3/CG_Gif_3_324.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971550" y="4797425"/>
            <a:ext cx="70580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5" name="Rectangle 7"/>
          <p:cNvSpPr>
            <a:spLocks noChangeArrowheads="1"/>
          </p:cNvSpPr>
          <p:nvPr/>
        </p:nvSpPr>
        <p:spPr bwMode="auto">
          <a:xfrm>
            <a:off x="468313" y="5221288"/>
            <a:ext cx="8134350"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altLang="zh-CN" baseline="0">
                <a:cs typeface="Times New Roman" pitchFamily="18" charset="0"/>
              </a:rPr>
              <a:t>             </a:t>
            </a:r>
            <a:r>
              <a:rPr lang="zh-CN" baseline="0">
                <a:cs typeface="Times New Roman" pitchFamily="18" charset="0"/>
              </a:rPr>
              <a:t>连续阶不低于</a:t>
            </a:r>
            <a:r>
              <a:rPr lang="zh-CN" altLang="zh-CN" i="1" baseline="0">
                <a:cs typeface="Times New Roman" pitchFamily="18" charset="0"/>
              </a:rPr>
              <a:t>k</a:t>
            </a:r>
            <a:r>
              <a:rPr lang="zh-CN" altLang="zh-CN" baseline="0">
                <a:cs typeface="Times New Roman" pitchFamily="18" charset="0"/>
              </a:rPr>
              <a:t>-1-</a:t>
            </a:r>
            <a:r>
              <a:rPr lang="zh-CN" altLang="zh-CN" i="1" baseline="0">
                <a:cs typeface="Times New Roman" pitchFamily="18" charset="0"/>
              </a:rPr>
              <a:t>r</a:t>
            </a:r>
            <a:r>
              <a:rPr lang="zh-CN" altLang="zh-CN" i="1" baseline="-30000">
                <a:cs typeface="Times New Roman" pitchFamily="18" charset="0"/>
              </a:rPr>
              <a:t>max</a:t>
            </a:r>
            <a:r>
              <a:rPr lang="zh-CN" baseline="0">
                <a:cs typeface="Times New Roman" pitchFamily="18" charset="0"/>
              </a:rPr>
              <a:t>，其中</a:t>
            </a:r>
            <a:r>
              <a:rPr lang="zh-CN" altLang="zh-CN" i="1" baseline="0">
                <a:cs typeface="Times New Roman" pitchFamily="18" charset="0"/>
              </a:rPr>
              <a:t>r</a:t>
            </a:r>
            <a:r>
              <a:rPr lang="zh-CN" altLang="zh-CN" i="1" baseline="-30000">
                <a:cs typeface="Times New Roman" pitchFamily="18" charset="0"/>
              </a:rPr>
              <a:t>max</a:t>
            </a:r>
            <a:r>
              <a:rPr lang="zh-CN" baseline="0">
                <a:cs typeface="Times New Roman" pitchFamily="18" charset="0"/>
              </a:rPr>
              <a:t>表示位于区间</a:t>
            </a:r>
            <a:r>
              <a:rPr lang="zh-CN" altLang="zh-CN" baseline="0">
                <a:cs typeface="Times New Roman" pitchFamily="18" charset="0"/>
              </a:rPr>
              <a:t>(</a:t>
            </a:r>
            <a:r>
              <a:rPr lang="zh-CN" altLang="zh-CN" i="1" baseline="0">
                <a:cs typeface="Times New Roman" pitchFamily="18" charset="0"/>
              </a:rPr>
              <a:t>t</a:t>
            </a:r>
            <a:r>
              <a:rPr lang="zh-CN" altLang="zh-CN" i="1" baseline="-30000">
                <a:cs typeface="Times New Roman" pitchFamily="18" charset="0"/>
              </a:rPr>
              <a:t>k-</a:t>
            </a:r>
            <a:r>
              <a:rPr lang="zh-CN" altLang="zh-CN" baseline="-30000">
                <a:cs typeface="Times New Roman" pitchFamily="18" charset="0"/>
              </a:rPr>
              <a:t>1</a:t>
            </a:r>
            <a:r>
              <a:rPr lang="zh-CN" altLang="zh-CN" baseline="0">
                <a:cs typeface="Times New Roman" pitchFamily="18" charset="0"/>
              </a:rPr>
              <a:t>,</a:t>
            </a:r>
            <a:r>
              <a:rPr lang="zh-CN" altLang="zh-CN" i="1" baseline="0">
                <a:cs typeface="Times New Roman" pitchFamily="18" charset="0"/>
              </a:rPr>
              <a:t>t</a:t>
            </a:r>
            <a:r>
              <a:rPr lang="zh-CN" altLang="zh-CN" i="1" baseline="-30000">
                <a:cs typeface="Times New Roman" pitchFamily="18" charset="0"/>
              </a:rPr>
              <a:t>n+</a:t>
            </a:r>
            <a:r>
              <a:rPr lang="zh-CN" altLang="zh-CN" baseline="-30000">
                <a:cs typeface="Times New Roman" pitchFamily="18" charset="0"/>
              </a:rPr>
              <a:t>1</a:t>
            </a:r>
            <a:r>
              <a:rPr lang="zh-CN" altLang="zh-CN" baseline="0">
                <a:cs typeface="Times New Roman" pitchFamily="18" charset="0"/>
              </a:rPr>
              <a:t>)</a:t>
            </a:r>
            <a:r>
              <a:rPr lang="zh-CN" baseline="0">
                <a:cs typeface="Times New Roman" pitchFamily="18" charset="0"/>
              </a:rPr>
              <a:t>内的节点的最大    </a:t>
            </a:r>
          </a:p>
          <a:p>
            <a:pPr algn="just">
              <a:spcBef>
                <a:spcPct val="20000"/>
              </a:spcBef>
            </a:pPr>
            <a:r>
              <a:rPr lang="zh-CN" altLang="zh-CN" baseline="0">
                <a:cs typeface="Times New Roman" pitchFamily="18" charset="0"/>
              </a:rPr>
              <a:t>             </a:t>
            </a:r>
            <a:r>
              <a:rPr lang="zh-CN" baseline="0">
                <a:cs typeface="Times New Roman" pitchFamily="18" charset="0"/>
              </a:rPr>
              <a:t>重数</a:t>
            </a:r>
            <a:endParaRPr lang="zh-CN" sz="2400" baseline="0">
              <a:cs typeface="Times New Roman" pitchFamily="18" charset="0"/>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3AD8C53-8484-48E4-BA75-347A84E90544}" type="datetime1">
              <a:rPr lang="zh-CN" altLang="en-US" baseline="0"/>
              <a:pPr eaLnBrk="1" hangingPunct="1"/>
              <a:t>2010/12/17</a:t>
            </a:fld>
            <a:endParaRPr lang="zh-CN" altLang="zh-CN" baseline="0"/>
          </a:p>
        </p:txBody>
      </p:sp>
      <p:sp>
        <p:nvSpPr>
          <p:cNvPr id="1228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299BA21-A980-4E80-BD02-90E6A3431028}" type="slidenum">
              <a:rPr lang="zh-CN" altLang="zh-CN" baseline="0"/>
              <a:pPr eaLnBrk="1" hangingPunct="1"/>
              <a:t>108</a:t>
            </a:fld>
            <a:endParaRPr lang="zh-CN" altLang="zh-CN" baseline="0"/>
          </a:p>
        </p:txBody>
      </p:sp>
      <p:sp>
        <p:nvSpPr>
          <p:cNvPr id="12288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22885" name="Rectangle 3"/>
          <p:cNvSpPr>
            <a:spLocks noGrp="1" noRot="1" noChangeArrowheads="1"/>
          </p:cNvSpPr>
          <p:nvPr>
            <p:ph type="body" idx="1"/>
          </p:nvPr>
        </p:nvSpPr>
        <p:spPr/>
        <p:txBody>
          <a:bodyPr/>
          <a:lstStyle/>
          <a:p>
            <a:pPr eaLnBrk="1" hangingPunct="1"/>
            <a:endParaRPr lang="en-US" altLang="zh-CN" sz="1800" i="1" smtClean="0"/>
          </a:p>
          <a:p>
            <a:pPr eaLnBrk="1" hangingPunct="1"/>
            <a:endParaRPr lang="en-US" altLang="zh-CN" sz="1800" i="1" smtClean="0"/>
          </a:p>
          <a:p>
            <a:pPr eaLnBrk="1" hangingPunct="1"/>
            <a:endParaRPr lang="en-US" altLang="zh-CN" sz="1800" i="1" smtClean="0"/>
          </a:p>
          <a:p>
            <a:pPr eaLnBrk="1" hangingPunct="1"/>
            <a:endParaRPr lang="en-US" altLang="zh-CN" sz="1800" i="1" smtClean="0"/>
          </a:p>
          <a:p>
            <a:pPr eaLnBrk="1" hangingPunct="1"/>
            <a:endParaRPr lang="en-US" altLang="zh-CN" sz="1800" i="1" smtClean="0"/>
          </a:p>
          <a:p>
            <a:pPr eaLnBrk="1" hangingPunct="1"/>
            <a:endParaRPr lang="en-US" altLang="zh-CN" sz="1800" i="1" smtClean="0"/>
          </a:p>
          <a:p>
            <a:pPr eaLnBrk="1" hangingPunct="1"/>
            <a:endParaRPr lang="en-US" altLang="zh-CN" sz="1800" i="1" smtClean="0"/>
          </a:p>
          <a:p>
            <a:pPr eaLnBrk="1" hangingPunct="1">
              <a:buFont typeface="Wingdings" pitchFamily="2" charset="2"/>
              <a:buNone/>
            </a:pPr>
            <a:r>
              <a:rPr lang="en-US" altLang="zh-CN" sz="1800" i="1" smtClean="0"/>
              <a:t>			   0  </a:t>
            </a:r>
            <a:r>
              <a:rPr lang="zh-CN" altLang="zh-CN" sz="1800" i="1" smtClean="0"/>
              <a:t>t</a:t>
            </a:r>
            <a:r>
              <a:rPr lang="zh-CN" altLang="zh-CN" sz="1800" i="1" baseline="-25000" smtClean="0"/>
              <a:t>0</a:t>
            </a:r>
            <a:r>
              <a:rPr lang="en-US" altLang="zh-CN" sz="1800" i="1" baseline="-25000" smtClean="0"/>
              <a:t>  </a:t>
            </a:r>
            <a:r>
              <a:rPr lang="zh-CN" altLang="zh-CN" sz="1800" i="1" smtClean="0"/>
              <a:t>t</a:t>
            </a:r>
            <a:r>
              <a:rPr lang="en-US" altLang="zh-CN" sz="1800" i="1" baseline="-25000" smtClean="0"/>
              <a:t>1</a:t>
            </a:r>
            <a:r>
              <a:rPr lang="zh-CN" altLang="zh-CN" sz="1800" i="1" baseline="-25000" smtClean="0"/>
              <a:t> </a:t>
            </a:r>
            <a:r>
              <a:rPr lang="zh-CN" altLang="zh-CN" sz="1800" i="1" smtClean="0"/>
              <a:t>t</a:t>
            </a:r>
            <a:r>
              <a:rPr lang="en-US" altLang="zh-CN" sz="1800" i="1" baseline="-25000" smtClean="0"/>
              <a:t>i-k+1     </a:t>
            </a:r>
            <a:r>
              <a:rPr lang="en-US" altLang="zh-CN" sz="1800" smtClean="0"/>
              <a:t>… </a:t>
            </a:r>
            <a:r>
              <a:rPr lang="zh-CN" altLang="zh-CN" sz="1800" i="1" smtClean="0"/>
              <a:t>t</a:t>
            </a:r>
            <a:r>
              <a:rPr lang="zh-CN" altLang="zh-CN" sz="1800" i="1" baseline="-25000" smtClean="0"/>
              <a:t>i</a:t>
            </a:r>
            <a:r>
              <a:rPr lang="zh-CN" altLang="zh-CN" sz="1800" smtClean="0"/>
              <a:t> </a:t>
            </a:r>
            <a:r>
              <a:rPr lang="en-US" altLang="zh-CN" sz="1800" smtClean="0"/>
              <a:t>  </a:t>
            </a:r>
            <a:r>
              <a:rPr lang="zh-CN" altLang="zh-CN" sz="1800" i="1" smtClean="0"/>
              <a:t>t</a:t>
            </a:r>
            <a:r>
              <a:rPr lang="zh-CN" altLang="zh-CN" sz="1800" i="1" baseline="-25000" smtClean="0"/>
              <a:t>i+</a:t>
            </a:r>
            <a:r>
              <a:rPr lang="en-US" altLang="zh-CN" sz="1800" i="1" baseline="-25000" smtClean="0"/>
              <a:t>1  </a:t>
            </a:r>
            <a:r>
              <a:rPr lang="zh-CN" altLang="zh-CN" sz="1800" smtClean="0"/>
              <a:t> ...</a:t>
            </a:r>
            <a:r>
              <a:rPr lang="en-US" altLang="zh-CN" sz="1800" smtClean="0"/>
              <a:t> </a:t>
            </a:r>
            <a:r>
              <a:rPr lang="en-US" altLang="zh-CN" sz="1800" i="1" baseline="-25000" smtClean="0"/>
              <a:t>  </a:t>
            </a:r>
            <a:r>
              <a:rPr lang="zh-CN" altLang="zh-CN" sz="1800" i="1" smtClean="0"/>
              <a:t>t</a:t>
            </a:r>
            <a:r>
              <a:rPr lang="zh-CN" altLang="zh-CN" sz="1800" i="1" baseline="-25000" smtClean="0"/>
              <a:t>i+k</a:t>
            </a:r>
            <a:r>
              <a:rPr lang="en-US" altLang="zh-CN" sz="1800" i="1" baseline="-25000" smtClean="0"/>
              <a:t>   </a:t>
            </a:r>
            <a:r>
              <a:rPr lang="zh-CN" altLang="zh-CN" sz="1800" smtClean="0"/>
              <a:t> ...</a:t>
            </a:r>
            <a:r>
              <a:rPr lang="en-US" altLang="zh-CN" sz="1800" smtClean="0"/>
              <a:t>    </a:t>
            </a:r>
            <a:r>
              <a:rPr lang="zh-CN" altLang="zh-CN" sz="1800" i="1" smtClean="0"/>
              <a:t>t</a:t>
            </a:r>
            <a:r>
              <a:rPr lang="zh-CN" altLang="zh-CN" sz="1800" i="1" baseline="-25000" smtClean="0"/>
              <a:t>n+k</a:t>
            </a:r>
            <a:r>
              <a:rPr lang="en-US" altLang="zh-CN" sz="1800" i="1" baseline="-25000" smtClean="0"/>
              <a:t>    </a:t>
            </a:r>
            <a:r>
              <a:rPr lang="en-US" altLang="zh-CN" sz="1800" i="1" smtClean="0"/>
              <a:t>1</a:t>
            </a:r>
          </a:p>
        </p:txBody>
      </p:sp>
      <p:sp>
        <p:nvSpPr>
          <p:cNvPr id="122886" name="Line 4"/>
          <p:cNvSpPr>
            <a:spLocks noChangeShapeType="1"/>
          </p:cNvSpPr>
          <p:nvPr/>
        </p:nvSpPr>
        <p:spPr bwMode="auto">
          <a:xfrm>
            <a:off x="2339975" y="4149725"/>
            <a:ext cx="4032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7" name="Line 5"/>
          <p:cNvSpPr>
            <a:spLocks noChangeShapeType="1"/>
          </p:cNvSpPr>
          <p:nvPr/>
        </p:nvSpPr>
        <p:spPr bwMode="auto">
          <a:xfrm>
            <a:off x="2484438" y="4078288"/>
            <a:ext cx="1587"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8" name="Line 6"/>
          <p:cNvSpPr>
            <a:spLocks noChangeShapeType="1"/>
          </p:cNvSpPr>
          <p:nvPr/>
        </p:nvSpPr>
        <p:spPr bwMode="auto">
          <a:xfrm>
            <a:off x="2771775" y="4078288"/>
            <a:ext cx="1588"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9" name="Line 7"/>
          <p:cNvSpPr>
            <a:spLocks noChangeShapeType="1"/>
          </p:cNvSpPr>
          <p:nvPr/>
        </p:nvSpPr>
        <p:spPr bwMode="auto">
          <a:xfrm>
            <a:off x="3060700" y="4078288"/>
            <a:ext cx="0"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0" name="Line 8"/>
          <p:cNvSpPr>
            <a:spLocks noChangeShapeType="1"/>
          </p:cNvSpPr>
          <p:nvPr/>
        </p:nvSpPr>
        <p:spPr bwMode="auto">
          <a:xfrm>
            <a:off x="3851275" y="4078288"/>
            <a:ext cx="1588"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1" name="Line 9"/>
          <p:cNvSpPr>
            <a:spLocks noChangeShapeType="1"/>
          </p:cNvSpPr>
          <p:nvPr/>
        </p:nvSpPr>
        <p:spPr bwMode="auto">
          <a:xfrm>
            <a:off x="4211638" y="4078288"/>
            <a:ext cx="1587"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2" name="Line 10"/>
          <p:cNvSpPr>
            <a:spLocks noChangeShapeType="1"/>
          </p:cNvSpPr>
          <p:nvPr/>
        </p:nvSpPr>
        <p:spPr bwMode="auto">
          <a:xfrm>
            <a:off x="5003800" y="4078288"/>
            <a:ext cx="1588"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3" name="Line 11"/>
          <p:cNvSpPr>
            <a:spLocks noChangeShapeType="1"/>
          </p:cNvSpPr>
          <p:nvPr/>
        </p:nvSpPr>
        <p:spPr bwMode="auto">
          <a:xfrm>
            <a:off x="5795963" y="4078288"/>
            <a:ext cx="1587"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4" name="Line 12"/>
          <p:cNvSpPr>
            <a:spLocks noChangeShapeType="1"/>
          </p:cNvSpPr>
          <p:nvPr/>
        </p:nvSpPr>
        <p:spPr bwMode="auto">
          <a:xfrm>
            <a:off x="6300788" y="4078288"/>
            <a:ext cx="1587"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5" name="Line 13"/>
          <p:cNvSpPr>
            <a:spLocks noChangeShapeType="1"/>
          </p:cNvSpPr>
          <p:nvPr/>
        </p:nvSpPr>
        <p:spPr bwMode="auto">
          <a:xfrm>
            <a:off x="3852863" y="4221163"/>
            <a:ext cx="1152525" cy="1587"/>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6" name="AutoShape 14"/>
          <p:cNvSpPr>
            <a:spLocks noChangeArrowheads="1"/>
          </p:cNvSpPr>
          <p:nvPr/>
        </p:nvSpPr>
        <p:spPr bwMode="auto">
          <a:xfrm flipV="1">
            <a:off x="4572000" y="4725988"/>
            <a:ext cx="1152525" cy="433387"/>
          </a:xfrm>
          <a:prstGeom prst="cloudCallout">
            <a:avLst>
              <a:gd name="adj1" fmla="val -64440"/>
              <a:gd name="adj2" fmla="val 149560"/>
            </a:avLst>
          </a:prstGeom>
          <a:solidFill>
            <a:schemeClr val="accent1"/>
          </a:solidFill>
          <a:ln w="9525">
            <a:solidFill>
              <a:schemeClr val="hlink"/>
            </a:solidFill>
            <a:round/>
            <a:headEnd/>
            <a:tailEnd/>
          </a:ln>
        </p:spPr>
        <p:txBody>
          <a:bodyPr rot="10800000" wrap="none" anchor="ctr"/>
          <a:lstStyle/>
          <a:p>
            <a:pPr algn="ctr"/>
            <a:r>
              <a:rPr lang="zh-CN" altLang="zh-CN" sz="1400" i="1" baseline="0"/>
              <a:t>N</a:t>
            </a:r>
            <a:r>
              <a:rPr lang="zh-CN" altLang="zh-CN" sz="1400" i="1"/>
              <a:t>i,k</a:t>
            </a:r>
            <a:r>
              <a:rPr lang="zh-CN" altLang="zh-CN" sz="1400" baseline="0"/>
              <a:t>(</a:t>
            </a:r>
            <a:r>
              <a:rPr lang="zh-CN" altLang="zh-CN" sz="1400" i="1" baseline="0"/>
              <a:t>t</a:t>
            </a:r>
            <a:r>
              <a:rPr lang="zh-CN" altLang="zh-CN" sz="1400" baseline="0"/>
              <a:t>)</a:t>
            </a:r>
            <a:r>
              <a:rPr lang="en-US" altLang="zh-CN" sz="1400" baseline="0"/>
              <a:t>, </a:t>
            </a:r>
            <a:r>
              <a:rPr lang="en-US" altLang="zh-CN" sz="1400" i="1" baseline="0"/>
              <a:t>P</a:t>
            </a:r>
            <a:r>
              <a:rPr lang="en-US" altLang="zh-CN" sz="1400" i="1"/>
              <a:t>i</a:t>
            </a:r>
          </a:p>
        </p:txBody>
      </p:sp>
      <p:sp>
        <p:nvSpPr>
          <p:cNvPr id="122897" name="Line 15"/>
          <p:cNvSpPr>
            <a:spLocks noChangeShapeType="1"/>
          </p:cNvSpPr>
          <p:nvPr/>
        </p:nvSpPr>
        <p:spPr bwMode="auto">
          <a:xfrm>
            <a:off x="3852863" y="4149725"/>
            <a:ext cx="360362" cy="0"/>
          </a:xfrm>
          <a:prstGeom prst="line">
            <a:avLst/>
          </a:prstGeom>
          <a:noFill/>
          <a:ln w="571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8" name="AutoShape 16"/>
          <p:cNvSpPr>
            <a:spLocks noChangeArrowheads="1"/>
          </p:cNvSpPr>
          <p:nvPr/>
        </p:nvSpPr>
        <p:spPr bwMode="auto">
          <a:xfrm>
            <a:off x="3636963" y="3070225"/>
            <a:ext cx="1655762" cy="576263"/>
          </a:xfrm>
          <a:prstGeom prst="wedgeRoundRectCallout">
            <a:avLst>
              <a:gd name="adj1" fmla="val -25125"/>
              <a:gd name="adj2" fmla="val 129218"/>
              <a:gd name="adj3" fmla="val 16667"/>
            </a:avLst>
          </a:prstGeom>
          <a:solidFill>
            <a:schemeClr val="accent1"/>
          </a:solidFill>
          <a:ln w="9525">
            <a:solidFill>
              <a:schemeClr val="tx1"/>
            </a:solidFill>
            <a:miter lim="800000"/>
            <a:headEnd/>
            <a:tailEnd/>
          </a:ln>
        </p:spPr>
        <p:txBody>
          <a:bodyPr wrap="none" anchor="ctr"/>
          <a:lstStyle/>
          <a:p>
            <a:pPr algn="ctr"/>
            <a:r>
              <a:rPr lang="en-US" altLang="zh-CN" sz="1400" i="1" baseline="0">
                <a:solidFill>
                  <a:schemeClr val="tx2"/>
                </a:solidFill>
              </a:rPr>
              <a:t>P</a:t>
            </a:r>
            <a:r>
              <a:rPr lang="en-US" altLang="zh-CN" sz="1400" i="1">
                <a:solidFill>
                  <a:schemeClr val="tx2"/>
                </a:solidFill>
              </a:rPr>
              <a:t>i-k+1</a:t>
            </a:r>
            <a:r>
              <a:rPr lang="en-US" altLang="zh-CN" sz="1400" baseline="0">
                <a:solidFill>
                  <a:schemeClr val="tx2"/>
                </a:solidFill>
              </a:rPr>
              <a:t>, </a:t>
            </a:r>
            <a:r>
              <a:rPr lang="en-US" altLang="zh-CN" sz="1400" i="1" baseline="0">
                <a:solidFill>
                  <a:schemeClr val="tx2"/>
                </a:solidFill>
              </a:rPr>
              <a:t>P</a:t>
            </a:r>
            <a:r>
              <a:rPr lang="en-US" altLang="zh-CN" sz="1400" i="1">
                <a:solidFill>
                  <a:schemeClr val="tx2"/>
                </a:solidFill>
              </a:rPr>
              <a:t>i-k+2</a:t>
            </a:r>
            <a:r>
              <a:rPr lang="en-US" altLang="zh-CN" sz="1400" baseline="0">
                <a:solidFill>
                  <a:schemeClr val="tx2"/>
                </a:solidFill>
              </a:rPr>
              <a:t>, ...  </a:t>
            </a:r>
            <a:r>
              <a:rPr lang="en-US" altLang="zh-CN" sz="1400" i="1" baseline="0">
                <a:solidFill>
                  <a:schemeClr val="tx2"/>
                </a:solidFill>
              </a:rPr>
              <a:t>P</a:t>
            </a:r>
            <a:r>
              <a:rPr lang="en-US" altLang="zh-CN" sz="1400" i="1">
                <a:solidFill>
                  <a:schemeClr val="tx2"/>
                </a:solidFill>
              </a:rPr>
              <a:t>i</a:t>
            </a:r>
          </a:p>
        </p:txBody>
      </p:sp>
      <p:sp>
        <p:nvSpPr>
          <p:cNvPr id="122899" name="AutoShape 17"/>
          <p:cNvSpPr>
            <a:spLocks noChangeArrowheads="1"/>
          </p:cNvSpPr>
          <p:nvPr/>
        </p:nvSpPr>
        <p:spPr bwMode="auto">
          <a:xfrm flipH="1" flipV="1">
            <a:off x="2268538" y="3357563"/>
            <a:ext cx="1150937" cy="503237"/>
          </a:xfrm>
          <a:prstGeom prst="wedgeEllipseCallout">
            <a:avLst>
              <a:gd name="adj1" fmla="val -96903"/>
              <a:gd name="adj2" fmla="val -103269"/>
            </a:avLst>
          </a:prstGeom>
          <a:solidFill>
            <a:schemeClr val="accent1"/>
          </a:solidFill>
          <a:ln w="9525">
            <a:solidFill>
              <a:schemeClr val="tx1"/>
            </a:solidFill>
            <a:miter lim="800000"/>
            <a:headEnd/>
            <a:tailEnd/>
          </a:ln>
        </p:spPr>
        <p:txBody>
          <a:bodyPr rot="10800000" wrap="none" anchor="ctr"/>
          <a:lstStyle/>
          <a:p>
            <a:pPr algn="ctr"/>
            <a:r>
              <a:rPr lang="en-US" altLang="zh-CN" sz="1400" i="1" baseline="0"/>
              <a:t>P(t)</a:t>
            </a:r>
          </a:p>
        </p:txBody>
      </p:sp>
      <p:sp>
        <p:nvSpPr>
          <p:cNvPr id="122900" name="Line 18"/>
          <p:cNvSpPr>
            <a:spLocks noChangeShapeType="1"/>
          </p:cNvSpPr>
          <p:nvPr/>
        </p:nvSpPr>
        <p:spPr bwMode="auto">
          <a:xfrm>
            <a:off x="3143250" y="4286250"/>
            <a:ext cx="1152525" cy="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01" name="Line 19"/>
          <p:cNvSpPr>
            <a:spLocks noChangeShapeType="1"/>
          </p:cNvSpPr>
          <p:nvPr/>
        </p:nvSpPr>
        <p:spPr bwMode="auto">
          <a:xfrm flipH="1">
            <a:off x="3492500" y="3502025"/>
            <a:ext cx="360363" cy="792163"/>
          </a:xfrm>
          <a:prstGeom prst="line">
            <a:avLst/>
          </a:prstGeom>
          <a:noFill/>
          <a:ln w="9525">
            <a:solidFill>
              <a:srgbClr val="6CE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2902" name="Line 20"/>
          <p:cNvSpPr>
            <a:spLocks noChangeShapeType="1"/>
          </p:cNvSpPr>
          <p:nvPr/>
        </p:nvSpPr>
        <p:spPr bwMode="auto">
          <a:xfrm flipH="1">
            <a:off x="4645025" y="3429000"/>
            <a:ext cx="358775" cy="793750"/>
          </a:xfrm>
          <a:prstGeom prst="line">
            <a:avLst/>
          </a:prstGeom>
          <a:noFill/>
          <a:ln w="9525">
            <a:solidFill>
              <a:srgbClr val="6CE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EE9B11E-16FA-41DA-877A-4F7F13D42619}" type="datetime1">
              <a:rPr lang="zh-CN" altLang="en-US" baseline="0"/>
              <a:pPr eaLnBrk="1" hangingPunct="1"/>
              <a:t>2010/12/17</a:t>
            </a:fld>
            <a:endParaRPr lang="zh-CN" altLang="zh-CN" baseline="0"/>
          </a:p>
        </p:txBody>
      </p:sp>
      <p:sp>
        <p:nvSpPr>
          <p:cNvPr id="12390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471714B-D534-4AA2-A652-A8952C0EAAA6}" type="slidenum">
              <a:rPr lang="zh-CN" altLang="zh-CN" baseline="0"/>
              <a:pPr eaLnBrk="1" hangingPunct="1"/>
              <a:t>109</a:t>
            </a:fld>
            <a:endParaRPr lang="zh-CN" altLang="zh-CN" baseline="0"/>
          </a:p>
        </p:txBody>
      </p:sp>
      <p:sp>
        <p:nvSpPr>
          <p:cNvPr id="12390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23909" name="Rectangle 3"/>
          <p:cNvSpPr>
            <a:spLocks noChangeArrowheads="1"/>
          </p:cNvSpPr>
          <p:nvPr/>
        </p:nvSpPr>
        <p:spPr bwMode="auto">
          <a:xfrm>
            <a:off x="287338" y="1909763"/>
            <a:ext cx="179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vl="1">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凸包性</a:t>
            </a:r>
            <a:r>
              <a:rPr lang="zh-CN" sz="2000" baseline="0">
                <a:latin typeface="Times New Roman" pitchFamily="18" charset="0"/>
                <a:ea typeface="仿宋_GB2312" pitchFamily="49" charset="-122"/>
              </a:rPr>
              <a:t> </a:t>
            </a:r>
          </a:p>
        </p:txBody>
      </p:sp>
      <p:pic>
        <p:nvPicPr>
          <p:cNvPr id="123910" name="Picture 4" descr="http:/www.lnnu.edu.cn/xdjyjx/tuxing/Chapter3/CG_Gif_3_32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042988" y="2349500"/>
            <a:ext cx="7272337"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Rectangle 5"/>
          <p:cNvSpPr>
            <a:spLocks noChangeArrowheads="1"/>
          </p:cNvSpPr>
          <p:nvPr/>
        </p:nvSpPr>
        <p:spPr bwMode="auto">
          <a:xfrm>
            <a:off x="250825" y="3357563"/>
            <a:ext cx="2884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vl="1">
              <a:buClr>
                <a:schemeClr val="accent2"/>
              </a:buClr>
              <a:buFont typeface="Wingdings" pitchFamily="2" charset="2"/>
              <a:buChar char=""/>
            </a:pPr>
            <a:r>
              <a:rPr lang="zh-CN" altLang="zh-CN" sz="2400" baseline="0">
                <a:cs typeface="Times New Roman" pitchFamily="18" charset="0"/>
              </a:rPr>
              <a:t> </a:t>
            </a:r>
            <a:r>
              <a:rPr lang="zh-CN" sz="2000" baseline="0">
                <a:cs typeface="Times New Roman" pitchFamily="18" charset="0"/>
              </a:rPr>
              <a:t>分段参数多项式</a:t>
            </a:r>
            <a:r>
              <a:rPr lang="zh-CN" sz="2400" baseline="0">
                <a:latin typeface="Times New Roman" pitchFamily="18" charset="0"/>
                <a:ea typeface="仿宋_GB2312" pitchFamily="49" charset="-122"/>
              </a:rPr>
              <a:t> </a:t>
            </a:r>
          </a:p>
        </p:txBody>
      </p:sp>
      <p:pic>
        <p:nvPicPr>
          <p:cNvPr id="123912" name="Picture 6" descr="http:/www.lnnu.edu.cn/xdjyjx/tuxing/Chapter3/CG_Gif_3_326.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116013" y="3860800"/>
            <a:ext cx="72009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3" name="Rectangle 7"/>
          <p:cNvSpPr>
            <a:spLocks noChangeArrowheads="1"/>
          </p:cNvSpPr>
          <p:nvPr/>
        </p:nvSpPr>
        <p:spPr bwMode="auto">
          <a:xfrm>
            <a:off x="250825" y="4724400"/>
            <a:ext cx="5911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vl="1" algn="just">
              <a:spcBef>
                <a:spcPct val="20000"/>
              </a:spcBef>
              <a:buClr>
                <a:schemeClr val="accent2"/>
              </a:buClr>
              <a:buFont typeface="Wingdings" pitchFamily="2" charset="2"/>
              <a:buChar char=""/>
            </a:pPr>
            <a:r>
              <a:rPr lang="zh-CN" altLang="zh-CN" sz="2400" baseline="0">
                <a:cs typeface="Times New Roman" pitchFamily="18" charset="0"/>
              </a:rPr>
              <a:t> </a:t>
            </a:r>
            <a:r>
              <a:rPr lang="zh-CN" sz="2000" baseline="0">
                <a:cs typeface="Times New Roman" pitchFamily="18" charset="0"/>
              </a:rPr>
              <a:t>导数公式</a:t>
            </a:r>
            <a:r>
              <a:rPr lang="zh-CN" altLang="zh-CN" sz="2000" baseline="0">
                <a:cs typeface="Times New Roman" pitchFamily="18" charset="0"/>
              </a:rPr>
              <a:t>: </a:t>
            </a:r>
            <a:r>
              <a:rPr lang="zh-CN" sz="2000" baseline="0">
                <a:cs typeface="Times New Roman" pitchFamily="18" charset="0"/>
              </a:rPr>
              <a:t>由</a:t>
            </a:r>
            <a:r>
              <a:rPr lang="zh-CN" altLang="zh-CN" sz="2000" baseline="0">
                <a:cs typeface="Times New Roman" pitchFamily="18" charset="0"/>
              </a:rPr>
              <a:t>B</a:t>
            </a:r>
            <a:r>
              <a:rPr lang="zh-CN" sz="2000" baseline="0">
                <a:cs typeface="Times New Roman" pitchFamily="18" charset="0"/>
              </a:rPr>
              <a:t>样条基的微分差分公式，有：</a:t>
            </a:r>
          </a:p>
        </p:txBody>
      </p:sp>
      <p:pic>
        <p:nvPicPr>
          <p:cNvPr id="123914" name="Picture 8" descr="http:/www.lnnu.edu.cn/xdjyjx/tuxing/Chapter3/CG_Gif_3_327.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476375" y="5229225"/>
            <a:ext cx="7058025"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5" name="Rectangle 9"/>
          <p:cNvSpPr>
            <a:spLocks noChangeArrowheads="1"/>
          </p:cNvSpPr>
          <p:nvPr/>
        </p:nvSpPr>
        <p:spPr bwMode="auto">
          <a:xfrm>
            <a:off x="2005013" y="5041900"/>
            <a:ext cx="320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1000" baseline="0">
                <a:cs typeface="Times New Roman" pitchFamily="18" charset="0"/>
              </a:rPr>
              <a:t>   </a:t>
            </a:r>
            <a:r>
              <a:rPr lang="zh-CN" altLang="zh-CN" sz="1000" baseline="0">
                <a:latin typeface="Times New Roman" pitchFamily="18" charset="0"/>
                <a:cs typeface="Times New Roman" pitchFamily="18" charset="0"/>
              </a:rPr>
              <a:t> </a:t>
            </a:r>
            <a:endParaRPr lang="zh-CN" altLang="zh-CN" baseline="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E5EE4AE-297C-475E-A917-28487CB3DD21}" type="datetime1">
              <a:rPr lang="zh-CN" altLang="en-US" baseline="0"/>
              <a:pPr eaLnBrk="1" hangingPunct="1"/>
              <a:t>2010/12/17</a:t>
            </a:fld>
            <a:endParaRPr lang="zh-CN" altLang="zh-CN" baseline="0"/>
          </a:p>
        </p:txBody>
      </p:sp>
      <p:sp>
        <p:nvSpPr>
          <p:cNvPr id="205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BF6C6D4-B85D-4FBA-83F5-F0CDB6F709EE}" type="slidenum">
              <a:rPr lang="zh-CN" altLang="zh-CN" baseline="0"/>
              <a:pPr eaLnBrk="1" hangingPunct="1"/>
              <a:t>11</a:t>
            </a:fld>
            <a:endParaRPr lang="zh-CN" altLang="zh-CN" baseline="0"/>
          </a:p>
        </p:txBody>
      </p:sp>
      <p:sp>
        <p:nvSpPr>
          <p:cNvPr id="2054" name="Rectangle 2"/>
          <p:cNvSpPr>
            <a:spLocks noGrp="1" noRot="1" noChangeArrowheads="1"/>
          </p:cNvSpPr>
          <p:nvPr>
            <p:ph type="title"/>
          </p:nvPr>
        </p:nvSpPr>
        <p:spPr/>
        <p:txBody>
          <a:bodyPr/>
          <a:lstStyle/>
          <a:p>
            <a:pPr eaLnBrk="1" hangingPunct="1"/>
            <a:r>
              <a:rPr lang="zh-CN" b="1" u="sng" smtClean="0"/>
              <a:t>第五章：曲线与曲面</a:t>
            </a:r>
          </a:p>
        </p:txBody>
      </p:sp>
      <p:graphicFrame>
        <p:nvGraphicFramePr>
          <p:cNvPr id="2050" name="AutoShape 3"/>
          <p:cNvGraphicFramePr>
            <a:graphicFrameLocks noGrp="1" noChangeAspect="1"/>
          </p:cNvGraphicFramePr>
          <p:nvPr>
            <p:ph sz="half" idx="1"/>
          </p:nvPr>
        </p:nvGraphicFramePr>
        <p:xfrm>
          <a:off x="301625" y="2754313"/>
          <a:ext cx="4191000" cy="2493962"/>
        </p:xfrm>
        <a:graphic>
          <a:graphicData uri="http://schemas.openxmlformats.org/presentationml/2006/ole">
            <mc:AlternateContent xmlns:mc="http://schemas.openxmlformats.org/markup-compatibility/2006">
              <mc:Choice xmlns:v="urn:schemas-microsoft-com:vml" Requires="v">
                <p:oleObj spid="_x0000_s2065" r:id="rId3" imgW="0" imgH="0" progId="Equation.3">
                  <p:embed/>
                </p:oleObj>
              </mc:Choice>
              <mc:Fallback>
                <p:oleObj r:id="rId3" imgW="0" imgH="0" progId="Equation.3">
                  <p:embed/>
                  <p:pic>
                    <p:nvPicPr>
                      <p:cNvPr id="0" name="AutoShape 3"/>
                      <p:cNvPicPr>
                        <a:picLocks noRot="1"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301625" y="2754313"/>
                        <a:ext cx="4191000" cy="2493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 name="Rectangle 4"/>
          <p:cNvSpPr>
            <a:spLocks noChangeArrowheads="1"/>
          </p:cNvSpPr>
          <p:nvPr/>
        </p:nvSpPr>
        <p:spPr bwMode="auto">
          <a:xfrm>
            <a:off x="287338" y="1917700"/>
            <a:ext cx="8605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altLang="zh-CN" sz="2400" baseline="0">
                <a:cs typeface="Times New Roman" pitchFamily="18" charset="0"/>
              </a:rPr>
              <a:t>		</a:t>
            </a:r>
            <a:r>
              <a:rPr lang="zh-CN" sz="1600" baseline="0">
                <a:cs typeface="Times New Roman" pitchFamily="18" charset="0"/>
              </a:rPr>
              <a:t>考虑到矢量的模非负，弧长</a:t>
            </a:r>
            <a:r>
              <a:rPr lang="zh-CN" altLang="zh-CN" sz="1600" baseline="0">
                <a:cs typeface="Times New Roman" pitchFamily="18" charset="0"/>
              </a:rPr>
              <a:t>s</a:t>
            </a:r>
            <a:r>
              <a:rPr lang="zh-CN" sz="1600" baseline="0">
                <a:cs typeface="Times New Roman" pitchFamily="18" charset="0"/>
              </a:rPr>
              <a:t>是</a:t>
            </a:r>
            <a:r>
              <a:rPr lang="zh-CN" altLang="zh-CN" sz="1600" baseline="0">
                <a:cs typeface="Times New Roman" pitchFamily="18" charset="0"/>
              </a:rPr>
              <a:t>t</a:t>
            </a:r>
            <a:r>
              <a:rPr lang="zh-CN" sz="1600" baseline="0">
                <a:cs typeface="Times New Roman" pitchFamily="18" charset="0"/>
              </a:rPr>
              <a:t>的单调增函数，所以：</a:t>
            </a:r>
          </a:p>
        </p:txBody>
      </p:sp>
      <p:pic>
        <p:nvPicPr>
          <p:cNvPr id="2056" name="Picture 5" descr="http:/www.lnnu.edu.cn/xdjyjx/tuxing/Chapter3/CG_Gif_3_208.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987675" y="2565400"/>
            <a:ext cx="223361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6" descr="http:/www.lnnu.edu.cn/xdjyjx/tuxing/Chapter3/CG_Gif_3_209.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3779838" y="4076700"/>
            <a:ext cx="27368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8" name="Text Box 7"/>
          <p:cNvSpPr txBox="1">
            <a:spLocks noChangeArrowheads="1"/>
          </p:cNvSpPr>
          <p:nvPr/>
        </p:nvSpPr>
        <p:spPr bwMode="auto">
          <a:xfrm>
            <a:off x="2700338" y="4292600"/>
            <a:ext cx="10906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altLang="zh-CN" i="1" baseline="0">
                <a:ea typeface="Arial Unicode MS" pitchFamily="34" charset="-122"/>
                <a:cs typeface="Arial Unicode MS" pitchFamily="34" charset="-122"/>
              </a:rPr>
              <a:t>T</a:t>
            </a:r>
            <a:r>
              <a:rPr lang="zh-CN" altLang="zh-CN" baseline="0">
                <a:ea typeface="Arial Unicode MS" pitchFamily="34" charset="-122"/>
                <a:cs typeface="Arial Unicode MS" pitchFamily="34" charset="-122"/>
              </a:rPr>
              <a:t>=</a:t>
            </a:r>
            <a:r>
              <a:rPr lang="zh-CN" altLang="zh-CN" i="1" baseline="0">
                <a:ea typeface="Arial Unicode MS" pitchFamily="34" charset="-122"/>
                <a:cs typeface="Arial Unicode MS" pitchFamily="34" charset="-122"/>
              </a:rPr>
              <a:t>P</a:t>
            </a:r>
            <a:r>
              <a:rPr lang="zh-CN" altLang="zh-CN" i="1" baseline="0">
                <a:cs typeface="Times New Roman" pitchFamily="18" charset="0"/>
              </a:rPr>
              <a:t>'</a:t>
            </a:r>
            <a:r>
              <a:rPr lang="zh-CN" altLang="zh-CN" i="1" baseline="0">
                <a:ea typeface="Arial Unicode MS" pitchFamily="34" charset="-122"/>
                <a:cs typeface="Arial Unicode MS" pitchFamily="34" charset="-122"/>
              </a:rPr>
              <a:t>(S)</a:t>
            </a:r>
            <a:r>
              <a:rPr lang="zh-CN" altLang="zh-CN" baseline="0">
                <a:ea typeface="Arial Unicode MS" pitchFamily="34" charset="-122"/>
                <a:cs typeface="Arial Unicode MS" pitchFamily="34" charset="-122"/>
              </a:rPr>
              <a:t>=</a:t>
            </a:r>
          </a:p>
        </p:txBody>
      </p:sp>
      <p:graphicFrame>
        <p:nvGraphicFramePr>
          <p:cNvPr id="2051" name="Object 8"/>
          <p:cNvGraphicFramePr>
            <a:graphicFrameLocks noGrp="1" noChangeAspect="1"/>
          </p:cNvGraphicFramePr>
          <p:nvPr>
            <p:ph sz="half" idx="2"/>
          </p:nvPr>
        </p:nvGraphicFramePr>
        <p:xfrm>
          <a:off x="3059113" y="3500438"/>
          <a:ext cx="973137" cy="350837"/>
        </p:xfrm>
        <a:graphic>
          <a:graphicData uri="http://schemas.openxmlformats.org/presentationml/2006/ole">
            <mc:AlternateContent xmlns:mc="http://schemas.openxmlformats.org/markup-compatibility/2006">
              <mc:Choice xmlns:v="urn:schemas-microsoft-com:vml" Requires="v">
                <p:oleObj spid="_x0000_s2066" r:id="rId8" imgW="585788" imgH="203959" progId="Equation.3">
                  <p:embed/>
                </p:oleObj>
              </mc:Choice>
              <mc:Fallback>
                <p:oleObj r:id="rId8" imgW="585788" imgH="203959" progId="Equation.3">
                  <p:embed/>
                  <p:pic>
                    <p:nvPicPr>
                      <p:cNvPr id="0" name="Object 8"/>
                      <p:cNvPicPr>
                        <a:picLocks noRot="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59113" y="3500438"/>
                        <a:ext cx="973137"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84735A3-8E93-432A-8582-E81F60E4E10C}" type="datetime1">
              <a:rPr lang="zh-CN" altLang="en-US" baseline="0"/>
              <a:pPr eaLnBrk="1" hangingPunct="1"/>
              <a:t>2010/12/17</a:t>
            </a:fld>
            <a:endParaRPr lang="zh-CN" altLang="zh-CN" baseline="0"/>
          </a:p>
        </p:txBody>
      </p:sp>
      <p:sp>
        <p:nvSpPr>
          <p:cNvPr id="1249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03F9D17-AEB4-44E5-A705-46D81A2127AE}" type="slidenum">
              <a:rPr lang="zh-CN" altLang="zh-CN" baseline="0"/>
              <a:pPr eaLnBrk="1" hangingPunct="1"/>
              <a:t>110</a:t>
            </a:fld>
            <a:endParaRPr lang="zh-CN" altLang="zh-CN" baseline="0"/>
          </a:p>
        </p:txBody>
      </p:sp>
      <p:sp>
        <p:nvSpPr>
          <p:cNvPr id="12493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24933" name="Rectangle 3"/>
          <p:cNvSpPr>
            <a:spLocks noChangeArrowheads="1"/>
          </p:cNvSpPr>
          <p:nvPr/>
        </p:nvSpPr>
        <p:spPr bwMode="auto">
          <a:xfrm>
            <a:off x="287338" y="1895475"/>
            <a:ext cx="8532812"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accent2"/>
              </a:buClr>
              <a:buFont typeface="Wingdings" pitchFamily="2" charset="2"/>
              <a:buChar char=""/>
            </a:pPr>
            <a:r>
              <a:rPr lang="zh-CN" altLang="zh-CN" baseline="0">
                <a:cs typeface="Times New Roman" pitchFamily="18" charset="0"/>
              </a:rPr>
              <a:t> </a:t>
            </a:r>
            <a:r>
              <a:rPr lang="zh-CN" sz="2000" baseline="0">
                <a:cs typeface="Times New Roman" pitchFamily="18" charset="0"/>
              </a:rPr>
              <a:t>变差缩减性</a:t>
            </a:r>
          </a:p>
          <a:p>
            <a:pPr lvl="2" algn="just"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设平面内</a:t>
            </a:r>
            <a:r>
              <a:rPr lang="zh-CN" altLang="zh-CN" i="1" baseline="0">
                <a:cs typeface="Times New Roman" pitchFamily="18" charset="0"/>
              </a:rPr>
              <a:t>n</a:t>
            </a:r>
            <a:r>
              <a:rPr lang="zh-CN" altLang="zh-CN" baseline="0">
                <a:cs typeface="Times New Roman" pitchFamily="18" charset="0"/>
              </a:rPr>
              <a:t>+1</a:t>
            </a:r>
            <a:r>
              <a:rPr lang="zh-CN" baseline="0">
                <a:cs typeface="Times New Roman" pitchFamily="18" charset="0"/>
              </a:rPr>
              <a:t>个控制顶点</a:t>
            </a:r>
            <a:r>
              <a:rPr lang="zh-CN" altLang="zh-CN" i="1" baseline="0">
                <a:cs typeface="Times New Roman" pitchFamily="18" charset="0"/>
              </a:rPr>
              <a:t>P</a:t>
            </a:r>
            <a:r>
              <a:rPr lang="zh-CN" altLang="zh-CN" baseline="-30000">
                <a:cs typeface="Times New Roman" pitchFamily="18" charset="0"/>
              </a:rPr>
              <a:t>0</a:t>
            </a:r>
            <a:r>
              <a:rPr lang="zh-CN" altLang="zh-CN" baseline="0">
                <a:cs typeface="Times New Roman" pitchFamily="18" charset="0"/>
              </a:rPr>
              <a:t>,</a:t>
            </a:r>
            <a:r>
              <a:rPr lang="zh-CN" altLang="zh-CN" i="1" baseline="0">
                <a:cs typeface="Times New Roman" pitchFamily="18" charset="0"/>
              </a:rPr>
              <a:t>P</a:t>
            </a:r>
            <a:r>
              <a:rPr lang="zh-CN" altLang="zh-CN" baseline="-30000">
                <a:cs typeface="Times New Roman" pitchFamily="18" charset="0"/>
              </a:rPr>
              <a:t>1</a:t>
            </a:r>
            <a:r>
              <a:rPr lang="zh-CN" altLang="zh-CN" baseline="0">
                <a:cs typeface="Times New Roman" pitchFamily="18" charset="0"/>
              </a:rPr>
              <a:t>,</a:t>
            </a:r>
            <a:r>
              <a:rPr lang="zh-CN" altLang="zh-CN" i="1" baseline="0">
                <a:cs typeface="Times New Roman" pitchFamily="18" charset="0"/>
              </a:rPr>
              <a:t>...</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n</a:t>
            </a:r>
            <a:r>
              <a:rPr lang="zh-CN" baseline="0">
                <a:cs typeface="Times New Roman" pitchFamily="18" charset="0"/>
              </a:rPr>
              <a:t>构成</a:t>
            </a:r>
            <a:r>
              <a:rPr lang="zh-CN" altLang="zh-CN" baseline="0">
                <a:cs typeface="Times New Roman" pitchFamily="18" charset="0"/>
              </a:rPr>
              <a:t>B</a:t>
            </a:r>
            <a:r>
              <a:rPr lang="zh-CN" baseline="0">
                <a:cs typeface="Times New Roman" pitchFamily="18" charset="0"/>
              </a:rPr>
              <a:t>样条曲线</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t</a:t>
            </a:r>
            <a:r>
              <a:rPr lang="zh-CN" altLang="zh-CN" baseline="0">
                <a:cs typeface="Times New Roman" pitchFamily="18" charset="0"/>
              </a:rPr>
              <a:t>)</a:t>
            </a:r>
            <a:r>
              <a:rPr lang="zh-CN" baseline="0">
                <a:cs typeface="Times New Roman" pitchFamily="18" charset="0"/>
              </a:rPr>
              <a:t>的特征多边形。在该平面内的任意一条直线与</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t</a:t>
            </a:r>
            <a:r>
              <a:rPr lang="zh-CN" altLang="zh-CN" baseline="0">
                <a:cs typeface="Times New Roman" pitchFamily="18" charset="0"/>
              </a:rPr>
              <a:t>)</a:t>
            </a:r>
            <a:r>
              <a:rPr lang="zh-CN" baseline="0">
                <a:cs typeface="Times New Roman" pitchFamily="18" charset="0"/>
              </a:rPr>
              <a:t>的交点个数不多于该直线和特征多边形的交点个数</a:t>
            </a:r>
          </a:p>
          <a:p>
            <a:pPr lvl="1" algn="just" eaLnBrk="0" hangingPunct="0">
              <a:spcBef>
                <a:spcPct val="20000"/>
              </a:spcBef>
              <a:buClr>
                <a:schemeClr val="accent2"/>
              </a:buClr>
              <a:buFont typeface="Wingdings" pitchFamily="2" charset="2"/>
              <a:buChar char=""/>
            </a:pPr>
            <a:r>
              <a:rPr lang="zh-CN" altLang="zh-CN" baseline="0">
                <a:cs typeface="Times New Roman" pitchFamily="18" charset="0"/>
              </a:rPr>
              <a:t> </a:t>
            </a:r>
            <a:r>
              <a:rPr lang="zh-CN" sz="2000" baseline="0">
                <a:cs typeface="Times New Roman" pitchFamily="18" charset="0"/>
              </a:rPr>
              <a:t>几何不变性</a:t>
            </a:r>
          </a:p>
          <a:p>
            <a:pPr lvl="2" algn="just" eaLnBrk="0" hangingPunct="0">
              <a:spcBef>
                <a:spcPct val="20000"/>
              </a:spcBef>
              <a:buClr>
                <a:schemeClr val="hlink"/>
              </a:buClr>
              <a:buFont typeface="Wingdings" pitchFamily="2" charset="2"/>
              <a:buChar char="v"/>
            </a:pPr>
            <a:r>
              <a:rPr lang="zh-CN" altLang="zh-CN" baseline="0">
                <a:cs typeface="Times New Roman" pitchFamily="18" charset="0"/>
              </a:rPr>
              <a:t> B</a:t>
            </a:r>
            <a:r>
              <a:rPr lang="zh-CN" baseline="0">
                <a:cs typeface="Times New Roman" pitchFamily="18" charset="0"/>
              </a:rPr>
              <a:t>样条曲线的形状和位置与坐标系的选择无关</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仿射不变性</a:t>
            </a:r>
          </a:p>
          <a:p>
            <a:pPr lvl="2" algn="just"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对任一仿射变换</a:t>
            </a:r>
            <a:r>
              <a:rPr lang="zh-CN" altLang="zh-CN" baseline="0">
                <a:cs typeface="Times New Roman" pitchFamily="18" charset="0"/>
              </a:rPr>
              <a:t>A</a:t>
            </a:r>
          </a:p>
          <a:p>
            <a:pPr>
              <a:spcBef>
                <a:spcPct val="20000"/>
              </a:spcBef>
              <a:buClr>
                <a:schemeClr val="hlink"/>
              </a:buClr>
              <a:buFont typeface="Wingdings" pitchFamily="2" charset="2"/>
              <a:buNone/>
            </a:pPr>
            <a:r>
              <a:rPr lang="zh-CN" altLang="zh-CN" baseline="0">
                <a:cs typeface="Times New Roman" pitchFamily="18" charset="0"/>
              </a:rPr>
              <a:t>    </a:t>
            </a:r>
          </a:p>
          <a:p>
            <a:pPr lvl="2">
              <a:spcBef>
                <a:spcPct val="20000"/>
              </a:spcBef>
              <a:buClr>
                <a:schemeClr val="hlink"/>
              </a:buClr>
              <a:buFont typeface="Wingdings" pitchFamily="2" charset="2"/>
              <a:buNone/>
            </a:pPr>
            <a:r>
              <a:rPr lang="zh-CN" altLang="zh-CN" baseline="0">
                <a:cs typeface="Times New Roman" pitchFamily="18" charset="0"/>
              </a:rPr>
              <a:t>    </a:t>
            </a:r>
            <a:r>
              <a:rPr lang="zh-CN" baseline="0">
                <a:cs typeface="Times New Roman" pitchFamily="18" charset="0"/>
              </a:rPr>
              <a:t>即在仿射变换下，</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t</a:t>
            </a:r>
            <a:r>
              <a:rPr lang="zh-CN" altLang="zh-CN" baseline="0">
                <a:cs typeface="Times New Roman" pitchFamily="18" charset="0"/>
              </a:rPr>
              <a:t>)</a:t>
            </a:r>
            <a:r>
              <a:rPr lang="zh-CN" baseline="0">
                <a:cs typeface="Times New Roman" pitchFamily="18" charset="0"/>
              </a:rPr>
              <a:t>的表达式具有形式不变性</a:t>
            </a:r>
          </a:p>
          <a:p>
            <a:pPr lvl="1"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直线保持性</a:t>
            </a:r>
          </a:p>
          <a:p>
            <a:pPr lvl="2"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控制多边形退化为一条直线时，曲线也退化为一条直线</a:t>
            </a:r>
            <a:endParaRPr lang="zh-CN" sz="2400" baseline="0">
              <a:cs typeface="Times New Roman" pitchFamily="18" charset="0"/>
            </a:endParaRPr>
          </a:p>
        </p:txBody>
      </p:sp>
      <p:pic>
        <p:nvPicPr>
          <p:cNvPr id="124934" name="Picture 4" descr="http:/www.lnnu.edu.cn/xdjyjx/tuxing/Chapter3/CG_Gif_3_328.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563938" y="4076700"/>
            <a:ext cx="42481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9BD3698-7D17-45A2-9B12-A9B45F44AF2E}" type="datetime1">
              <a:rPr lang="zh-CN" altLang="en-US" baseline="0"/>
              <a:pPr eaLnBrk="1" hangingPunct="1"/>
              <a:t>2010/12/17</a:t>
            </a:fld>
            <a:endParaRPr lang="zh-CN" altLang="zh-CN" baseline="0"/>
          </a:p>
        </p:txBody>
      </p:sp>
      <p:sp>
        <p:nvSpPr>
          <p:cNvPr id="12595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2FD2AB4-3AB3-4CEA-8AC6-63314DAC3150}" type="slidenum">
              <a:rPr lang="zh-CN" altLang="zh-CN" baseline="0"/>
              <a:pPr eaLnBrk="1" hangingPunct="1"/>
              <a:t>111</a:t>
            </a:fld>
            <a:endParaRPr lang="zh-CN" altLang="zh-CN" baseline="0"/>
          </a:p>
        </p:txBody>
      </p:sp>
      <p:sp>
        <p:nvSpPr>
          <p:cNvPr id="12595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25957" name="Rectangle 3"/>
          <p:cNvSpPr>
            <a:spLocks noChangeArrowheads="1"/>
          </p:cNvSpPr>
          <p:nvPr/>
        </p:nvSpPr>
        <p:spPr bwMode="auto">
          <a:xfrm>
            <a:off x="287338" y="1903413"/>
            <a:ext cx="8280400" cy="320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造型的灵活性</a:t>
            </a:r>
          </a:p>
          <a:p>
            <a:pPr lvl="2"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用</a:t>
            </a:r>
            <a:r>
              <a:rPr lang="zh-CN" altLang="zh-CN" baseline="0">
                <a:cs typeface="Times New Roman" pitchFamily="18" charset="0"/>
              </a:rPr>
              <a:t>B</a:t>
            </a:r>
            <a:r>
              <a:rPr lang="zh-CN" baseline="0">
                <a:cs typeface="Times New Roman" pitchFamily="18" charset="0"/>
              </a:rPr>
              <a:t>样条曲线可以构造直线段、尖点、切线等特殊情况，如图</a:t>
            </a:r>
            <a:r>
              <a:rPr lang="zh-CN" altLang="zh-CN" baseline="0">
                <a:cs typeface="Times New Roman" pitchFamily="18" charset="0"/>
              </a:rPr>
              <a:t>5.1.26</a:t>
            </a:r>
            <a:r>
              <a:rPr lang="zh-CN" baseline="0">
                <a:cs typeface="Times New Roman" pitchFamily="18" charset="0"/>
              </a:rPr>
              <a:t>所示。对于四阶</a:t>
            </a:r>
            <a:r>
              <a:rPr lang="zh-CN" altLang="zh-CN" baseline="0">
                <a:cs typeface="Times New Roman" pitchFamily="18" charset="0"/>
              </a:rPr>
              <a:t>(</a:t>
            </a:r>
            <a:r>
              <a:rPr lang="zh-CN" baseline="0">
                <a:cs typeface="Times New Roman" pitchFamily="18" charset="0"/>
              </a:rPr>
              <a:t>三次</a:t>
            </a:r>
            <a:r>
              <a:rPr lang="zh-CN" altLang="zh-CN" baseline="0">
                <a:cs typeface="Times New Roman" pitchFamily="18" charset="0"/>
              </a:rPr>
              <a:t>)B</a:t>
            </a:r>
            <a:r>
              <a:rPr lang="zh-CN" baseline="0">
                <a:cs typeface="Times New Roman" pitchFamily="18" charset="0"/>
              </a:rPr>
              <a:t>样条曲线</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t</a:t>
            </a:r>
            <a:r>
              <a:rPr lang="zh-CN" altLang="zh-CN" baseline="0">
                <a:cs typeface="Times New Roman" pitchFamily="18" charset="0"/>
              </a:rPr>
              <a:t>)</a:t>
            </a:r>
            <a:r>
              <a:rPr lang="zh-CN" baseline="0">
                <a:cs typeface="Times New Roman" pitchFamily="18" charset="0"/>
              </a:rPr>
              <a:t>若要在其中得到一条直线段，只要</a:t>
            </a:r>
          </a:p>
          <a:p>
            <a:pPr eaLnBrk="0" hangingPunct="0">
              <a:spcBef>
                <a:spcPct val="20000"/>
              </a:spcBef>
              <a:buClr>
                <a:schemeClr val="hlink"/>
              </a:buClr>
              <a:buFont typeface="Wingdings" pitchFamily="2" charset="2"/>
              <a:buChar char="v"/>
            </a:pPr>
            <a:endParaRPr lang="zh-CN" altLang="zh-CN" baseline="0">
              <a:cs typeface="Times New Roman" pitchFamily="18" charset="0"/>
            </a:endParaRPr>
          </a:p>
          <a:p>
            <a:pPr lvl="2" algn="just">
              <a:spcBef>
                <a:spcPct val="20000"/>
              </a:spcBef>
              <a:buClr>
                <a:schemeClr val="hlink"/>
              </a:buClr>
              <a:buFont typeface="Wingdings" pitchFamily="2" charset="2"/>
              <a:buChar char="v"/>
            </a:pPr>
            <a:endParaRPr lang="zh-CN" altLang="zh-CN" baseline="0">
              <a:cs typeface="Times New Roman" pitchFamily="18" charset="0"/>
            </a:endParaRPr>
          </a:p>
          <a:p>
            <a:pPr lvl="2" algn="just">
              <a:spcBef>
                <a:spcPct val="20000"/>
              </a:spcBef>
              <a:buClr>
                <a:schemeClr val="hlink"/>
              </a:buClr>
              <a:buFont typeface="Wingdings" pitchFamily="2" charset="2"/>
              <a:buNone/>
            </a:pPr>
            <a:r>
              <a:rPr lang="zh-CN" baseline="0">
                <a:cs typeface="Times New Roman" pitchFamily="18" charset="0"/>
              </a:rPr>
              <a:t>即为一条直线，且和</a:t>
            </a:r>
            <a:r>
              <a:rPr lang="zh-CN" altLang="zh-CN" i="1" baseline="0">
                <a:cs typeface="Times New Roman" pitchFamily="18" charset="0"/>
              </a:rPr>
              <a:t>P</a:t>
            </a:r>
            <a:r>
              <a:rPr lang="zh-CN" altLang="zh-CN" i="1" baseline="-30000">
                <a:cs typeface="Times New Roman" pitchFamily="18" charset="0"/>
              </a:rPr>
              <a:t>i</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i+</a:t>
            </a:r>
            <a:r>
              <a:rPr lang="zh-CN" altLang="zh-CN" baseline="-30000">
                <a:cs typeface="Times New Roman" pitchFamily="18" charset="0"/>
              </a:rPr>
              <a:t>1</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i+</a:t>
            </a:r>
            <a:r>
              <a:rPr lang="zh-CN" altLang="zh-CN" baseline="-30000">
                <a:cs typeface="Times New Roman" pitchFamily="18" charset="0"/>
              </a:rPr>
              <a:t>2</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i+</a:t>
            </a:r>
            <a:r>
              <a:rPr lang="zh-CN" altLang="zh-CN" baseline="-30000">
                <a:cs typeface="Times New Roman" pitchFamily="18" charset="0"/>
              </a:rPr>
              <a:t>3</a:t>
            </a:r>
            <a:r>
              <a:rPr lang="zh-CN" baseline="0">
                <a:cs typeface="Times New Roman" pitchFamily="18" charset="0"/>
              </a:rPr>
              <a:t>所在的直线重合</a:t>
            </a:r>
          </a:p>
          <a:p>
            <a:pPr lvl="2" algn="just"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为了使</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t</a:t>
            </a:r>
            <a:r>
              <a:rPr lang="zh-CN" altLang="zh-CN" baseline="0">
                <a:cs typeface="Times New Roman" pitchFamily="18" charset="0"/>
              </a:rPr>
              <a:t>)</a:t>
            </a:r>
            <a:r>
              <a:rPr lang="zh-CN" baseline="0">
                <a:cs typeface="Times New Roman" pitchFamily="18" charset="0"/>
              </a:rPr>
              <a:t>能过</a:t>
            </a:r>
            <a:r>
              <a:rPr lang="zh-CN" altLang="zh-CN" i="1" baseline="0">
                <a:cs typeface="Times New Roman" pitchFamily="18" charset="0"/>
              </a:rPr>
              <a:t>P</a:t>
            </a:r>
            <a:r>
              <a:rPr lang="zh-CN" altLang="zh-CN" i="1" baseline="-30000">
                <a:cs typeface="Times New Roman" pitchFamily="18" charset="0"/>
              </a:rPr>
              <a:t>i</a:t>
            </a:r>
            <a:r>
              <a:rPr lang="zh-CN" baseline="0">
                <a:cs typeface="Times New Roman" pitchFamily="18" charset="0"/>
              </a:rPr>
              <a:t>点，只要使</a:t>
            </a:r>
            <a:r>
              <a:rPr lang="zh-CN" altLang="zh-CN" i="1" baseline="0">
                <a:cs typeface="Times New Roman" pitchFamily="18" charset="0"/>
              </a:rPr>
              <a:t>P</a:t>
            </a:r>
            <a:r>
              <a:rPr lang="zh-CN" altLang="zh-CN" i="1" baseline="-30000">
                <a:cs typeface="Times New Roman" pitchFamily="18" charset="0"/>
              </a:rPr>
              <a:t>i</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i+</a:t>
            </a:r>
            <a:r>
              <a:rPr lang="zh-CN" altLang="zh-CN" baseline="-30000">
                <a:cs typeface="Times New Roman" pitchFamily="18" charset="0"/>
              </a:rPr>
              <a:t>1</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i+</a:t>
            </a:r>
            <a:r>
              <a:rPr lang="zh-CN" altLang="zh-CN" baseline="-30000">
                <a:cs typeface="Times New Roman" pitchFamily="18" charset="0"/>
              </a:rPr>
              <a:t>2</a:t>
            </a:r>
            <a:r>
              <a:rPr lang="zh-CN" baseline="0">
                <a:cs typeface="Times New Roman" pitchFamily="18" charset="0"/>
              </a:rPr>
              <a:t>重合，此时</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t</a:t>
            </a:r>
            <a:r>
              <a:rPr lang="zh-CN" altLang="zh-CN" baseline="0">
                <a:cs typeface="Times New Roman" pitchFamily="18" charset="0"/>
              </a:rPr>
              <a:t>)</a:t>
            </a:r>
            <a:r>
              <a:rPr lang="zh-CN" baseline="0">
                <a:cs typeface="Times New Roman" pitchFamily="18" charset="0"/>
              </a:rPr>
              <a:t>过</a:t>
            </a:r>
            <a:r>
              <a:rPr lang="zh-CN" altLang="zh-CN" i="1" baseline="0">
                <a:cs typeface="Times New Roman" pitchFamily="18" charset="0"/>
              </a:rPr>
              <a:t>P</a:t>
            </a:r>
            <a:r>
              <a:rPr lang="zh-CN" altLang="zh-CN" i="1" baseline="-30000">
                <a:cs typeface="Times New Roman" pitchFamily="18" charset="0"/>
              </a:rPr>
              <a:t>i</a:t>
            </a:r>
            <a:r>
              <a:rPr lang="zh-CN" baseline="0">
                <a:cs typeface="Times New Roman" pitchFamily="18" charset="0"/>
              </a:rPr>
              <a:t>点</a:t>
            </a:r>
            <a:r>
              <a:rPr lang="zh-CN" altLang="zh-CN" baseline="0">
                <a:cs typeface="Times New Roman" pitchFamily="18" charset="0"/>
              </a:rPr>
              <a:t>(</a:t>
            </a:r>
            <a:r>
              <a:rPr lang="zh-CN" baseline="0">
                <a:cs typeface="Times New Roman" pitchFamily="18" charset="0"/>
              </a:rPr>
              <a:t>尖点</a:t>
            </a:r>
            <a:r>
              <a:rPr lang="zh-CN" altLang="zh-CN" baseline="0">
                <a:cs typeface="Times New Roman" pitchFamily="18" charset="0"/>
              </a:rPr>
              <a:t>)</a:t>
            </a:r>
            <a:r>
              <a:rPr lang="zh-CN" baseline="0">
                <a:cs typeface="Times New Roman" pitchFamily="18" charset="0"/>
              </a:rPr>
              <a:t>，尖点也可通过三重节点的方法得到，与三重顶点的效果相似</a:t>
            </a:r>
          </a:p>
          <a:p>
            <a:pPr lvl="2" algn="just"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为了使曲线</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t</a:t>
            </a:r>
            <a:r>
              <a:rPr lang="zh-CN" altLang="zh-CN" baseline="0">
                <a:cs typeface="Times New Roman" pitchFamily="18" charset="0"/>
              </a:rPr>
              <a:t>)</a:t>
            </a:r>
            <a:r>
              <a:rPr lang="zh-CN" baseline="0">
                <a:cs typeface="Times New Roman" pitchFamily="18" charset="0"/>
              </a:rPr>
              <a:t>和某一直线</a:t>
            </a:r>
            <a:r>
              <a:rPr lang="zh-CN" altLang="zh-CN" baseline="0">
                <a:cs typeface="Times New Roman" pitchFamily="18" charset="0"/>
              </a:rPr>
              <a:t>L</a:t>
            </a:r>
            <a:r>
              <a:rPr lang="zh-CN" baseline="0">
                <a:cs typeface="Times New Roman" pitchFamily="18" charset="0"/>
              </a:rPr>
              <a:t>相切，只要取</a:t>
            </a:r>
            <a:r>
              <a:rPr lang="zh-CN" altLang="zh-CN" i="1" baseline="0">
                <a:cs typeface="Times New Roman" pitchFamily="18" charset="0"/>
              </a:rPr>
              <a:t>P</a:t>
            </a:r>
            <a:r>
              <a:rPr lang="zh-CN" altLang="zh-CN" i="1" baseline="-30000">
                <a:cs typeface="Times New Roman" pitchFamily="18" charset="0"/>
              </a:rPr>
              <a:t>i</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i+</a:t>
            </a:r>
            <a:r>
              <a:rPr lang="zh-CN" altLang="zh-CN" baseline="-30000">
                <a:cs typeface="Times New Roman" pitchFamily="18" charset="0"/>
              </a:rPr>
              <a:t>1</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i+</a:t>
            </a:r>
            <a:r>
              <a:rPr lang="zh-CN" altLang="zh-CN" baseline="-30000">
                <a:cs typeface="Times New Roman" pitchFamily="18" charset="0"/>
              </a:rPr>
              <a:t>2</a:t>
            </a:r>
            <a:r>
              <a:rPr lang="zh-CN" baseline="0">
                <a:cs typeface="Times New Roman" pitchFamily="18" charset="0"/>
              </a:rPr>
              <a:t>位于</a:t>
            </a:r>
            <a:r>
              <a:rPr lang="zh-CN" altLang="zh-CN" baseline="0">
                <a:cs typeface="Times New Roman" pitchFamily="18" charset="0"/>
              </a:rPr>
              <a:t>L</a:t>
            </a:r>
            <a:r>
              <a:rPr lang="zh-CN" baseline="0">
                <a:cs typeface="Times New Roman" pitchFamily="18" charset="0"/>
              </a:rPr>
              <a:t>上及</a:t>
            </a:r>
            <a:r>
              <a:rPr lang="zh-CN" altLang="zh-CN" i="1" baseline="0">
                <a:cs typeface="Times New Roman" pitchFamily="18" charset="0"/>
              </a:rPr>
              <a:t>t</a:t>
            </a:r>
            <a:r>
              <a:rPr lang="zh-CN" altLang="zh-CN" i="1" baseline="-30000">
                <a:cs typeface="Times New Roman" pitchFamily="18" charset="0"/>
              </a:rPr>
              <a:t>i+</a:t>
            </a:r>
            <a:r>
              <a:rPr lang="zh-CN" altLang="zh-CN" baseline="-30000">
                <a:cs typeface="Times New Roman" pitchFamily="18" charset="0"/>
              </a:rPr>
              <a:t>3</a:t>
            </a:r>
            <a:r>
              <a:rPr lang="zh-CN" baseline="0">
                <a:cs typeface="Times New Roman" pitchFamily="18" charset="0"/>
              </a:rPr>
              <a:t>的重数不大于</a:t>
            </a:r>
            <a:r>
              <a:rPr lang="zh-CN" altLang="zh-CN" baseline="0">
                <a:cs typeface="Times New Roman" pitchFamily="18" charset="0"/>
              </a:rPr>
              <a:t>2</a:t>
            </a:r>
          </a:p>
        </p:txBody>
      </p:sp>
      <p:pic>
        <p:nvPicPr>
          <p:cNvPr id="125958" name="Picture 4" descr="http:/www.lnnu.edu.cn/xdjyjx/tuxing/Chapter3/CG_Gif_3_32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47813" y="2997200"/>
            <a:ext cx="67691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CDE2C0D-D423-4758-BE39-76FD2ADE277F}" type="datetime1">
              <a:rPr lang="zh-CN" altLang="en-US" baseline="0"/>
              <a:pPr eaLnBrk="1" hangingPunct="1"/>
              <a:t>2010/12/17</a:t>
            </a:fld>
            <a:endParaRPr lang="zh-CN" altLang="zh-CN" baseline="0"/>
          </a:p>
        </p:txBody>
      </p:sp>
      <p:sp>
        <p:nvSpPr>
          <p:cNvPr id="12697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BD402BD-E13B-4AB9-A115-932F69757608}" type="slidenum">
              <a:rPr lang="zh-CN" altLang="zh-CN" baseline="0"/>
              <a:pPr eaLnBrk="1" hangingPunct="1"/>
              <a:t>112</a:t>
            </a:fld>
            <a:endParaRPr lang="zh-CN" altLang="zh-CN" baseline="0"/>
          </a:p>
        </p:txBody>
      </p:sp>
      <p:sp>
        <p:nvSpPr>
          <p:cNvPr id="126980"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126981" name="Picture 3" descr="http:/www.lnnu.edu.cn/xdjyjx/tuxing/Chapter3/313img/CG_Gif_3_027.gif"/>
          <p:cNvPicPr>
            <a:picLocks noGrp="1" noRot="1" noChangeAspect="1" noChangeArrowheads="1"/>
          </p:cNvPicPr>
          <p:nvPr>
            <p:ph idx="1"/>
          </p:nvPr>
        </p:nvPicPr>
        <p:blipFill>
          <a:blip r:embed="rId2" r:link="rId3">
            <a:extLst>
              <a:ext uri="{28A0092B-C50C-407E-A947-70E740481C1C}">
                <a14:useLocalDpi xmlns:a14="http://schemas.microsoft.com/office/drawing/2010/main" val="0"/>
              </a:ext>
            </a:extLst>
          </a:blip>
          <a:srcRect/>
          <a:stretch>
            <a:fillRect/>
          </a:stretch>
        </p:blipFill>
        <p:spPr>
          <a:xfrm>
            <a:off x="1692275" y="1773238"/>
            <a:ext cx="5905500" cy="3957637"/>
          </a:xfrm>
          <a:noFill/>
        </p:spPr>
      </p:pic>
      <p:sp>
        <p:nvSpPr>
          <p:cNvPr id="126982" name="Rectangle 4"/>
          <p:cNvSpPr>
            <a:spLocks noChangeArrowheads="1"/>
          </p:cNvSpPr>
          <p:nvPr/>
        </p:nvSpPr>
        <p:spPr bwMode="auto">
          <a:xfrm>
            <a:off x="2627313" y="5949950"/>
            <a:ext cx="383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5.1.26 </a:t>
            </a:r>
            <a:r>
              <a:rPr lang="zh-CN" baseline="0">
                <a:cs typeface="Times New Roman" pitchFamily="18" charset="0"/>
              </a:rPr>
              <a:t>三次</a:t>
            </a:r>
            <a:r>
              <a:rPr lang="zh-CN" altLang="zh-CN" baseline="0">
                <a:cs typeface="Times New Roman" pitchFamily="18" charset="0"/>
              </a:rPr>
              <a:t>B</a:t>
            </a:r>
            <a:r>
              <a:rPr lang="zh-CN" baseline="0">
                <a:cs typeface="Times New Roman" pitchFamily="18" charset="0"/>
              </a:rPr>
              <a:t>样条曲线的一些特例</a:t>
            </a:r>
            <a:r>
              <a:rPr lang="zh-CN" baseline="0">
                <a:latin typeface="Times New Roman" pitchFamily="18" charset="0"/>
                <a:ea typeface="仿宋_GB2312" pitchFamily="49" charset="-122"/>
              </a:rPr>
              <a:t>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793691C-270A-4C2A-A0ED-FD1E10452531}" type="datetime1">
              <a:rPr lang="zh-CN" altLang="en-US" baseline="0"/>
              <a:pPr eaLnBrk="1" hangingPunct="1"/>
              <a:t>2010/12/17</a:t>
            </a:fld>
            <a:endParaRPr lang="zh-CN" altLang="zh-CN" baseline="0"/>
          </a:p>
        </p:txBody>
      </p:sp>
      <p:sp>
        <p:nvSpPr>
          <p:cNvPr id="35844"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8E063DC-4C5D-438F-A010-4869FDB51E7F}" type="slidenum">
              <a:rPr lang="zh-CN" altLang="zh-CN" baseline="0"/>
              <a:pPr eaLnBrk="1" hangingPunct="1"/>
              <a:t>113</a:t>
            </a:fld>
            <a:endParaRPr lang="zh-CN" altLang="zh-CN" baseline="0"/>
          </a:p>
        </p:txBody>
      </p:sp>
      <p:sp>
        <p:nvSpPr>
          <p:cNvPr id="35845" name="Rectangle 2"/>
          <p:cNvSpPr>
            <a:spLocks noGrp="1" noRot="1" noChangeArrowheads="1"/>
          </p:cNvSpPr>
          <p:nvPr>
            <p:ph type="title"/>
          </p:nvPr>
        </p:nvSpPr>
        <p:spPr/>
        <p:txBody>
          <a:bodyPr/>
          <a:lstStyle/>
          <a:p>
            <a:pPr eaLnBrk="1" hangingPunct="1"/>
            <a:r>
              <a:rPr lang="zh-CN" b="1" u="sng" smtClean="0"/>
              <a:t>第五章：曲线与曲面</a:t>
            </a:r>
          </a:p>
        </p:txBody>
      </p:sp>
      <p:sp>
        <p:nvSpPr>
          <p:cNvPr id="35846" name="Rectangle 3"/>
          <p:cNvSpPr>
            <a:spLocks noGrp="1" noRot="1" noChangeArrowheads="1"/>
          </p:cNvSpPr>
          <p:nvPr>
            <p:ph type="body" sz="half" idx="1"/>
          </p:nvPr>
        </p:nvSpPr>
        <p:spPr>
          <a:xfrm>
            <a:off x="287338" y="1917700"/>
            <a:ext cx="8218487" cy="4525963"/>
          </a:xfrm>
          <a:noFill/>
        </p:spPr>
        <p:txBody>
          <a:bodyPr/>
          <a:lstStyle/>
          <a:p>
            <a:pPr eaLnBrk="1" hangingPunct="1"/>
            <a:r>
              <a:rPr lang="zh-CN" sz="2400" smtClean="0"/>
              <a:t>均匀</a:t>
            </a:r>
            <a:r>
              <a:rPr lang="en-US" altLang="zh-CN" sz="2400" smtClean="0"/>
              <a:t>B</a:t>
            </a:r>
            <a:r>
              <a:rPr lang="zh-CN" sz="2400" smtClean="0"/>
              <a:t>样条曲线的矩阵表示</a:t>
            </a:r>
          </a:p>
          <a:p>
            <a:pPr lvl="1" eaLnBrk="1" hangingPunct="1"/>
            <a:r>
              <a:rPr lang="zh-CN" sz="2000" smtClean="0"/>
              <a:t>一次</a:t>
            </a:r>
            <a:r>
              <a:rPr lang="en-US" altLang="zh-CN" sz="2000" smtClean="0"/>
              <a:t>B</a:t>
            </a:r>
            <a:r>
              <a:rPr lang="zh-CN" sz="2000" smtClean="0"/>
              <a:t>样条曲线的矩阵表示</a:t>
            </a:r>
          </a:p>
        </p:txBody>
      </p:sp>
      <p:graphicFrame>
        <p:nvGraphicFramePr>
          <p:cNvPr id="35842" name="Object 4"/>
          <p:cNvGraphicFramePr>
            <a:graphicFrameLocks noGrp="1" noChangeAspect="1"/>
          </p:cNvGraphicFramePr>
          <p:nvPr>
            <p:ph sz="half" idx="2"/>
          </p:nvPr>
        </p:nvGraphicFramePr>
        <p:xfrm>
          <a:off x="1187450" y="2708275"/>
          <a:ext cx="7272338" cy="3960813"/>
        </p:xfrm>
        <a:graphic>
          <a:graphicData uri="http://schemas.openxmlformats.org/presentationml/2006/ole">
            <mc:AlternateContent xmlns:mc="http://schemas.openxmlformats.org/markup-compatibility/2006">
              <mc:Choice xmlns:v="urn:schemas-microsoft-com:vml" Requires="v">
                <p:oleObj spid="_x0000_s35850" r:id="rId3" imgW="7695238" imgH="4296375" progId="Paint.Picture">
                  <p:embed/>
                </p:oleObj>
              </mc:Choice>
              <mc:Fallback>
                <p:oleObj r:id="rId3" imgW="7695238" imgH="4296375"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708275"/>
                        <a:ext cx="7272338"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219E82C-FDE6-4F9C-BA1A-7955082D5B65}" type="datetime1">
              <a:rPr lang="zh-CN" altLang="en-US" baseline="0"/>
              <a:pPr eaLnBrk="1" hangingPunct="1"/>
              <a:t>2010/12/17</a:t>
            </a:fld>
            <a:endParaRPr lang="zh-CN" altLang="zh-CN" baseline="0"/>
          </a:p>
        </p:txBody>
      </p:sp>
      <p:sp>
        <p:nvSpPr>
          <p:cNvPr id="3686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C906898-2959-4B14-9547-683F46D698F7}" type="slidenum">
              <a:rPr lang="zh-CN" altLang="zh-CN" baseline="0"/>
              <a:pPr eaLnBrk="1" hangingPunct="1"/>
              <a:t>114</a:t>
            </a:fld>
            <a:endParaRPr lang="zh-CN" altLang="zh-CN" baseline="0"/>
          </a:p>
        </p:txBody>
      </p:sp>
      <p:sp>
        <p:nvSpPr>
          <p:cNvPr id="36869" name="Rectangle 2"/>
          <p:cNvSpPr>
            <a:spLocks noGrp="1" noRot="1" noChangeArrowheads="1"/>
          </p:cNvSpPr>
          <p:nvPr>
            <p:ph type="title"/>
          </p:nvPr>
        </p:nvSpPr>
        <p:spPr/>
        <p:txBody>
          <a:bodyPr/>
          <a:lstStyle/>
          <a:p>
            <a:pPr eaLnBrk="1" hangingPunct="1"/>
            <a:r>
              <a:rPr lang="zh-CN" b="1" u="sng" smtClean="0"/>
              <a:t>第五章：曲线与曲面</a:t>
            </a:r>
          </a:p>
        </p:txBody>
      </p:sp>
      <p:sp>
        <p:nvSpPr>
          <p:cNvPr id="36870" name="Text Box 3"/>
          <p:cNvSpPr txBox="1">
            <a:spLocks noChangeArrowheads="1"/>
          </p:cNvSpPr>
          <p:nvPr/>
        </p:nvSpPr>
        <p:spPr bwMode="auto">
          <a:xfrm>
            <a:off x="304800" y="1873250"/>
            <a:ext cx="3897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baseline="-25000">
                <a:solidFill>
                  <a:schemeClr val="tx1"/>
                </a:solidFill>
                <a:latin typeface="Arial" charset="0"/>
                <a:ea typeface="宋体" pitchFamily="2" charset="-122"/>
              </a:defRPr>
            </a:lvl1pPr>
            <a:lvl2pPr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lvl="1" eaLnBrk="1" hangingPunct="1">
              <a:buClr>
                <a:schemeClr val="accent2"/>
              </a:buClr>
              <a:buFont typeface="Wingdings" pitchFamily="2" charset="2"/>
              <a:buChar char=""/>
            </a:pPr>
            <a:r>
              <a:rPr lang="zh-CN" altLang="zh-CN" baseline="0"/>
              <a:t> </a:t>
            </a:r>
            <a:r>
              <a:rPr lang="zh-CN" sz="2000" baseline="0"/>
              <a:t>二次</a:t>
            </a:r>
            <a:r>
              <a:rPr lang="zh-CN" altLang="zh-CN" sz="2000" baseline="0"/>
              <a:t>B</a:t>
            </a:r>
            <a:r>
              <a:rPr lang="zh-CN" sz="2000" baseline="0"/>
              <a:t>样条曲线的矩阵表示</a:t>
            </a:r>
          </a:p>
        </p:txBody>
      </p:sp>
      <p:graphicFrame>
        <p:nvGraphicFramePr>
          <p:cNvPr id="36866" name="Object 4"/>
          <p:cNvGraphicFramePr>
            <a:graphicFrameLocks noGrp="1" noChangeAspect="1"/>
          </p:cNvGraphicFramePr>
          <p:nvPr>
            <p:ph idx="1"/>
          </p:nvPr>
        </p:nvGraphicFramePr>
        <p:xfrm>
          <a:off x="1187450" y="2205038"/>
          <a:ext cx="7272338" cy="4464050"/>
        </p:xfrm>
        <a:graphic>
          <a:graphicData uri="http://schemas.openxmlformats.org/presentationml/2006/ole">
            <mc:AlternateContent xmlns:mc="http://schemas.openxmlformats.org/markup-compatibility/2006">
              <mc:Choice xmlns:v="urn:schemas-microsoft-com:vml" Requires="v">
                <p:oleObj spid="_x0000_s36875" r:id="rId3" imgW="6576630" imgH="4831499" progId="PBrush">
                  <p:embed/>
                </p:oleObj>
              </mc:Choice>
              <mc:Fallback>
                <p:oleObj r:id="rId3" imgW="6576630" imgH="4831499" progId="PBrush">
                  <p:embed/>
                  <p:pic>
                    <p:nvPicPr>
                      <p:cNvPr id="0" name="Object 4"/>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205038"/>
                        <a:ext cx="7272338"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C9D4F6F-138E-4EE7-8F74-AE6CF49823AF}" type="datetime1">
              <a:rPr lang="zh-CN" altLang="en-US" baseline="0"/>
              <a:pPr eaLnBrk="1" hangingPunct="1"/>
              <a:t>2010/12/17</a:t>
            </a:fld>
            <a:endParaRPr lang="zh-CN" altLang="zh-CN" baseline="0"/>
          </a:p>
        </p:txBody>
      </p:sp>
      <p:sp>
        <p:nvSpPr>
          <p:cNvPr id="3789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B1A7A9A-7219-4FDB-9F13-69E08AEAF978}" type="slidenum">
              <a:rPr lang="zh-CN" altLang="zh-CN" baseline="0"/>
              <a:pPr eaLnBrk="1" hangingPunct="1"/>
              <a:t>115</a:t>
            </a:fld>
            <a:endParaRPr lang="zh-CN" altLang="zh-CN" baseline="0"/>
          </a:p>
        </p:txBody>
      </p:sp>
      <p:sp>
        <p:nvSpPr>
          <p:cNvPr id="37893" name="Rectangle 2"/>
          <p:cNvSpPr>
            <a:spLocks noGrp="1" noRot="1" noChangeArrowheads="1"/>
          </p:cNvSpPr>
          <p:nvPr>
            <p:ph type="title"/>
          </p:nvPr>
        </p:nvSpPr>
        <p:spPr/>
        <p:txBody>
          <a:bodyPr/>
          <a:lstStyle/>
          <a:p>
            <a:pPr eaLnBrk="1" hangingPunct="1"/>
            <a:r>
              <a:rPr lang="zh-CN" b="1" u="sng" smtClean="0"/>
              <a:t>第五章：曲线与曲面</a:t>
            </a:r>
          </a:p>
        </p:txBody>
      </p:sp>
      <p:graphicFrame>
        <p:nvGraphicFramePr>
          <p:cNvPr id="37890" name="Object 3"/>
          <p:cNvGraphicFramePr>
            <a:graphicFrameLocks noGrp="1" noChangeAspect="1"/>
          </p:cNvGraphicFramePr>
          <p:nvPr>
            <p:ph idx="1"/>
          </p:nvPr>
        </p:nvGraphicFramePr>
        <p:xfrm>
          <a:off x="1258888" y="2276475"/>
          <a:ext cx="7129462" cy="4194175"/>
        </p:xfrm>
        <a:graphic>
          <a:graphicData uri="http://schemas.openxmlformats.org/presentationml/2006/ole">
            <mc:AlternateContent xmlns:mc="http://schemas.openxmlformats.org/markup-compatibility/2006">
              <mc:Choice xmlns:v="urn:schemas-microsoft-com:vml" Requires="v">
                <p:oleObj spid="_x0000_s37898" r:id="rId3" imgW="8666667" imgH="4772691" progId="Paint.Picture">
                  <p:embed/>
                </p:oleObj>
              </mc:Choice>
              <mc:Fallback>
                <p:oleObj r:id="rId3" imgW="8666667" imgH="4772691"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276475"/>
                        <a:ext cx="7129462"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4" name="Text Box 4"/>
          <p:cNvSpPr txBox="1">
            <a:spLocks noChangeArrowheads="1"/>
          </p:cNvSpPr>
          <p:nvPr/>
        </p:nvSpPr>
        <p:spPr bwMode="auto">
          <a:xfrm>
            <a:off x="304800" y="1873250"/>
            <a:ext cx="3871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baseline="-25000">
                <a:solidFill>
                  <a:schemeClr val="tx1"/>
                </a:solidFill>
                <a:latin typeface="Arial" charset="0"/>
                <a:ea typeface="宋体" pitchFamily="2" charset="-122"/>
              </a:defRPr>
            </a:lvl1pPr>
            <a:lvl2pPr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lvl="1" eaLnBrk="1" hangingPunct="1">
              <a:buClr>
                <a:schemeClr val="accent2"/>
              </a:buClr>
              <a:buFont typeface="Wingdings" pitchFamily="2" charset="2"/>
              <a:buChar char=""/>
            </a:pPr>
            <a:r>
              <a:rPr lang="zh-CN" altLang="zh-CN" baseline="0"/>
              <a:t> </a:t>
            </a:r>
            <a:r>
              <a:rPr lang="zh-CN" baseline="0"/>
              <a:t>三</a:t>
            </a:r>
            <a:r>
              <a:rPr lang="zh-CN" sz="2000" baseline="0"/>
              <a:t>次</a:t>
            </a:r>
            <a:r>
              <a:rPr lang="zh-CN" altLang="zh-CN" sz="2000" baseline="0"/>
              <a:t>B</a:t>
            </a:r>
            <a:r>
              <a:rPr lang="zh-CN" sz="2000" baseline="0"/>
              <a:t>样条曲线的矩阵表示</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F7FE884-CAB0-4BA1-848D-B76FDB652357}" type="datetime1">
              <a:rPr lang="zh-CN" altLang="en-US" baseline="0"/>
              <a:pPr eaLnBrk="1" hangingPunct="1"/>
              <a:t>2010/12/17</a:t>
            </a:fld>
            <a:endParaRPr lang="zh-CN" altLang="zh-CN" baseline="0"/>
          </a:p>
        </p:txBody>
      </p:sp>
      <p:sp>
        <p:nvSpPr>
          <p:cNvPr id="3891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310EDAC-4948-4320-A7DF-53DF68CCEF0B}" type="slidenum">
              <a:rPr lang="zh-CN" altLang="zh-CN" baseline="0"/>
              <a:pPr eaLnBrk="1" hangingPunct="1"/>
              <a:t>116</a:t>
            </a:fld>
            <a:endParaRPr lang="zh-CN" altLang="zh-CN" baseline="0"/>
          </a:p>
        </p:txBody>
      </p:sp>
      <p:sp>
        <p:nvSpPr>
          <p:cNvPr id="38917" name="Rectangle 2"/>
          <p:cNvSpPr>
            <a:spLocks noGrp="1" noRot="1" noChangeArrowheads="1"/>
          </p:cNvSpPr>
          <p:nvPr>
            <p:ph type="title"/>
          </p:nvPr>
        </p:nvSpPr>
        <p:spPr/>
        <p:txBody>
          <a:bodyPr/>
          <a:lstStyle/>
          <a:p>
            <a:pPr eaLnBrk="1" hangingPunct="1"/>
            <a:r>
              <a:rPr lang="zh-CN" b="1" u="sng" smtClean="0"/>
              <a:t>第五章：曲线与曲面</a:t>
            </a:r>
          </a:p>
        </p:txBody>
      </p:sp>
      <p:graphicFrame>
        <p:nvGraphicFramePr>
          <p:cNvPr id="38914" name="Object 3"/>
          <p:cNvGraphicFramePr>
            <a:graphicFrameLocks noGrp="1" noChangeAspect="1"/>
          </p:cNvGraphicFramePr>
          <p:nvPr>
            <p:ph idx="1"/>
          </p:nvPr>
        </p:nvGraphicFramePr>
        <p:xfrm>
          <a:off x="468313" y="1628775"/>
          <a:ext cx="8207375" cy="4608513"/>
        </p:xfrm>
        <a:graphic>
          <a:graphicData uri="http://schemas.openxmlformats.org/presentationml/2006/ole">
            <mc:AlternateContent xmlns:mc="http://schemas.openxmlformats.org/markup-compatibility/2006">
              <mc:Choice xmlns:v="urn:schemas-microsoft-com:vml" Requires="v">
                <p:oleObj spid="_x0000_s38922" r:id="rId4" imgW="4671465" imgH="3871296" progId="Paint.Picture">
                  <p:embed/>
                </p:oleObj>
              </mc:Choice>
              <mc:Fallback>
                <p:oleObj r:id="rId4" imgW="4671465" imgH="3871296" progId="Paint.Picture">
                  <p:embed/>
                  <p:pic>
                    <p:nvPicPr>
                      <p:cNvPr id="0" name="Object 3"/>
                      <p:cNvPicPr>
                        <a:picLocks noRot="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1628775"/>
                        <a:ext cx="8207375"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8" name="Text Box 4"/>
          <p:cNvSpPr txBox="1">
            <a:spLocks noChangeArrowheads="1"/>
          </p:cNvSpPr>
          <p:nvPr/>
        </p:nvSpPr>
        <p:spPr bwMode="auto">
          <a:xfrm>
            <a:off x="4140200" y="6323013"/>
            <a:ext cx="9620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altLang="zh-CN" baseline="0"/>
              <a:t>P</a:t>
            </a:r>
            <a:r>
              <a:rPr lang="zh-CN" altLang="zh-CN"/>
              <a:t>33</a:t>
            </a:r>
            <a:r>
              <a:rPr lang="zh-CN" baseline="0"/>
              <a:t>拐点</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004CC72-903A-4876-8672-3E72A3D91CC7}" type="datetime1">
              <a:rPr lang="zh-CN" altLang="en-US" baseline="0"/>
              <a:pPr eaLnBrk="1" hangingPunct="1"/>
              <a:t>2010/12/17</a:t>
            </a:fld>
            <a:endParaRPr lang="zh-CN" altLang="zh-CN" baseline="0"/>
          </a:p>
        </p:txBody>
      </p:sp>
      <p:sp>
        <p:nvSpPr>
          <p:cNvPr id="3994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656771C-179C-440E-BE23-75B86DFA5FD8}" type="slidenum">
              <a:rPr lang="zh-CN" altLang="zh-CN" baseline="0"/>
              <a:pPr eaLnBrk="1" hangingPunct="1"/>
              <a:t>117</a:t>
            </a:fld>
            <a:endParaRPr lang="zh-CN" altLang="zh-CN" baseline="0"/>
          </a:p>
        </p:txBody>
      </p:sp>
      <p:sp>
        <p:nvSpPr>
          <p:cNvPr id="39941" name="Rectangle 2"/>
          <p:cNvSpPr>
            <a:spLocks noGrp="1" noRot="1" noChangeArrowheads="1"/>
          </p:cNvSpPr>
          <p:nvPr>
            <p:ph type="title"/>
          </p:nvPr>
        </p:nvSpPr>
        <p:spPr/>
        <p:txBody>
          <a:bodyPr/>
          <a:lstStyle/>
          <a:p>
            <a:pPr eaLnBrk="1" hangingPunct="1"/>
            <a:r>
              <a:rPr lang="zh-CN" b="1" u="sng" smtClean="0"/>
              <a:t>第五章：曲线与曲面</a:t>
            </a:r>
          </a:p>
        </p:txBody>
      </p:sp>
      <p:sp>
        <p:nvSpPr>
          <p:cNvPr id="39942" name="Rectangle 3"/>
          <p:cNvSpPr>
            <a:spLocks noChangeArrowheads="1"/>
          </p:cNvSpPr>
          <p:nvPr/>
        </p:nvSpPr>
        <p:spPr bwMode="auto">
          <a:xfrm>
            <a:off x="287338" y="1906588"/>
            <a:ext cx="8208962"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a:t>
            </a:r>
            <a:r>
              <a:rPr lang="en-US" altLang="zh-CN" sz="2400" baseline="0">
                <a:cs typeface="Times New Roman" pitchFamily="18" charset="0"/>
              </a:rPr>
              <a:t>de Boor </a:t>
            </a:r>
            <a:r>
              <a:rPr lang="zh-CN" sz="2400" baseline="0">
                <a:cs typeface="Times New Roman" pitchFamily="18" charset="0"/>
              </a:rPr>
              <a:t>算法</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给定控制顶点</a:t>
            </a:r>
            <a:r>
              <a:rPr lang="en-US" altLang="zh-CN" sz="2000" i="1" baseline="0">
                <a:cs typeface="Times New Roman" pitchFamily="18" charset="0"/>
              </a:rPr>
              <a:t>P</a:t>
            </a:r>
            <a:r>
              <a:rPr lang="en-US" altLang="zh-CN" sz="2000" i="1" baseline="-30000">
                <a:cs typeface="Times New Roman" pitchFamily="18" charset="0"/>
              </a:rPr>
              <a:t>i</a:t>
            </a:r>
            <a:r>
              <a:rPr lang="en-US" altLang="zh-CN" sz="2000" baseline="0">
                <a:cs typeface="Times New Roman" pitchFamily="18" charset="0"/>
              </a:rPr>
              <a:t>(</a:t>
            </a:r>
            <a:r>
              <a:rPr lang="en-US" altLang="zh-CN" sz="2000" i="1" baseline="0">
                <a:cs typeface="Times New Roman" pitchFamily="18" charset="0"/>
              </a:rPr>
              <a:t>i=</a:t>
            </a:r>
            <a:r>
              <a:rPr lang="en-US" altLang="zh-CN" sz="2000" baseline="0">
                <a:cs typeface="Times New Roman" pitchFamily="18" charset="0"/>
              </a:rPr>
              <a:t>0,1,</a:t>
            </a:r>
            <a:r>
              <a:rPr lang="en-US" altLang="zh-CN" sz="2000" i="1" baseline="0">
                <a:cs typeface="Times New Roman" pitchFamily="18" charset="0"/>
              </a:rPr>
              <a:t>...</a:t>
            </a:r>
            <a:r>
              <a:rPr lang="en-US" altLang="zh-CN" sz="2000" baseline="0">
                <a:cs typeface="Times New Roman" pitchFamily="18" charset="0"/>
              </a:rPr>
              <a:t>,</a:t>
            </a:r>
            <a:r>
              <a:rPr lang="en-US" altLang="zh-CN" sz="2000" i="1" baseline="0">
                <a:cs typeface="Times New Roman" pitchFamily="18" charset="0"/>
              </a:rPr>
              <a:t>n</a:t>
            </a:r>
            <a:r>
              <a:rPr lang="en-US" altLang="zh-CN" sz="2000" baseline="0">
                <a:cs typeface="Times New Roman" pitchFamily="18" charset="0"/>
              </a:rPr>
              <a:t>)</a:t>
            </a:r>
            <a:r>
              <a:rPr lang="zh-CN" sz="2000" baseline="0">
                <a:cs typeface="Times New Roman" pitchFamily="18" charset="0"/>
              </a:rPr>
              <a:t>及节点矢量</a:t>
            </a:r>
            <a:r>
              <a:rPr lang="en-US" altLang="zh-CN" sz="2000" i="1" baseline="0">
                <a:cs typeface="Times New Roman" pitchFamily="18" charset="0"/>
              </a:rPr>
              <a:t>T=</a:t>
            </a:r>
            <a:r>
              <a:rPr lang="en-US" altLang="zh-CN" sz="2000" baseline="0">
                <a:cs typeface="Times New Roman" pitchFamily="18" charset="0"/>
              </a:rPr>
              <a:t>[</a:t>
            </a:r>
            <a:r>
              <a:rPr lang="en-US" altLang="zh-CN" sz="2000" i="1" baseline="0">
                <a:cs typeface="Times New Roman" pitchFamily="18" charset="0"/>
              </a:rPr>
              <a:t>t</a:t>
            </a:r>
            <a:r>
              <a:rPr lang="en-US" altLang="zh-CN" sz="2000" baseline="-30000">
                <a:cs typeface="Times New Roman" pitchFamily="18" charset="0"/>
              </a:rPr>
              <a:t>0</a:t>
            </a:r>
            <a:r>
              <a:rPr lang="en-US" altLang="zh-CN" sz="2000" baseline="0">
                <a:cs typeface="Times New Roman" pitchFamily="18" charset="0"/>
              </a:rPr>
              <a:t>,</a:t>
            </a:r>
            <a:r>
              <a:rPr lang="en-US" altLang="zh-CN" sz="2000" i="1" baseline="0">
                <a:cs typeface="Times New Roman" pitchFamily="18" charset="0"/>
              </a:rPr>
              <a:t>t</a:t>
            </a:r>
            <a:r>
              <a:rPr lang="en-US" altLang="zh-CN" sz="2000" i="1" baseline="-30000">
                <a:cs typeface="Times New Roman" pitchFamily="18" charset="0"/>
              </a:rPr>
              <a:t>1</a:t>
            </a:r>
            <a:r>
              <a:rPr lang="en-US" altLang="zh-CN" sz="2000" baseline="0">
                <a:cs typeface="Times New Roman" pitchFamily="18" charset="0"/>
              </a:rPr>
              <a:t>,</a:t>
            </a:r>
            <a:r>
              <a:rPr lang="en-US" altLang="zh-CN" sz="2000" i="1" baseline="0">
                <a:cs typeface="Times New Roman" pitchFamily="18" charset="0"/>
              </a:rPr>
              <a:t>...</a:t>
            </a:r>
            <a:r>
              <a:rPr lang="en-US" altLang="zh-CN" sz="2000" baseline="0">
                <a:cs typeface="Times New Roman" pitchFamily="18" charset="0"/>
              </a:rPr>
              <a:t>,</a:t>
            </a:r>
            <a:r>
              <a:rPr lang="en-US" altLang="zh-CN" sz="2000" i="1" baseline="0">
                <a:cs typeface="Times New Roman" pitchFamily="18" charset="0"/>
              </a:rPr>
              <a:t>t</a:t>
            </a:r>
            <a:r>
              <a:rPr lang="en-US" altLang="zh-CN" sz="2000" i="1" baseline="-30000">
                <a:cs typeface="Times New Roman" pitchFamily="18" charset="0"/>
              </a:rPr>
              <a:t>n+k</a:t>
            </a:r>
            <a:r>
              <a:rPr lang="en-US" altLang="zh-CN" sz="2000" baseline="0">
                <a:cs typeface="Times New Roman" pitchFamily="18" charset="0"/>
              </a:rPr>
              <a:t>]</a:t>
            </a:r>
            <a:r>
              <a:rPr lang="zh-CN" sz="2000" baseline="0">
                <a:cs typeface="Times New Roman" pitchFamily="18" charset="0"/>
              </a:rPr>
              <a:t>后，就定义了</a:t>
            </a:r>
            <a:r>
              <a:rPr lang="en-US" altLang="zh-CN" sz="2000" i="1" baseline="0">
                <a:cs typeface="Times New Roman" pitchFamily="18" charset="0"/>
              </a:rPr>
              <a:t>k</a:t>
            </a:r>
            <a:r>
              <a:rPr lang="zh-CN" sz="2000" baseline="0">
                <a:cs typeface="Times New Roman" pitchFamily="18" charset="0"/>
              </a:rPr>
              <a:t>阶</a:t>
            </a:r>
            <a:r>
              <a:rPr lang="en-US" altLang="zh-CN" sz="2000" baseline="0">
                <a:cs typeface="Times New Roman" pitchFamily="18" charset="0"/>
              </a:rPr>
              <a:t>(</a:t>
            </a:r>
            <a:r>
              <a:rPr lang="en-US" altLang="zh-CN" sz="2000" i="1" baseline="0">
                <a:cs typeface="Times New Roman" pitchFamily="18" charset="0"/>
              </a:rPr>
              <a:t>k</a:t>
            </a:r>
            <a:r>
              <a:rPr lang="en-US" altLang="zh-CN" sz="2000" baseline="0">
                <a:cs typeface="Times New Roman" pitchFamily="18" charset="0"/>
              </a:rPr>
              <a:t>-1</a:t>
            </a:r>
            <a:r>
              <a:rPr lang="zh-CN" sz="2000" baseline="0">
                <a:cs typeface="Times New Roman" pitchFamily="18" charset="0"/>
              </a:rPr>
              <a:t>次</a:t>
            </a:r>
            <a:r>
              <a:rPr lang="en-US" altLang="zh-CN" sz="2000" baseline="0">
                <a:cs typeface="Times New Roman" pitchFamily="18" charset="0"/>
              </a:rPr>
              <a:t>)B</a:t>
            </a:r>
            <a:r>
              <a:rPr lang="zh-CN" sz="2000" baseline="0">
                <a:cs typeface="Times New Roman" pitchFamily="18" charset="0"/>
              </a:rPr>
              <a:t>样条曲线。计算</a:t>
            </a:r>
            <a:r>
              <a:rPr lang="en-US" altLang="zh-CN" sz="2000" baseline="0">
                <a:cs typeface="Times New Roman" pitchFamily="18" charset="0"/>
              </a:rPr>
              <a:t>B</a:t>
            </a:r>
            <a:r>
              <a:rPr lang="zh-CN" sz="2000" baseline="0">
                <a:cs typeface="Times New Roman" pitchFamily="18" charset="0"/>
              </a:rPr>
              <a:t>样条曲线上对应一点</a:t>
            </a:r>
            <a:r>
              <a:rPr lang="en-US" altLang="zh-CN" sz="2000" i="1" baseline="0">
                <a:cs typeface="Times New Roman" pitchFamily="18" charset="0"/>
              </a:rPr>
              <a:t>P</a:t>
            </a:r>
            <a:r>
              <a:rPr lang="en-US" altLang="zh-CN" sz="2000" baseline="0">
                <a:cs typeface="Times New Roman" pitchFamily="18" charset="0"/>
              </a:rPr>
              <a:t>(</a:t>
            </a:r>
            <a:r>
              <a:rPr lang="en-US" altLang="zh-CN" sz="2000" i="1" baseline="0">
                <a:cs typeface="Times New Roman" pitchFamily="18" charset="0"/>
              </a:rPr>
              <a:t>t</a:t>
            </a:r>
            <a:r>
              <a:rPr lang="en-US" altLang="zh-CN" sz="2000" baseline="0">
                <a:cs typeface="Times New Roman" pitchFamily="18" charset="0"/>
              </a:rPr>
              <a:t>)</a:t>
            </a:r>
            <a:r>
              <a:rPr lang="zh-CN" sz="2000" baseline="0">
                <a:cs typeface="Times New Roman" pitchFamily="18" charset="0"/>
              </a:rPr>
              <a:t>可利用</a:t>
            </a:r>
            <a:r>
              <a:rPr lang="en-US" altLang="zh-CN" sz="2000" baseline="0">
                <a:cs typeface="Times New Roman" pitchFamily="18" charset="0"/>
              </a:rPr>
              <a:t>B</a:t>
            </a:r>
            <a:r>
              <a:rPr lang="zh-CN" sz="2000" baseline="0">
                <a:cs typeface="Times New Roman" pitchFamily="18" charset="0"/>
              </a:rPr>
              <a:t>样条曲线方程，采用</a:t>
            </a:r>
            <a:r>
              <a:rPr lang="en-US" altLang="zh-CN" sz="2000" baseline="0">
                <a:cs typeface="Times New Roman" pitchFamily="18" charset="0"/>
              </a:rPr>
              <a:t>de Boor </a:t>
            </a:r>
            <a:r>
              <a:rPr lang="zh-CN" sz="2000" baseline="0">
                <a:cs typeface="Times New Roman" pitchFamily="18" charset="0"/>
              </a:rPr>
              <a:t>算法计算更加快捷</a:t>
            </a:r>
          </a:p>
        </p:txBody>
      </p:sp>
      <p:graphicFrame>
        <p:nvGraphicFramePr>
          <p:cNvPr id="39938" name="Object 4"/>
          <p:cNvGraphicFramePr>
            <a:graphicFrameLocks noGrp="1" noChangeAspect="1"/>
          </p:cNvGraphicFramePr>
          <p:nvPr>
            <p:ph idx="1"/>
          </p:nvPr>
        </p:nvGraphicFramePr>
        <p:xfrm>
          <a:off x="900113" y="3429000"/>
          <a:ext cx="7313612" cy="2724150"/>
        </p:xfrm>
        <a:graphic>
          <a:graphicData uri="http://schemas.openxmlformats.org/presentationml/2006/ole">
            <mc:AlternateContent xmlns:mc="http://schemas.openxmlformats.org/markup-compatibility/2006">
              <mc:Choice xmlns:v="urn:schemas-microsoft-com:vml" Requires="v">
                <p:oleObj spid="_x0000_s39948" r:id="rId3" imgW="7314286" imgH="2723810" progId="Paint.Picture">
                  <p:embed/>
                </p:oleObj>
              </mc:Choice>
              <mc:Fallback>
                <p:oleObj r:id="rId3" imgW="7314286" imgH="2723810"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429000"/>
                        <a:ext cx="7313612" cy="272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3" name="Text Box 5"/>
          <p:cNvSpPr txBox="1">
            <a:spLocks noChangeArrowheads="1"/>
          </p:cNvSpPr>
          <p:nvPr/>
        </p:nvSpPr>
        <p:spPr bwMode="auto">
          <a:xfrm>
            <a:off x="5940425" y="5445125"/>
            <a:ext cx="2317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baseline="0"/>
              <a:t>用</a:t>
            </a:r>
            <a:r>
              <a:rPr lang="en-US" altLang="zh-CN" i="1" baseline="0"/>
              <a:t>i-1</a:t>
            </a:r>
            <a:r>
              <a:rPr lang="zh-CN" baseline="0"/>
              <a:t>替换</a:t>
            </a:r>
            <a:r>
              <a:rPr lang="en-US" altLang="zh-CN" i="1" baseline="0"/>
              <a:t>i</a:t>
            </a:r>
            <a:r>
              <a:rPr lang="zh-CN" baseline="0"/>
              <a:t>得到第二项</a:t>
            </a:r>
          </a:p>
        </p:txBody>
      </p:sp>
      <p:sp>
        <p:nvSpPr>
          <p:cNvPr id="39944" name="Text Box 6"/>
          <p:cNvSpPr txBox="1">
            <a:spLocks noChangeArrowheads="1"/>
          </p:cNvSpPr>
          <p:nvPr/>
        </p:nvSpPr>
        <p:spPr bwMode="auto">
          <a:xfrm>
            <a:off x="5940425" y="3644900"/>
            <a:ext cx="262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baseline="0"/>
              <a:t>利用</a:t>
            </a:r>
            <a:r>
              <a:rPr lang="en-US" altLang="zh-CN" baseline="0"/>
              <a:t>B</a:t>
            </a:r>
            <a:r>
              <a:rPr lang="zh-CN" baseline="0"/>
              <a:t>样条曲线的局部性</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BD4421F-151E-4917-903F-0F21CDB48C8F}" type="datetime1">
              <a:rPr lang="zh-CN" altLang="en-US" baseline="0"/>
              <a:pPr eaLnBrk="1" hangingPunct="1"/>
              <a:t>2010/12/17</a:t>
            </a:fld>
            <a:endParaRPr lang="zh-CN" altLang="zh-CN" baseline="0"/>
          </a:p>
        </p:txBody>
      </p:sp>
      <p:sp>
        <p:nvSpPr>
          <p:cNvPr id="12800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C4D8F86-9E6B-451B-BEDC-D185A488A5B2}" type="slidenum">
              <a:rPr lang="zh-CN" altLang="zh-CN" baseline="0"/>
              <a:pPr eaLnBrk="1" hangingPunct="1"/>
              <a:t>118</a:t>
            </a:fld>
            <a:endParaRPr lang="zh-CN" altLang="zh-CN" baseline="0"/>
          </a:p>
        </p:txBody>
      </p:sp>
      <p:sp>
        <p:nvSpPr>
          <p:cNvPr id="128004"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128005" name="Picture 3" descr="http:/www.lnnu.edu.cn/xdjyjx/tuxing/Chapter3/CG_Gif_3_331.gif"/>
          <p:cNvPicPr>
            <a:picLocks noGrp="1" noRot="1" noChangeAspect="1" noChangeArrowheads="1"/>
          </p:cNvPicPr>
          <p:nvPr>
            <p:ph sz="half" idx="1"/>
          </p:nvPr>
        </p:nvPicPr>
        <p:blipFill>
          <a:blip r:embed="rId2" r:link="rId3">
            <a:extLst>
              <a:ext uri="{28A0092B-C50C-407E-A947-70E740481C1C}">
                <a14:useLocalDpi xmlns:a14="http://schemas.microsoft.com/office/drawing/2010/main" val="0"/>
              </a:ext>
            </a:extLst>
          </a:blip>
          <a:srcRect/>
          <a:stretch>
            <a:fillRect/>
          </a:stretch>
        </p:blipFill>
        <p:spPr>
          <a:xfrm>
            <a:off x="1187450" y="1700213"/>
            <a:ext cx="6408738" cy="2087562"/>
          </a:xfrm>
          <a:noFill/>
        </p:spPr>
      </p:pic>
      <p:sp>
        <p:nvSpPr>
          <p:cNvPr id="128006" name="Rectangle 4"/>
          <p:cNvSpPr>
            <a:spLocks noChangeArrowheads="1"/>
          </p:cNvSpPr>
          <p:nvPr/>
        </p:nvSpPr>
        <p:spPr bwMode="auto">
          <a:xfrm>
            <a:off x="287338" y="19177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2400" baseline="0">
                <a:latin typeface="Times New Roman" pitchFamily="18" charset="0"/>
                <a:ea typeface="仿宋_GB2312" pitchFamily="49" charset="-122"/>
              </a:rPr>
              <a:t> </a:t>
            </a:r>
            <a:r>
              <a:rPr lang="zh-CN" sz="2000" baseline="0">
                <a:latin typeface="Times New Roman" pitchFamily="18" charset="0"/>
                <a:ea typeface="仿宋_GB2312" pitchFamily="49" charset="-122"/>
              </a:rPr>
              <a:t>现令</a:t>
            </a:r>
          </a:p>
        </p:txBody>
      </p:sp>
      <p:sp>
        <p:nvSpPr>
          <p:cNvPr id="128007" name="Rectangle 5"/>
          <p:cNvSpPr>
            <a:spLocks noChangeArrowheads="1"/>
          </p:cNvSpPr>
          <p:nvPr/>
        </p:nvSpPr>
        <p:spPr bwMode="auto">
          <a:xfrm>
            <a:off x="323850" y="3933825"/>
            <a:ext cx="2581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sz="2000" baseline="0">
                <a:cs typeface="Times New Roman" pitchFamily="18" charset="0"/>
              </a:rPr>
              <a:t>则</a:t>
            </a:r>
            <a:r>
              <a:rPr lang="zh-CN" altLang="zh-CN" sz="2000" baseline="0">
                <a:cs typeface="Times New Roman" pitchFamily="18" charset="0"/>
              </a:rPr>
              <a:t>(3.1.17)</a:t>
            </a:r>
            <a:r>
              <a:rPr lang="zh-CN" sz="2000" baseline="0">
                <a:cs typeface="Times New Roman" pitchFamily="18" charset="0"/>
              </a:rPr>
              <a:t>式可表示为</a:t>
            </a:r>
          </a:p>
        </p:txBody>
      </p:sp>
      <p:pic>
        <p:nvPicPr>
          <p:cNvPr id="128008" name="Picture 6" descr="http:/www.lnnu.edu.cn/xdjyjx/tuxing/Chapter3/CG_Gif_3_332.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851275" y="3644900"/>
            <a:ext cx="3889375"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9" name="Rectangle 7"/>
          <p:cNvSpPr>
            <a:spLocks noChangeArrowheads="1"/>
          </p:cNvSpPr>
          <p:nvPr/>
        </p:nvSpPr>
        <p:spPr bwMode="auto">
          <a:xfrm>
            <a:off x="395288" y="4437063"/>
            <a:ext cx="8353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lang="zh-CN" sz="2000" baseline="0"/>
              <a:t>上式是同一条曲线</a:t>
            </a:r>
            <a:r>
              <a:rPr lang="zh-CN" altLang="zh-CN" sz="2000" i="1" baseline="0"/>
              <a:t>P</a:t>
            </a:r>
            <a:r>
              <a:rPr lang="zh-CN" altLang="zh-CN" sz="2000" baseline="0"/>
              <a:t>(</a:t>
            </a:r>
            <a:r>
              <a:rPr lang="zh-CN" altLang="zh-CN" sz="2000" i="1" baseline="0"/>
              <a:t>t</a:t>
            </a:r>
            <a:r>
              <a:rPr lang="zh-CN" altLang="zh-CN" sz="2000" baseline="0"/>
              <a:t>)</a:t>
            </a:r>
            <a:r>
              <a:rPr lang="zh-CN" sz="2000" baseline="0"/>
              <a:t>从</a:t>
            </a:r>
            <a:r>
              <a:rPr lang="zh-CN" altLang="zh-CN" sz="2000" i="1" baseline="0"/>
              <a:t>k</a:t>
            </a:r>
            <a:r>
              <a:rPr lang="zh-CN" sz="2000" baseline="0"/>
              <a:t>阶</a:t>
            </a:r>
            <a:r>
              <a:rPr lang="zh-CN" altLang="zh-CN" sz="2000" baseline="0"/>
              <a:t>B</a:t>
            </a:r>
            <a:r>
              <a:rPr lang="zh-CN" sz="2000" baseline="0"/>
              <a:t>样条表示到</a:t>
            </a:r>
            <a:r>
              <a:rPr lang="zh-CN" altLang="zh-CN" sz="2000" i="1" baseline="0"/>
              <a:t>k</a:t>
            </a:r>
            <a:r>
              <a:rPr lang="zh-CN" altLang="zh-CN" sz="2000" baseline="0"/>
              <a:t>-1</a:t>
            </a:r>
            <a:r>
              <a:rPr lang="zh-CN" sz="2000" baseline="0"/>
              <a:t>阶</a:t>
            </a:r>
            <a:r>
              <a:rPr lang="zh-CN" altLang="zh-CN" sz="2000" baseline="0"/>
              <a:t>B</a:t>
            </a:r>
            <a:r>
              <a:rPr lang="zh-CN" sz="2000" baseline="0"/>
              <a:t>样条表示的递推公式，</a:t>
            </a:r>
          </a:p>
        </p:txBody>
      </p:sp>
      <p:pic>
        <p:nvPicPr>
          <p:cNvPr id="128010" name="Picture 8" descr="http:/www.lnnu.edu.cn/xdjyjx/tuxing/Chapter3/CG_Gif_3_333.gif"/>
          <p:cNvPicPr>
            <a:picLocks noGrp="1" noRot="1" noChangeAspect="1" noChangeArrowheads="1"/>
          </p:cNvPicPr>
          <p:nvPr>
            <p:ph sz="half" idx="2"/>
          </p:nvPr>
        </p:nvPicPr>
        <p:blipFill>
          <a:blip r:embed="rId6" r:link="rId7">
            <a:extLst>
              <a:ext uri="{28A0092B-C50C-407E-A947-70E740481C1C}">
                <a14:useLocalDpi xmlns:a14="http://schemas.microsoft.com/office/drawing/2010/main" val="0"/>
              </a:ext>
            </a:extLst>
          </a:blip>
          <a:srcRect/>
          <a:stretch>
            <a:fillRect/>
          </a:stretch>
        </p:blipFill>
        <p:spPr>
          <a:xfrm>
            <a:off x="1979613" y="4868863"/>
            <a:ext cx="3884612" cy="466725"/>
          </a:xfr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539471C-CD68-4AA3-B107-62AAB5F476CB}" type="datetime1">
              <a:rPr lang="zh-CN" altLang="en-US" baseline="0"/>
              <a:pPr eaLnBrk="1" hangingPunct="1"/>
              <a:t>2010/12/17</a:t>
            </a:fld>
            <a:endParaRPr lang="zh-CN" altLang="zh-CN" baseline="0"/>
          </a:p>
        </p:txBody>
      </p:sp>
      <p:sp>
        <p:nvSpPr>
          <p:cNvPr id="12902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6F60666-C361-4B64-BBB1-9F7F67A168F8}" type="slidenum">
              <a:rPr lang="zh-CN" altLang="zh-CN" baseline="0"/>
              <a:pPr eaLnBrk="1" hangingPunct="1"/>
              <a:t>119</a:t>
            </a:fld>
            <a:endParaRPr lang="zh-CN" altLang="zh-CN" baseline="0"/>
          </a:p>
        </p:txBody>
      </p:sp>
      <p:sp>
        <p:nvSpPr>
          <p:cNvPr id="12902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29029" name="Rectangle 3"/>
          <p:cNvSpPr>
            <a:spLocks noChangeArrowheads="1"/>
          </p:cNvSpPr>
          <p:nvPr/>
        </p:nvSpPr>
        <p:spPr bwMode="auto">
          <a:xfrm>
            <a:off x="611188" y="1595438"/>
            <a:ext cx="762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endParaRPr lang="zh-CN" altLang="zh-CN" sz="2400" baseline="0">
              <a:latin typeface="Times New Roman" pitchFamily="18" charset="0"/>
              <a:ea typeface="仿宋_GB2312" pitchFamily="49" charset="-122"/>
            </a:endParaRPr>
          </a:p>
        </p:txBody>
      </p:sp>
      <p:sp>
        <p:nvSpPr>
          <p:cNvPr id="129030" name="Rectangle 4"/>
          <p:cNvSpPr>
            <a:spLocks noChangeArrowheads="1"/>
          </p:cNvSpPr>
          <p:nvPr/>
        </p:nvSpPr>
        <p:spPr bwMode="auto">
          <a:xfrm>
            <a:off x="323850" y="1909763"/>
            <a:ext cx="7261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于是，</a:t>
            </a:r>
            <a:r>
              <a:rPr lang="zh-CN" altLang="zh-CN" sz="2000" i="1" baseline="0">
                <a:cs typeface="Times New Roman" pitchFamily="18" charset="0"/>
              </a:rPr>
              <a:t>P</a:t>
            </a:r>
            <a:r>
              <a:rPr lang="zh-CN" altLang="zh-CN" sz="2000" baseline="0">
                <a:cs typeface="Times New Roman" pitchFamily="18" charset="0"/>
              </a:rPr>
              <a:t>(</a:t>
            </a:r>
            <a:r>
              <a:rPr lang="zh-CN" altLang="zh-CN" sz="2000" i="1" baseline="0">
                <a:cs typeface="Times New Roman" pitchFamily="18" charset="0"/>
              </a:rPr>
              <a:t>t</a:t>
            </a:r>
            <a:r>
              <a:rPr lang="zh-CN" altLang="zh-CN" sz="2000" baseline="0">
                <a:cs typeface="Times New Roman" pitchFamily="18" charset="0"/>
              </a:rPr>
              <a:t>)</a:t>
            </a:r>
            <a:r>
              <a:rPr lang="zh-CN" sz="2000" baseline="0">
                <a:cs typeface="Times New Roman" pitchFamily="18" charset="0"/>
              </a:rPr>
              <a:t>的值可以通过递推关系式</a:t>
            </a:r>
            <a:r>
              <a:rPr lang="zh-CN" altLang="zh-CN" sz="2000" baseline="0">
                <a:cs typeface="Times New Roman" pitchFamily="18" charset="0"/>
              </a:rPr>
              <a:t>(3.1.18)</a:t>
            </a:r>
            <a:r>
              <a:rPr lang="zh-CN" sz="2000" baseline="0">
                <a:cs typeface="Times New Roman" pitchFamily="18" charset="0"/>
              </a:rPr>
              <a:t>求得</a:t>
            </a:r>
          </a:p>
        </p:txBody>
      </p:sp>
      <p:pic>
        <p:nvPicPr>
          <p:cNvPr id="129031" name="Picture 5" descr="http:/www.lnnu.edu.cn/xdjyjx/tuxing/Chapter3/313img/CG_Gif_3_028.gif"/>
          <p:cNvPicPr>
            <a:picLocks noGrp="1" noRot="1" noChangeAspect="1" noChangeArrowheads="1"/>
          </p:cNvPicPr>
          <p:nvPr>
            <p:ph idx="1"/>
          </p:nvPr>
        </p:nvPicPr>
        <p:blipFill>
          <a:blip r:embed="rId2" r:link="rId3">
            <a:extLst>
              <a:ext uri="{28A0092B-C50C-407E-A947-70E740481C1C}">
                <a14:useLocalDpi xmlns:a14="http://schemas.microsoft.com/office/drawing/2010/main" val="0"/>
              </a:ext>
            </a:extLst>
          </a:blip>
          <a:srcRect/>
          <a:stretch>
            <a:fillRect/>
          </a:stretch>
        </p:blipFill>
        <p:spPr>
          <a:xfrm>
            <a:off x="2405063" y="2332038"/>
            <a:ext cx="4259262" cy="3602037"/>
          </a:xfrm>
          <a:noFill/>
        </p:spPr>
      </p:pic>
      <p:sp>
        <p:nvSpPr>
          <p:cNvPr id="129032" name="Rectangle 6"/>
          <p:cNvSpPr>
            <a:spLocks noChangeArrowheads="1"/>
          </p:cNvSpPr>
          <p:nvPr/>
        </p:nvSpPr>
        <p:spPr bwMode="auto">
          <a:xfrm>
            <a:off x="2843213" y="5949950"/>
            <a:ext cx="357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spcBef>
                <a:spcPct val="20000"/>
              </a:spcBef>
            </a:pPr>
            <a:r>
              <a:rPr lang="zh-CN" baseline="0">
                <a:cs typeface="Times New Roman" pitchFamily="18" charset="0"/>
              </a:rPr>
              <a:t>图</a:t>
            </a:r>
            <a:r>
              <a:rPr lang="zh-CN" altLang="zh-CN" baseline="0">
                <a:cs typeface="Times New Roman" pitchFamily="18" charset="0"/>
              </a:rPr>
              <a:t>5.1.27 de Boor </a:t>
            </a:r>
            <a:r>
              <a:rPr lang="zh-CN" baseline="0">
                <a:cs typeface="Times New Roman" pitchFamily="18" charset="0"/>
              </a:rPr>
              <a:t>算法的递推关系</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CA28C6F-8E44-4E81-B73C-D71092BEBC17}" type="datetime1">
              <a:rPr lang="zh-CN" altLang="en-US" baseline="0"/>
              <a:pPr eaLnBrk="1" hangingPunct="1"/>
              <a:t>2010/12/17</a:t>
            </a:fld>
            <a:endParaRPr lang="zh-CN" altLang="zh-CN" baseline="0"/>
          </a:p>
        </p:txBody>
      </p:sp>
      <p:sp>
        <p:nvSpPr>
          <p:cNvPr id="3077"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7890AA4-3003-4A91-870D-BD29A6D816CD}" type="slidenum">
              <a:rPr lang="zh-CN" altLang="zh-CN" baseline="0"/>
              <a:pPr eaLnBrk="1" hangingPunct="1"/>
              <a:t>12</a:t>
            </a:fld>
            <a:endParaRPr lang="zh-CN" altLang="zh-CN" baseline="0"/>
          </a:p>
        </p:txBody>
      </p:sp>
      <p:sp>
        <p:nvSpPr>
          <p:cNvPr id="3078" name="Rectangle 2"/>
          <p:cNvSpPr>
            <a:spLocks noGrp="1" noRot="1" noChangeArrowheads="1"/>
          </p:cNvSpPr>
          <p:nvPr>
            <p:ph type="title"/>
          </p:nvPr>
        </p:nvSpPr>
        <p:spPr/>
        <p:txBody>
          <a:bodyPr/>
          <a:lstStyle/>
          <a:p>
            <a:pPr eaLnBrk="1" hangingPunct="1"/>
            <a:r>
              <a:rPr lang="zh-CN" b="1" u="sng" smtClean="0"/>
              <a:t>第五章：曲线与曲面</a:t>
            </a:r>
          </a:p>
        </p:txBody>
      </p:sp>
      <p:sp>
        <p:nvSpPr>
          <p:cNvPr id="3079" name="Rectangle 3"/>
          <p:cNvSpPr>
            <a:spLocks noGrp="1" noRot="1" noChangeArrowheads="1"/>
          </p:cNvSpPr>
          <p:nvPr>
            <p:ph type="body" sz="half" idx="1"/>
          </p:nvPr>
        </p:nvSpPr>
        <p:spPr>
          <a:xfrm>
            <a:off x="301625" y="1905000"/>
            <a:ext cx="8591550" cy="4194175"/>
          </a:xfrm>
        </p:spPr>
        <p:txBody>
          <a:bodyPr/>
          <a:lstStyle/>
          <a:p>
            <a:pPr lvl="1" eaLnBrk="1" hangingPunct="1"/>
            <a:r>
              <a:rPr lang="zh-CN" sz="2000" smtClean="0"/>
              <a:t>法矢量</a:t>
            </a:r>
            <a:r>
              <a:rPr lang="zh-CN" sz="1800" smtClean="0"/>
              <a:t> </a:t>
            </a:r>
          </a:p>
          <a:p>
            <a:pPr lvl="2" eaLnBrk="1" hangingPunct="1"/>
            <a:r>
              <a:rPr lang="zh-CN" sz="1800" smtClean="0"/>
              <a:t>法平面</a:t>
            </a:r>
          </a:p>
          <a:p>
            <a:pPr lvl="3" eaLnBrk="1" hangingPunct="1"/>
            <a:r>
              <a:rPr lang="zh-CN" sz="1600" smtClean="0"/>
              <a:t>对于空间参数曲线任意一点，所有垂直于切矢量</a:t>
            </a:r>
            <a:r>
              <a:rPr lang="en-US" altLang="zh-CN" sz="1600" smtClean="0"/>
              <a:t>T</a:t>
            </a:r>
            <a:r>
              <a:rPr lang="zh-CN" sz="1600" smtClean="0"/>
              <a:t>的矢量所在的平面</a:t>
            </a:r>
          </a:p>
          <a:p>
            <a:pPr lvl="2" eaLnBrk="1" hangingPunct="1"/>
            <a:r>
              <a:rPr lang="zh-CN" sz="1800" smtClean="0"/>
              <a:t>若曲线上任一点的单位切矢为</a:t>
            </a:r>
            <a:r>
              <a:rPr lang="en-US" altLang="zh-CN" sz="1800" smtClean="0"/>
              <a:t>T</a:t>
            </a:r>
            <a:r>
              <a:rPr lang="zh-CN" sz="1800" smtClean="0"/>
              <a:t>，因为</a:t>
            </a:r>
          </a:p>
          <a:p>
            <a:pPr lvl="3" eaLnBrk="1" hangingPunct="1"/>
            <a:endParaRPr lang="zh-CN" altLang="zh-CN" sz="1600" smtClean="0"/>
          </a:p>
          <a:p>
            <a:pPr lvl="3" eaLnBrk="1" hangingPunct="1">
              <a:buFont typeface="Wingdings" pitchFamily="2" charset="2"/>
              <a:buNone/>
            </a:pPr>
            <a:r>
              <a:rPr lang="zh-CN" sz="1600" smtClean="0"/>
              <a:t>两边对</a:t>
            </a:r>
            <a:r>
              <a:rPr lang="en-US" altLang="zh-CN" sz="1600" smtClean="0"/>
              <a:t>s</a:t>
            </a:r>
            <a:r>
              <a:rPr lang="zh-CN" sz="1600" smtClean="0"/>
              <a:t>求导矢</a:t>
            </a:r>
          </a:p>
          <a:p>
            <a:pPr lvl="3" eaLnBrk="1" hangingPunct="1">
              <a:buFont typeface="Wingdings" pitchFamily="2" charset="2"/>
              <a:buNone/>
            </a:pPr>
            <a:endParaRPr lang="zh-CN" altLang="zh-CN" sz="1600" smtClean="0"/>
          </a:p>
          <a:p>
            <a:pPr lvl="3" eaLnBrk="1" hangingPunct="1">
              <a:buFont typeface="Wingdings" pitchFamily="2" charset="2"/>
              <a:buNone/>
            </a:pPr>
            <a:endParaRPr lang="zh-CN" altLang="zh-CN" sz="1600" smtClean="0"/>
          </a:p>
          <a:p>
            <a:pPr lvl="3" eaLnBrk="1" hangingPunct="1">
              <a:buFont typeface="Wingdings" pitchFamily="2" charset="2"/>
              <a:buNone/>
            </a:pPr>
            <a:endParaRPr lang="zh-CN" altLang="zh-CN" sz="1600" smtClean="0"/>
          </a:p>
          <a:p>
            <a:pPr lvl="3" eaLnBrk="1" hangingPunct="1">
              <a:buFont typeface="Wingdings" pitchFamily="2" charset="2"/>
              <a:buNone/>
            </a:pPr>
            <a:endParaRPr lang="zh-CN" altLang="zh-CN" sz="1600" smtClean="0"/>
          </a:p>
          <a:p>
            <a:pPr lvl="3" eaLnBrk="1" hangingPunct="1">
              <a:buFont typeface="Wingdings" pitchFamily="2" charset="2"/>
              <a:buNone/>
            </a:pPr>
            <a:r>
              <a:rPr lang="zh-CN" sz="1600" smtClean="0"/>
              <a:t>于矢量</a:t>
            </a:r>
            <a:r>
              <a:rPr lang="en-US" altLang="zh-CN" sz="1600" smtClean="0"/>
              <a:t>B</a:t>
            </a:r>
            <a:r>
              <a:rPr lang="zh-CN" sz="1600" smtClean="0"/>
              <a:t>的法矢称为曲线在该点的副法矢，</a:t>
            </a:r>
            <a:r>
              <a:rPr lang="en-US" altLang="zh-CN" sz="1600" smtClean="0"/>
              <a:t>B</a:t>
            </a:r>
            <a:r>
              <a:rPr lang="zh-CN" sz="1600" smtClean="0"/>
              <a:t>则称为单位副法失量。</a:t>
            </a:r>
            <a:r>
              <a:rPr lang="en-US" altLang="zh-CN" sz="1600" smtClean="0"/>
              <a:t>T(</a:t>
            </a:r>
            <a:r>
              <a:rPr lang="zh-CN" sz="1600" smtClean="0"/>
              <a:t>切矢</a:t>
            </a:r>
            <a:r>
              <a:rPr lang="en-US" altLang="zh-CN" sz="1600" smtClean="0"/>
              <a:t>)</a:t>
            </a:r>
            <a:r>
              <a:rPr lang="zh-CN" sz="1600" smtClean="0"/>
              <a:t>、</a:t>
            </a:r>
            <a:r>
              <a:rPr lang="en-US" altLang="zh-CN" sz="1600" smtClean="0"/>
              <a:t>N(</a:t>
            </a:r>
            <a:r>
              <a:rPr lang="zh-CN" sz="1600" smtClean="0"/>
              <a:t>主法矢</a:t>
            </a:r>
            <a:r>
              <a:rPr lang="en-US" altLang="zh-CN" sz="1600" smtClean="0"/>
              <a:t>)</a:t>
            </a:r>
            <a:r>
              <a:rPr lang="zh-CN" sz="1600" smtClean="0"/>
              <a:t>和</a:t>
            </a:r>
            <a:r>
              <a:rPr lang="en-US" altLang="zh-CN" sz="1600" smtClean="0"/>
              <a:t>B(</a:t>
            </a:r>
            <a:r>
              <a:rPr lang="zh-CN" sz="1600" smtClean="0"/>
              <a:t>副法矢</a:t>
            </a:r>
            <a:r>
              <a:rPr lang="en-US" altLang="zh-CN" sz="1600" smtClean="0"/>
              <a:t>)</a:t>
            </a:r>
            <a:r>
              <a:rPr lang="zh-CN" sz="1600" smtClean="0"/>
              <a:t>构成了曲线上的活动坐标架</a:t>
            </a:r>
          </a:p>
        </p:txBody>
      </p:sp>
      <p:graphicFrame>
        <p:nvGraphicFramePr>
          <p:cNvPr id="3074" name="Object 4"/>
          <p:cNvGraphicFramePr>
            <a:graphicFrameLocks noGrp="1" noChangeAspect="1"/>
          </p:cNvGraphicFramePr>
          <p:nvPr>
            <p:ph sz="quarter" idx="2"/>
          </p:nvPr>
        </p:nvGraphicFramePr>
        <p:xfrm>
          <a:off x="3563938" y="3213100"/>
          <a:ext cx="1943100" cy="358775"/>
        </p:xfrm>
        <a:graphic>
          <a:graphicData uri="http://schemas.openxmlformats.org/presentationml/2006/ole">
            <mc:AlternateContent xmlns:mc="http://schemas.openxmlformats.org/markup-compatibility/2006">
              <mc:Choice xmlns:v="urn:schemas-microsoft-com:vml" Requires="v">
                <p:oleObj spid="_x0000_s3087" r:id="rId3" imgW="1511617" imgH="228917" progId="Equation.3">
                  <p:embed/>
                </p:oleObj>
              </mc:Choice>
              <mc:Fallback>
                <p:oleObj r:id="rId3" imgW="1511617" imgH="22891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3213100"/>
                        <a:ext cx="19431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80" name="Picture 5" descr="http:/www.lnnu.edu.cn/xdjyjx/tuxing/Chapter3/CG_Gif_3_210.gif"/>
          <p:cNvPicPr>
            <a:picLocks noGrp="1" noChangeAspect="1" noChangeArrowheads="1"/>
          </p:cNvPicPr>
          <p:nvPr>
            <p:ph sz="quarter" idx="3"/>
          </p:nvPr>
        </p:nvPicPr>
        <p:blipFill>
          <a:blip r:embed="rId5" r:link="rId6">
            <a:extLst>
              <a:ext uri="{28A0092B-C50C-407E-A947-70E740481C1C}">
                <a14:useLocalDpi xmlns:a14="http://schemas.microsoft.com/office/drawing/2010/main" val="0"/>
              </a:ext>
            </a:extLst>
          </a:blip>
          <a:srcRect/>
          <a:stretch>
            <a:fillRect/>
          </a:stretch>
        </p:blipFill>
        <p:spPr>
          <a:xfrm>
            <a:off x="1979613" y="3716338"/>
            <a:ext cx="6480175" cy="1223962"/>
          </a:xfrm>
          <a:noFill/>
        </p:spPr>
      </p:pic>
      <p:graphicFrame>
        <p:nvGraphicFramePr>
          <p:cNvPr id="3075" name="Object 6"/>
          <p:cNvGraphicFramePr>
            <a:graphicFrameLocks noChangeAspect="1"/>
          </p:cNvGraphicFramePr>
          <p:nvPr/>
        </p:nvGraphicFramePr>
        <p:xfrm>
          <a:off x="3851275" y="5516563"/>
          <a:ext cx="1871663" cy="647700"/>
        </p:xfrm>
        <a:graphic>
          <a:graphicData uri="http://schemas.openxmlformats.org/presentationml/2006/ole">
            <mc:AlternateContent xmlns:mc="http://schemas.openxmlformats.org/markup-compatibility/2006">
              <mc:Choice xmlns:v="urn:schemas-microsoft-com:vml" Requires="v">
                <p:oleObj spid="_x0000_s3088" r:id="rId7" imgW="1625212" imgH="431930" progId="Equation.3">
                  <p:embed/>
                </p:oleObj>
              </mc:Choice>
              <mc:Fallback>
                <p:oleObj r:id="rId7" imgW="1625212" imgH="43193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275" y="5516563"/>
                        <a:ext cx="1871663"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0D41BB1-032B-47A7-9B92-B63B71523CF7}" type="datetime1">
              <a:rPr lang="zh-CN" altLang="en-US" baseline="0"/>
              <a:pPr eaLnBrk="1" hangingPunct="1"/>
              <a:t>2010/12/17</a:t>
            </a:fld>
            <a:endParaRPr lang="zh-CN" altLang="zh-CN" baseline="0"/>
          </a:p>
        </p:txBody>
      </p:sp>
      <p:sp>
        <p:nvSpPr>
          <p:cNvPr id="4096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7652B19-5D7C-4D37-96BC-47402C818851}" type="slidenum">
              <a:rPr lang="zh-CN" altLang="zh-CN" baseline="0"/>
              <a:pPr eaLnBrk="1" hangingPunct="1"/>
              <a:t>120</a:t>
            </a:fld>
            <a:endParaRPr lang="zh-CN" altLang="zh-CN" baseline="0"/>
          </a:p>
        </p:txBody>
      </p:sp>
      <p:sp>
        <p:nvSpPr>
          <p:cNvPr id="40965" name="Rectangle 2"/>
          <p:cNvSpPr>
            <a:spLocks noGrp="1" noRot="1" noChangeArrowheads="1"/>
          </p:cNvSpPr>
          <p:nvPr>
            <p:ph type="title"/>
          </p:nvPr>
        </p:nvSpPr>
        <p:spPr/>
        <p:txBody>
          <a:bodyPr/>
          <a:lstStyle/>
          <a:p>
            <a:pPr eaLnBrk="1" hangingPunct="1"/>
            <a:r>
              <a:rPr lang="zh-CN" b="1" u="sng" smtClean="0"/>
              <a:t>第五章：曲线与曲面</a:t>
            </a:r>
          </a:p>
        </p:txBody>
      </p:sp>
      <p:sp>
        <p:nvSpPr>
          <p:cNvPr id="40966" name="Rectangle 3"/>
          <p:cNvSpPr>
            <a:spLocks noChangeArrowheads="1"/>
          </p:cNvSpPr>
          <p:nvPr/>
        </p:nvSpPr>
        <p:spPr bwMode="auto">
          <a:xfrm>
            <a:off x="287338" y="1917700"/>
            <a:ext cx="3767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vl="1">
              <a:buClr>
                <a:schemeClr val="accent2"/>
              </a:buClr>
              <a:buFont typeface="Wingdings" pitchFamily="2" charset="2"/>
              <a:buChar char=""/>
            </a:pPr>
            <a:r>
              <a:rPr lang="zh-CN" altLang="zh-CN" sz="2400" baseline="0">
                <a:cs typeface="Times New Roman" pitchFamily="18" charset="0"/>
              </a:rPr>
              <a:t> </a:t>
            </a:r>
            <a:r>
              <a:rPr lang="zh-CN" altLang="zh-CN" sz="2000" baseline="0">
                <a:cs typeface="Times New Roman" pitchFamily="18" charset="0"/>
              </a:rPr>
              <a:t>de Boor </a:t>
            </a:r>
            <a:r>
              <a:rPr lang="zh-CN" sz="2000" baseline="0">
                <a:cs typeface="Times New Roman" pitchFamily="18" charset="0"/>
              </a:rPr>
              <a:t>算法的几何意义</a:t>
            </a:r>
          </a:p>
        </p:txBody>
      </p:sp>
      <p:pic>
        <p:nvPicPr>
          <p:cNvPr id="40967" name="Picture 4" descr="http:/www.lnnu.edu.cn/xdjyjx/tuxing/Chapter3/CG_Gif_3_334.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00113" y="2349500"/>
            <a:ext cx="74168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Rectangle 5"/>
          <p:cNvSpPr>
            <a:spLocks noChangeArrowheads="1"/>
          </p:cNvSpPr>
          <p:nvPr/>
        </p:nvSpPr>
        <p:spPr bwMode="auto">
          <a:xfrm>
            <a:off x="2339975" y="6491288"/>
            <a:ext cx="4864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5.1.28 B</a:t>
            </a:r>
            <a:r>
              <a:rPr lang="zh-CN" baseline="0">
                <a:cs typeface="Times New Roman" pitchFamily="18" charset="0"/>
              </a:rPr>
              <a:t>样条曲线的</a:t>
            </a:r>
            <a:r>
              <a:rPr lang="zh-CN" altLang="zh-CN" baseline="0">
                <a:cs typeface="Times New Roman" pitchFamily="18" charset="0"/>
              </a:rPr>
              <a:t>de Boor</a:t>
            </a:r>
            <a:r>
              <a:rPr lang="zh-CN" baseline="0">
                <a:cs typeface="Times New Roman" pitchFamily="18" charset="0"/>
              </a:rPr>
              <a:t>算法的几何意义</a:t>
            </a:r>
            <a:r>
              <a:rPr lang="zh-CN" baseline="0">
                <a:latin typeface="Times New Roman" pitchFamily="18" charset="0"/>
                <a:ea typeface="仿宋_GB2312" pitchFamily="49" charset="-122"/>
              </a:rPr>
              <a:t> </a:t>
            </a:r>
          </a:p>
        </p:txBody>
      </p:sp>
      <p:graphicFrame>
        <p:nvGraphicFramePr>
          <p:cNvPr id="40962" name="Object 6"/>
          <p:cNvGraphicFramePr>
            <a:graphicFrameLocks noGrp="1" noChangeAspect="1"/>
          </p:cNvGraphicFramePr>
          <p:nvPr>
            <p:ph idx="1"/>
          </p:nvPr>
        </p:nvGraphicFramePr>
        <p:xfrm>
          <a:off x="2411413" y="3429000"/>
          <a:ext cx="4679950" cy="3097213"/>
        </p:xfrm>
        <a:graphic>
          <a:graphicData uri="http://schemas.openxmlformats.org/presentationml/2006/ole">
            <mc:AlternateContent xmlns:mc="http://schemas.openxmlformats.org/markup-compatibility/2006">
              <mc:Choice xmlns:v="urn:schemas-microsoft-com:vml" Requires="v">
                <p:oleObj spid="_x0000_s40972" r:id="rId5" imgW="3116190" imgH="2240474" progId="Paint.Picture">
                  <p:embed/>
                </p:oleObj>
              </mc:Choice>
              <mc:Fallback>
                <p:oleObj r:id="rId5" imgW="3116190" imgH="2240474" progId="Paint.Picture">
                  <p:embed/>
                  <p:pic>
                    <p:nvPicPr>
                      <p:cNvPr id="0" name="Object 6"/>
                      <p:cNvPicPr>
                        <a:picLocks noRot="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3429000"/>
                        <a:ext cx="4679950" cy="309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167F4D9-FC76-4B4C-9B6D-0F39D772443F}" type="datetime1">
              <a:rPr lang="zh-CN" altLang="en-US" baseline="0"/>
              <a:pPr eaLnBrk="1" hangingPunct="1"/>
              <a:t>2010/12/17</a:t>
            </a:fld>
            <a:endParaRPr lang="zh-CN" altLang="zh-CN" baseline="0"/>
          </a:p>
        </p:txBody>
      </p:sp>
      <p:sp>
        <p:nvSpPr>
          <p:cNvPr id="13005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6C2BE9E-1586-4877-BDA5-2BBA51405EA6}" type="slidenum">
              <a:rPr lang="zh-CN" altLang="zh-CN" baseline="0"/>
              <a:pPr eaLnBrk="1" hangingPunct="1"/>
              <a:t>121</a:t>
            </a:fld>
            <a:endParaRPr lang="zh-CN" altLang="zh-CN" baseline="0"/>
          </a:p>
        </p:txBody>
      </p:sp>
      <p:sp>
        <p:nvSpPr>
          <p:cNvPr id="130052" name="Rectangle 2"/>
          <p:cNvSpPr>
            <a:spLocks noChangeArrowheads="1"/>
          </p:cNvSpPr>
          <p:nvPr/>
        </p:nvSpPr>
        <p:spPr bwMode="auto">
          <a:xfrm>
            <a:off x="287338" y="1903413"/>
            <a:ext cx="8208962"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a:t>
            </a:r>
            <a:r>
              <a:rPr lang="zh-CN" sz="2400" baseline="0">
                <a:cs typeface="Times New Roman" pitchFamily="18" charset="0"/>
              </a:rPr>
              <a:t>节点插入算法</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节点插入算法是</a:t>
            </a:r>
            <a:r>
              <a:rPr lang="zh-CN" altLang="zh-CN" sz="2000" baseline="0">
                <a:cs typeface="Times New Roman" pitchFamily="18" charset="0"/>
              </a:rPr>
              <a:t>B</a:t>
            </a:r>
            <a:r>
              <a:rPr lang="zh-CN" sz="2000" baseline="0">
                <a:cs typeface="Times New Roman" pitchFamily="18" charset="0"/>
              </a:rPr>
              <a:t>样条方法的重要技术之一。通过插入节点可以进一步改善</a:t>
            </a:r>
            <a:r>
              <a:rPr lang="zh-CN" altLang="zh-CN" sz="2000" baseline="0">
                <a:cs typeface="Times New Roman" pitchFamily="18" charset="0"/>
              </a:rPr>
              <a:t>B</a:t>
            </a:r>
            <a:r>
              <a:rPr lang="zh-CN" sz="2000" baseline="0">
                <a:cs typeface="Times New Roman" pitchFamily="18" charset="0"/>
              </a:rPr>
              <a:t>样条曲线的局部性质，提高</a:t>
            </a:r>
            <a:r>
              <a:rPr lang="zh-CN" altLang="zh-CN" sz="2000" baseline="0">
                <a:cs typeface="Times New Roman" pitchFamily="18" charset="0"/>
              </a:rPr>
              <a:t>B</a:t>
            </a:r>
            <a:r>
              <a:rPr lang="zh-CN" sz="2000" baseline="0">
                <a:cs typeface="Times New Roman" pitchFamily="18" charset="0"/>
              </a:rPr>
              <a:t>样条曲线的形状控制的灵活性，可以实现对曲线的分割等</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给定一条</a:t>
            </a:r>
            <a:r>
              <a:rPr lang="zh-CN" altLang="zh-CN" sz="2000" i="1" baseline="0">
                <a:cs typeface="Times New Roman" pitchFamily="18" charset="0"/>
              </a:rPr>
              <a:t>k</a:t>
            </a:r>
            <a:r>
              <a:rPr lang="zh-CN" sz="2000" baseline="0">
                <a:cs typeface="Times New Roman" pitchFamily="18" charset="0"/>
              </a:rPr>
              <a:t>阶</a:t>
            </a:r>
            <a:r>
              <a:rPr lang="zh-CN" altLang="zh-CN" sz="2000" baseline="0">
                <a:cs typeface="Times New Roman" pitchFamily="18" charset="0"/>
              </a:rPr>
              <a:t>(</a:t>
            </a:r>
            <a:r>
              <a:rPr lang="zh-CN" altLang="zh-CN" sz="2000" i="1" baseline="0">
                <a:cs typeface="Times New Roman" pitchFamily="18" charset="0"/>
              </a:rPr>
              <a:t>k</a:t>
            </a:r>
            <a:r>
              <a:rPr lang="zh-CN" altLang="zh-CN" sz="2000" baseline="0">
                <a:cs typeface="Times New Roman" pitchFamily="18" charset="0"/>
              </a:rPr>
              <a:t>-1</a:t>
            </a:r>
            <a:r>
              <a:rPr lang="zh-CN" sz="2000" baseline="0">
                <a:cs typeface="Times New Roman" pitchFamily="18" charset="0"/>
              </a:rPr>
              <a:t>次</a:t>
            </a:r>
            <a:r>
              <a:rPr lang="zh-CN" altLang="zh-CN" sz="2000" baseline="0">
                <a:cs typeface="Times New Roman" pitchFamily="18" charset="0"/>
              </a:rPr>
              <a:t>)B</a:t>
            </a:r>
            <a:r>
              <a:rPr lang="zh-CN" sz="2000" baseline="0">
                <a:cs typeface="Times New Roman" pitchFamily="18" charset="0"/>
              </a:rPr>
              <a:t>样条曲线</a:t>
            </a:r>
          </a:p>
        </p:txBody>
      </p:sp>
      <p:pic>
        <p:nvPicPr>
          <p:cNvPr id="130053" name="Picture 3" descr="http:/www.lnnu.edu.cn/xdjyjx/tuxing/Chapter3/CG_Gif_3_33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148263" y="3213100"/>
            <a:ext cx="20161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4" name="Picture 4" descr="http:/www.lnnu.edu.cn/xdjyjx/tuxing/Chapter3/CG_Gif_3_340.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84213" y="3860800"/>
            <a:ext cx="777557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5" name="Picture 5" descr="http:/www.lnnu.edu.cn/xdjyjx/tuxing/Chapter3/CG_Gif_3_341.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84213" y="4868863"/>
            <a:ext cx="43926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6" name="Rectangle 6"/>
          <p:cNvSpPr>
            <a:spLocks noChangeArrowheads="1"/>
          </p:cNvSpPr>
          <p:nvPr/>
        </p:nvSpPr>
        <p:spPr bwMode="auto">
          <a:xfrm>
            <a:off x="5435600" y="4941888"/>
            <a:ext cx="272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2400" baseline="0">
                <a:latin typeface="Times New Roman" pitchFamily="18" charset="0"/>
                <a:ea typeface="仿宋_GB2312" pitchFamily="49" charset="-122"/>
              </a:rPr>
              <a:t>  </a:t>
            </a:r>
            <a:r>
              <a:rPr lang="zh-CN" sz="2000" baseline="0">
                <a:latin typeface="宋体" pitchFamily="2" charset="-122"/>
                <a:ea typeface="仿宋_GB2312" pitchFamily="49" charset="-122"/>
              </a:rPr>
              <a:t>重新编号成为：</a:t>
            </a:r>
            <a:r>
              <a:rPr lang="zh-CN" sz="2400" baseline="0">
                <a:latin typeface="宋体" pitchFamily="2" charset="-122"/>
                <a:ea typeface="仿宋_GB2312" pitchFamily="49" charset="-122"/>
              </a:rPr>
              <a:t>    </a:t>
            </a:r>
          </a:p>
        </p:txBody>
      </p:sp>
      <p:pic>
        <p:nvPicPr>
          <p:cNvPr id="130057" name="Picture 7" descr="http:/www.lnnu.edu.cn/xdjyjx/tuxing/Chapter3/CG_Gif_3_342.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755650" y="5516563"/>
            <a:ext cx="42481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8" name="Rectangle 8"/>
          <p:cNvSpPr>
            <a:spLocks noGrp="1" noRot="1" noChangeArrowheads="1"/>
          </p:cNvSpPr>
          <p:nvPr>
            <p:ph type="title"/>
          </p:nvPr>
        </p:nvSpPr>
        <p:spPr>
          <a:noFill/>
        </p:spPr>
        <p:txBody>
          <a:bodyPr/>
          <a:lstStyle/>
          <a:p>
            <a:pPr eaLnBrk="1" hangingPunct="1"/>
            <a:r>
              <a:rPr lang="zh-CN" b="1" u="sng" smtClean="0"/>
              <a:t>第五章：曲线与曲面</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BD883E2-2862-46CE-A2B0-C7DF204EAF01}" type="datetime1">
              <a:rPr lang="zh-CN" altLang="en-US" baseline="0"/>
              <a:pPr eaLnBrk="1" hangingPunct="1"/>
              <a:t>2010/12/17</a:t>
            </a:fld>
            <a:endParaRPr lang="zh-CN" altLang="zh-CN" baseline="0"/>
          </a:p>
        </p:txBody>
      </p:sp>
      <p:sp>
        <p:nvSpPr>
          <p:cNvPr id="13107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E04E9A6-0950-4D7F-8B4C-E643253C8D16}" type="slidenum">
              <a:rPr lang="zh-CN" altLang="zh-CN" baseline="0"/>
              <a:pPr eaLnBrk="1" hangingPunct="1"/>
              <a:t>122</a:t>
            </a:fld>
            <a:endParaRPr lang="zh-CN" altLang="zh-CN" baseline="0"/>
          </a:p>
        </p:txBody>
      </p:sp>
      <p:sp>
        <p:nvSpPr>
          <p:cNvPr id="131076" name="Rectangle 2"/>
          <p:cNvSpPr>
            <a:spLocks noGrp="1" noRot="1" noChangeArrowheads="1"/>
          </p:cNvSpPr>
          <p:nvPr>
            <p:ph type="title"/>
          </p:nvPr>
        </p:nvSpPr>
        <p:spPr>
          <a:noFill/>
        </p:spPr>
        <p:txBody>
          <a:bodyPr/>
          <a:lstStyle/>
          <a:p>
            <a:pPr eaLnBrk="1" hangingPunct="1"/>
            <a:r>
              <a:rPr lang="zh-CN" b="1" u="sng" smtClean="0"/>
              <a:t>第五章：曲线与曲面</a:t>
            </a:r>
          </a:p>
        </p:txBody>
      </p:sp>
      <p:sp>
        <p:nvSpPr>
          <p:cNvPr id="131077" name="Rectangle 3"/>
          <p:cNvSpPr>
            <a:spLocks noChangeArrowheads="1"/>
          </p:cNvSpPr>
          <p:nvPr/>
        </p:nvSpPr>
        <p:spPr bwMode="auto">
          <a:xfrm>
            <a:off x="0" y="1739900"/>
            <a:ext cx="8448675"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31078" name="Picture 4" descr="http:/www.lnnu.edu.cn/xdjyjx/tuxing/Chapter3/CG_Gif_3_343.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95288" y="1844675"/>
            <a:ext cx="77771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9" name="Rectangle 5"/>
          <p:cNvSpPr>
            <a:spLocks noChangeArrowheads="1"/>
          </p:cNvSpPr>
          <p:nvPr/>
        </p:nvSpPr>
        <p:spPr bwMode="auto">
          <a:xfrm>
            <a:off x="468313" y="2205038"/>
            <a:ext cx="83899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spcBef>
                <a:spcPct val="20000"/>
              </a:spcBef>
            </a:pPr>
            <a:r>
              <a:rPr lang="zh-CN" sz="2000" baseline="0">
                <a:cs typeface="Times New Roman" pitchFamily="18" charset="0"/>
              </a:rPr>
              <a:t>节点插入后，曲线不变，但控制点和节点矢量将发生变化。原始的</a:t>
            </a:r>
            <a:r>
              <a:rPr lang="zh-CN" altLang="zh-CN" sz="2000" baseline="0">
                <a:cs typeface="Times New Roman" pitchFamily="18" charset="0"/>
              </a:rPr>
              <a:t>B</a:t>
            </a:r>
            <a:r>
              <a:rPr lang="zh-CN" sz="2000" baseline="0">
                <a:cs typeface="Times New Roman" pitchFamily="18" charset="0"/>
              </a:rPr>
              <a:t>样条曲线可以用这组新的</a:t>
            </a:r>
            <a:r>
              <a:rPr lang="zh-CN" altLang="zh-CN" sz="2000" baseline="0">
                <a:cs typeface="Times New Roman" pitchFamily="18" charset="0"/>
              </a:rPr>
              <a:t>B</a:t>
            </a:r>
            <a:r>
              <a:rPr lang="zh-CN" sz="2000" baseline="0">
                <a:cs typeface="Times New Roman" pitchFamily="18" charset="0"/>
              </a:rPr>
              <a:t>样条基与未知新顶点</a:t>
            </a:r>
            <a:r>
              <a:rPr lang="zh-CN" altLang="zh-CN" sz="2000" i="1" baseline="0">
                <a:cs typeface="Times New Roman" pitchFamily="18" charset="0"/>
              </a:rPr>
              <a:t>P</a:t>
            </a:r>
            <a:r>
              <a:rPr lang="zh-CN" altLang="zh-CN" sz="2000" i="1" baseline="-30000">
                <a:cs typeface="Times New Roman" pitchFamily="18" charset="0"/>
              </a:rPr>
              <a:t>i</a:t>
            </a:r>
            <a:r>
              <a:rPr lang="zh-CN" altLang="zh-CN" sz="2000" baseline="30000">
                <a:cs typeface="Times New Roman" pitchFamily="18" charset="0"/>
              </a:rPr>
              <a:t>1</a:t>
            </a:r>
            <a:r>
              <a:rPr lang="zh-CN" sz="2000" baseline="0">
                <a:cs typeface="Times New Roman" pitchFamily="18" charset="0"/>
              </a:rPr>
              <a:t>表示出：</a:t>
            </a:r>
          </a:p>
        </p:txBody>
      </p:sp>
      <p:pic>
        <p:nvPicPr>
          <p:cNvPr id="131080" name="Picture 6" descr="http:/www.lnnu.edu.cn/xdjyjx/tuxing/Chapter3/CG_Gif_3_344.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916238" y="2781300"/>
            <a:ext cx="201612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1" name="Rectangle 7"/>
          <p:cNvSpPr>
            <a:spLocks noChangeArrowheads="1"/>
          </p:cNvSpPr>
          <p:nvPr/>
        </p:nvSpPr>
        <p:spPr bwMode="auto">
          <a:xfrm>
            <a:off x="468313" y="3500438"/>
            <a:ext cx="6126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2000" baseline="0">
                <a:cs typeface="Times New Roman" pitchFamily="18" charset="0"/>
              </a:rPr>
              <a:t>1980</a:t>
            </a:r>
            <a:r>
              <a:rPr lang="zh-CN" sz="2000" baseline="0">
                <a:cs typeface="Times New Roman" pitchFamily="18" charset="0"/>
              </a:rPr>
              <a:t>年，</a:t>
            </a:r>
            <a:r>
              <a:rPr lang="zh-CN" altLang="zh-CN" sz="2000" baseline="0">
                <a:cs typeface="Times New Roman" pitchFamily="18" charset="0"/>
              </a:rPr>
              <a:t>Boehm</a:t>
            </a:r>
            <a:r>
              <a:rPr lang="zh-CN" sz="2000" baseline="0">
                <a:cs typeface="Times New Roman" pitchFamily="18" charset="0"/>
              </a:rPr>
              <a:t>给出了这些未知新顶点的计算公式：</a:t>
            </a:r>
          </a:p>
        </p:txBody>
      </p:sp>
      <p:pic>
        <p:nvPicPr>
          <p:cNvPr id="131082" name="Picture 8" descr="http:/www.lnnu.edu.cn/xdjyjx/tuxing/Chapter3/CG_Gif_3_345.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051050" y="3860800"/>
            <a:ext cx="410527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83" name="Picture 9" descr="http:/www.lnnu.edu.cn/xdjyjx/tuxing/Chapter3/CG_Gif_3_346.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900113" y="5229225"/>
            <a:ext cx="72739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4" name="Rectangle 10"/>
          <p:cNvSpPr>
            <a:spLocks noChangeArrowheads="1"/>
          </p:cNvSpPr>
          <p:nvPr/>
        </p:nvSpPr>
        <p:spPr bwMode="auto">
          <a:xfrm>
            <a:off x="1476375" y="5949950"/>
            <a:ext cx="6529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2000" i="1" baseline="0">
                <a:cs typeface="Times New Roman" pitchFamily="18" charset="0"/>
              </a:rPr>
              <a:t>t</a:t>
            </a:r>
            <a:r>
              <a:rPr lang="zh-CN" altLang="zh-CN" sz="2000" i="1" baseline="-30000">
                <a:cs typeface="Times New Roman" pitchFamily="18" charset="0"/>
              </a:rPr>
              <a:t>i</a:t>
            </a:r>
            <a:r>
              <a:rPr lang="zh-CN" altLang="zh-CN" sz="2000" baseline="0">
                <a:cs typeface="Times New Roman" pitchFamily="18" charset="0"/>
              </a:rPr>
              <a:t>&lt;</a:t>
            </a:r>
            <a:r>
              <a:rPr lang="zh-CN" altLang="zh-CN" sz="2000" i="1" baseline="0">
                <a:cs typeface="Times New Roman" pitchFamily="18" charset="0"/>
              </a:rPr>
              <a:t>t</a:t>
            </a:r>
            <a:r>
              <a:rPr lang="zh-CN" altLang="zh-CN" sz="2000" baseline="0">
                <a:cs typeface="Times New Roman" pitchFamily="18" charset="0"/>
              </a:rPr>
              <a:t>&lt;</a:t>
            </a:r>
            <a:r>
              <a:rPr lang="zh-CN" altLang="zh-CN" sz="2000" i="1" baseline="0">
                <a:cs typeface="Times New Roman" pitchFamily="18" charset="0"/>
              </a:rPr>
              <a:t>t</a:t>
            </a:r>
            <a:r>
              <a:rPr lang="zh-CN" altLang="zh-CN" sz="2000" i="1" baseline="-30000">
                <a:cs typeface="Times New Roman" pitchFamily="18" charset="0"/>
              </a:rPr>
              <a:t>i+</a:t>
            </a:r>
            <a:r>
              <a:rPr lang="zh-CN" altLang="zh-CN" sz="2000" baseline="-30000">
                <a:cs typeface="Times New Roman" pitchFamily="18" charset="0"/>
              </a:rPr>
              <a:t>1</a:t>
            </a:r>
            <a:r>
              <a:rPr lang="zh-CN" sz="2000" baseline="0">
                <a:cs typeface="Times New Roman" pitchFamily="18" charset="0"/>
              </a:rPr>
              <a:t>，则</a:t>
            </a:r>
            <a:r>
              <a:rPr lang="zh-CN" altLang="zh-CN" sz="2000" i="1" baseline="0">
                <a:cs typeface="Times New Roman" pitchFamily="18" charset="0"/>
              </a:rPr>
              <a:t>r=</a:t>
            </a:r>
            <a:r>
              <a:rPr lang="zh-CN" altLang="zh-CN" sz="2000" baseline="0">
                <a:cs typeface="Times New Roman" pitchFamily="18" charset="0"/>
              </a:rPr>
              <a:t>0</a:t>
            </a:r>
            <a:r>
              <a:rPr lang="zh-CN" sz="2000" baseline="0">
                <a:cs typeface="Times New Roman" pitchFamily="18" charset="0"/>
              </a:rPr>
              <a:t>；若</a:t>
            </a:r>
            <a:r>
              <a:rPr lang="zh-CN" altLang="zh-CN" sz="2000" i="1" baseline="0">
                <a:cs typeface="Times New Roman" pitchFamily="18" charset="0"/>
              </a:rPr>
              <a:t>r</a:t>
            </a:r>
            <a:r>
              <a:rPr lang="zh-CN" sz="2000" baseline="0">
                <a:cs typeface="Times New Roman" pitchFamily="18" charset="0"/>
              </a:rPr>
              <a:t>为正整数，且</a:t>
            </a:r>
            <a:r>
              <a:rPr lang="zh-CN" altLang="zh-CN" sz="2000" i="1" baseline="0">
                <a:cs typeface="Times New Roman" pitchFamily="18" charset="0"/>
              </a:rPr>
              <a:t>r</a:t>
            </a:r>
            <a:r>
              <a:rPr lang="zh-CN" altLang="zh-CN" sz="2000" baseline="0">
                <a:cs typeface="Times New Roman" pitchFamily="18" charset="0"/>
              </a:rPr>
              <a:t>&lt;</a:t>
            </a:r>
            <a:r>
              <a:rPr lang="zh-CN" altLang="zh-CN" sz="2000" i="1" baseline="0">
                <a:cs typeface="Times New Roman" pitchFamily="18" charset="0"/>
              </a:rPr>
              <a:t>k-</a:t>
            </a:r>
            <a:r>
              <a:rPr lang="zh-CN" altLang="zh-CN" sz="2000" baseline="0">
                <a:cs typeface="Times New Roman" pitchFamily="18" charset="0"/>
              </a:rPr>
              <a:t>1</a:t>
            </a:r>
            <a:r>
              <a:rPr lang="zh-CN" sz="2000" baseline="0">
                <a:cs typeface="Times New Roman" pitchFamily="18" charset="0"/>
              </a:rPr>
              <a:t>，则有</a:t>
            </a:r>
            <a:r>
              <a:rPr lang="zh-CN" altLang="zh-CN" sz="2000" i="1" baseline="0">
                <a:cs typeface="Times New Roman" pitchFamily="18" charset="0"/>
              </a:rPr>
              <a:t>t=t</a:t>
            </a:r>
            <a:r>
              <a:rPr lang="zh-CN" altLang="zh-CN" sz="2000" i="1" baseline="-30000">
                <a:cs typeface="Times New Roman" pitchFamily="18" charset="0"/>
              </a:rPr>
              <a:t>i</a:t>
            </a:r>
            <a:r>
              <a:rPr lang="zh-CN" altLang="zh-CN" sz="2000" i="1" baseline="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=t</a:t>
            </a:r>
            <a:r>
              <a:rPr lang="zh-CN" altLang="zh-CN" sz="2000" i="1" baseline="-30000">
                <a:cs typeface="Times New Roman" pitchFamily="18" charset="0"/>
              </a:rPr>
              <a:t>i-r+</a:t>
            </a:r>
            <a:r>
              <a:rPr lang="zh-CN" altLang="zh-CN" sz="2000" baseline="-30000">
                <a:cs typeface="Times New Roman" pitchFamily="18" charset="0"/>
              </a:rPr>
              <a:t>1</a:t>
            </a:r>
            <a:endParaRPr lang="zh-CN" altLang="zh-CN" sz="2000" baseline="0">
              <a:cs typeface="Times New Roman"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FB477FD-6FF2-4397-800A-27186ECD2122}" type="datetime1">
              <a:rPr lang="zh-CN" altLang="en-US" baseline="0"/>
              <a:pPr eaLnBrk="1" hangingPunct="1"/>
              <a:t>2010/12/17</a:t>
            </a:fld>
            <a:endParaRPr lang="zh-CN" altLang="zh-CN" baseline="0"/>
          </a:p>
        </p:txBody>
      </p:sp>
      <p:sp>
        <p:nvSpPr>
          <p:cNvPr id="13209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A3FDDEA-3C79-439E-8DFF-09135A705B44}" type="slidenum">
              <a:rPr lang="zh-CN" altLang="zh-CN" baseline="0"/>
              <a:pPr eaLnBrk="1" hangingPunct="1"/>
              <a:t>123</a:t>
            </a:fld>
            <a:endParaRPr lang="zh-CN" altLang="zh-CN" baseline="0"/>
          </a:p>
        </p:txBody>
      </p:sp>
      <p:sp>
        <p:nvSpPr>
          <p:cNvPr id="13210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32101" name="Rectangle 3"/>
          <p:cNvSpPr>
            <a:spLocks noChangeArrowheads="1"/>
          </p:cNvSpPr>
          <p:nvPr/>
        </p:nvSpPr>
        <p:spPr bwMode="auto">
          <a:xfrm>
            <a:off x="250825" y="1844675"/>
            <a:ext cx="8569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当</a:t>
            </a:r>
            <a:r>
              <a:rPr lang="zh-CN" altLang="zh-CN" sz="2000" i="1" baseline="0">
                <a:cs typeface="Times New Roman" pitchFamily="18" charset="0"/>
              </a:rPr>
              <a:t>r=</a:t>
            </a:r>
            <a:r>
              <a:rPr lang="zh-CN" altLang="zh-CN" sz="2000" baseline="0">
                <a:cs typeface="Times New Roman" pitchFamily="18" charset="0"/>
              </a:rPr>
              <a:t>0</a:t>
            </a:r>
            <a:r>
              <a:rPr lang="zh-CN" sz="2000" baseline="0">
                <a:cs typeface="Times New Roman" pitchFamily="18" charset="0"/>
              </a:rPr>
              <a:t>时，它仅涉及节点序列</a:t>
            </a:r>
            <a:r>
              <a:rPr lang="zh-CN" altLang="zh-CN" sz="2000" i="1" baseline="0">
                <a:cs typeface="Times New Roman" pitchFamily="18" charset="0"/>
              </a:rPr>
              <a:t>t</a:t>
            </a:r>
            <a:r>
              <a:rPr lang="zh-CN" altLang="zh-CN" sz="2000" i="1" baseline="-30000">
                <a:cs typeface="Times New Roman" pitchFamily="18" charset="0"/>
              </a:rPr>
              <a:t>i-k+</a:t>
            </a:r>
            <a:r>
              <a:rPr lang="zh-CN" altLang="zh-CN" sz="2000" baseline="-30000">
                <a:cs typeface="Times New Roman" pitchFamily="18" charset="0"/>
              </a:rPr>
              <a:t>2</a:t>
            </a:r>
            <a:r>
              <a:rPr lang="zh-CN" altLang="zh-CN" sz="2000" baseline="0">
                <a:cs typeface="Times New Roman" pitchFamily="18" charset="0"/>
              </a:rPr>
              <a:t>,</a:t>
            </a:r>
            <a:r>
              <a:rPr lang="zh-CN" altLang="zh-CN" sz="2000" i="1" baseline="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t</a:t>
            </a:r>
            <a:r>
              <a:rPr lang="zh-CN" altLang="zh-CN" sz="2000" i="1" baseline="-30000">
                <a:cs typeface="Times New Roman" pitchFamily="18" charset="0"/>
              </a:rPr>
              <a:t>i+k-</a:t>
            </a:r>
            <a:r>
              <a:rPr lang="zh-CN" altLang="zh-CN" sz="2000" baseline="-30000">
                <a:cs typeface="Times New Roman" pitchFamily="18" charset="0"/>
              </a:rPr>
              <a:t>1</a:t>
            </a:r>
            <a:r>
              <a:rPr lang="zh-CN" sz="2000" baseline="0">
                <a:cs typeface="Times New Roman" pitchFamily="18" charset="0"/>
              </a:rPr>
              <a:t>和控制顶点序列</a:t>
            </a:r>
            <a:r>
              <a:rPr lang="zh-CN" altLang="zh-CN" sz="2000" i="1" baseline="0">
                <a:cs typeface="Times New Roman" pitchFamily="18" charset="0"/>
              </a:rPr>
              <a:t>P</a:t>
            </a:r>
            <a:r>
              <a:rPr lang="zh-CN" altLang="zh-CN" sz="2000" i="1" baseline="-30000">
                <a:cs typeface="Times New Roman" pitchFamily="18" charset="0"/>
              </a:rPr>
              <a:t>i-k+</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P</a:t>
            </a:r>
            <a:r>
              <a:rPr lang="zh-CN" altLang="zh-CN" sz="2000" i="1">
                <a:cs typeface="Times New Roman" pitchFamily="18" charset="0"/>
              </a:rPr>
              <a:t>i</a:t>
            </a:r>
            <a:r>
              <a:rPr lang="zh-CN" sz="2000" baseline="0">
                <a:cs typeface="Times New Roman" pitchFamily="18" charset="0"/>
              </a:rPr>
              <a:t>，</a:t>
            </a:r>
          </a:p>
        </p:txBody>
      </p:sp>
      <p:pic>
        <p:nvPicPr>
          <p:cNvPr id="132102" name="Picture 4" descr="http:/www.lnnu.edu.cn/xdjyjx/tuxing/Chapter3/CG_Gif_3_347.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47813" y="2276475"/>
            <a:ext cx="64087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3" name="Rectangle 5"/>
          <p:cNvSpPr>
            <a:spLocks noChangeArrowheads="1"/>
          </p:cNvSpPr>
          <p:nvPr/>
        </p:nvSpPr>
        <p:spPr bwMode="auto">
          <a:xfrm>
            <a:off x="250825" y="2708275"/>
            <a:ext cx="8569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内</a:t>
            </a:r>
            <a:r>
              <a:rPr lang="zh-CN" altLang="zh-CN" sz="2000" i="1" baseline="0">
                <a:cs typeface="Times New Roman" pitchFamily="18" charset="0"/>
              </a:rPr>
              <a:t>k</a:t>
            </a:r>
            <a:r>
              <a:rPr lang="zh-CN" altLang="zh-CN" sz="2000" baseline="0">
                <a:cs typeface="Times New Roman" pitchFamily="18" charset="0"/>
              </a:rPr>
              <a:t>-2</a:t>
            </a:r>
            <a:r>
              <a:rPr lang="zh-CN" sz="2000" baseline="0">
                <a:cs typeface="Times New Roman" pitchFamily="18" charset="0"/>
              </a:rPr>
              <a:t>个老顶点由实线框内</a:t>
            </a:r>
            <a:r>
              <a:rPr lang="zh-CN" altLang="zh-CN" sz="2000" i="1" baseline="0">
                <a:cs typeface="Times New Roman" pitchFamily="18" charset="0"/>
              </a:rPr>
              <a:t>k</a:t>
            </a:r>
            <a:r>
              <a:rPr lang="zh-CN" altLang="zh-CN" sz="2000" baseline="0">
                <a:cs typeface="Times New Roman" pitchFamily="18" charset="0"/>
              </a:rPr>
              <a:t>-1</a:t>
            </a:r>
            <a:r>
              <a:rPr lang="zh-CN" sz="2000" baseline="0">
                <a:cs typeface="Times New Roman" pitchFamily="18" charset="0"/>
              </a:rPr>
              <a:t>个新顶点所替代，其它原始控制顶点保持不变</a:t>
            </a:r>
          </a:p>
        </p:txBody>
      </p:sp>
      <p:pic>
        <p:nvPicPr>
          <p:cNvPr id="132104" name="Picture 6" descr="http:/www.lnnu.edu.cn/xdjyjx/tuxing/Chapter3/CG_Gif_3_348.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55650" y="3213100"/>
            <a:ext cx="7561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5" name="Rectangle 7"/>
          <p:cNvSpPr>
            <a:spLocks noChangeArrowheads="1"/>
          </p:cNvSpPr>
          <p:nvPr/>
        </p:nvSpPr>
        <p:spPr bwMode="auto">
          <a:xfrm>
            <a:off x="323850" y="3594100"/>
            <a:ext cx="8496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spcBef>
                <a:spcPct val="20000"/>
              </a:spcBef>
            </a:pPr>
            <a:r>
              <a:rPr lang="zh-CN" sz="2000" baseline="0">
                <a:cs typeface="Times New Roman" pitchFamily="18" charset="0"/>
              </a:rPr>
              <a:t>新顶点</a:t>
            </a:r>
            <a:r>
              <a:rPr lang="zh-CN" altLang="zh-CN" sz="2000" i="1" baseline="0">
                <a:cs typeface="Times New Roman" pitchFamily="18" charset="0"/>
              </a:rPr>
              <a:t>P</a:t>
            </a:r>
            <a:r>
              <a:rPr lang="zh-CN" altLang="zh-CN" sz="2000" baseline="-30000">
                <a:cs typeface="Times New Roman" pitchFamily="18" charset="0"/>
              </a:rPr>
              <a:t>1</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P</a:t>
            </a:r>
            <a:r>
              <a:rPr lang="zh-CN" altLang="zh-CN" sz="2000" baseline="-30000">
                <a:cs typeface="Times New Roman" pitchFamily="18" charset="0"/>
              </a:rPr>
              <a:t>2</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P</a:t>
            </a:r>
            <a:r>
              <a:rPr lang="zh-CN" altLang="zh-CN" sz="2000" baseline="-30000">
                <a:cs typeface="Times New Roman" pitchFamily="18" charset="0"/>
              </a:rPr>
              <a:t>3</a:t>
            </a:r>
            <a:r>
              <a:rPr lang="zh-CN" altLang="zh-CN" sz="2000" baseline="30000">
                <a:cs typeface="Times New Roman" pitchFamily="18" charset="0"/>
              </a:rPr>
              <a:t>1</a:t>
            </a:r>
            <a:r>
              <a:rPr lang="zh-CN" altLang="zh-CN" sz="2000" baseline="0">
                <a:cs typeface="Times New Roman" pitchFamily="18" charset="0"/>
              </a:rPr>
              <a:t> (i=3,k=4,j=1,2,3 </a:t>
            </a:r>
            <a:r>
              <a:rPr lang="zh-CN" sz="2000" baseline="0">
                <a:cs typeface="Times New Roman" pitchFamily="18" charset="0"/>
              </a:rPr>
              <a:t>分别位于</a:t>
            </a:r>
            <a:r>
              <a:rPr lang="zh-CN" altLang="zh-CN" sz="2000" baseline="0">
                <a:cs typeface="Times New Roman" pitchFamily="18" charset="0"/>
              </a:rPr>
              <a:t>P</a:t>
            </a:r>
            <a:r>
              <a:rPr lang="zh-CN" altLang="zh-CN" sz="2000">
                <a:cs typeface="Times New Roman" pitchFamily="18" charset="0"/>
              </a:rPr>
              <a:t>0</a:t>
            </a:r>
            <a:r>
              <a:rPr lang="zh-CN" altLang="zh-CN" sz="2000" baseline="0">
                <a:cs typeface="Times New Roman" pitchFamily="18" charset="0"/>
              </a:rPr>
              <a:t>P</a:t>
            </a:r>
            <a:r>
              <a:rPr lang="zh-CN" altLang="zh-CN" sz="2000">
                <a:cs typeface="Times New Roman" pitchFamily="18" charset="0"/>
              </a:rPr>
              <a:t>1</a:t>
            </a:r>
            <a:r>
              <a:rPr lang="zh-CN" sz="2000">
                <a:cs typeface="Times New Roman" pitchFamily="18" charset="0"/>
              </a:rPr>
              <a:t>， </a:t>
            </a:r>
            <a:r>
              <a:rPr lang="zh-CN" altLang="zh-CN" sz="2000" baseline="0">
                <a:cs typeface="Times New Roman" pitchFamily="18" charset="0"/>
              </a:rPr>
              <a:t>P</a:t>
            </a:r>
            <a:r>
              <a:rPr lang="zh-CN" altLang="zh-CN" sz="2000">
                <a:cs typeface="Times New Roman" pitchFamily="18" charset="0"/>
              </a:rPr>
              <a:t>1</a:t>
            </a:r>
            <a:r>
              <a:rPr lang="zh-CN" altLang="zh-CN" sz="2000" baseline="0">
                <a:cs typeface="Times New Roman" pitchFamily="18" charset="0"/>
              </a:rPr>
              <a:t>P</a:t>
            </a:r>
            <a:r>
              <a:rPr lang="zh-CN" altLang="zh-CN" sz="2000">
                <a:cs typeface="Times New Roman" pitchFamily="18" charset="0"/>
              </a:rPr>
              <a:t>2</a:t>
            </a:r>
            <a:r>
              <a:rPr lang="zh-CN" sz="2000">
                <a:cs typeface="Times New Roman" pitchFamily="18" charset="0"/>
              </a:rPr>
              <a:t>， </a:t>
            </a:r>
            <a:r>
              <a:rPr lang="zh-CN" altLang="zh-CN" sz="2000" baseline="0">
                <a:cs typeface="Times New Roman" pitchFamily="18" charset="0"/>
              </a:rPr>
              <a:t>P</a:t>
            </a:r>
            <a:r>
              <a:rPr lang="zh-CN" altLang="zh-CN" sz="2000">
                <a:cs typeface="Times New Roman" pitchFamily="18" charset="0"/>
              </a:rPr>
              <a:t>2</a:t>
            </a:r>
            <a:r>
              <a:rPr lang="zh-CN" altLang="zh-CN" sz="2000" baseline="0">
                <a:cs typeface="Times New Roman" pitchFamily="18" charset="0"/>
              </a:rPr>
              <a:t>P</a:t>
            </a:r>
            <a:r>
              <a:rPr lang="zh-CN" altLang="zh-CN" sz="2000">
                <a:cs typeface="Times New Roman" pitchFamily="18" charset="0"/>
              </a:rPr>
              <a:t>3</a:t>
            </a:r>
            <a:r>
              <a:rPr lang="zh-CN" sz="2000" baseline="0">
                <a:cs typeface="Times New Roman" pitchFamily="18" charset="0"/>
              </a:rPr>
              <a:t>之间</a:t>
            </a:r>
            <a:r>
              <a:rPr lang="zh-CN" altLang="zh-CN" sz="2000" baseline="0">
                <a:cs typeface="Times New Roman" pitchFamily="18" charset="0"/>
              </a:rPr>
              <a:t>)</a:t>
            </a:r>
            <a:r>
              <a:rPr lang="zh-CN" sz="2000" baseline="0">
                <a:cs typeface="Times New Roman" pitchFamily="18" charset="0"/>
              </a:rPr>
              <a:t>取代两个原始顶点，其余不变</a:t>
            </a:r>
          </a:p>
        </p:txBody>
      </p:sp>
      <p:pic>
        <p:nvPicPr>
          <p:cNvPr id="132106" name="Picture 8" descr="http:/www.lnnu.edu.cn/xdjyjx/tuxing/Chapter3/CG_Gif_3_349.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258888" y="4365625"/>
            <a:ext cx="72723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7" name="Rectangle 9"/>
          <p:cNvSpPr>
            <a:spLocks noChangeArrowheads="1"/>
          </p:cNvSpPr>
          <p:nvPr/>
        </p:nvSpPr>
        <p:spPr bwMode="auto">
          <a:xfrm>
            <a:off x="6227763" y="6097588"/>
            <a:ext cx="193516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spcBef>
                <a:spcPct val="20000"/>
              </a:spcBef>
            </a:pPr>
            <a:r>
              <a:rPr lang="zh-CN" altLang="zh-CN" baseline="0">
                <a:cs typeface="Times New Roman" pitchFamily="18" charset="0"/>
              </a:rPr>
              <a:t>(i=3,k=4,j=1 </a:t>
            </a:r>
          </a:p>
          <a:p>
            <a:pPr>
              <a:spcBef>
                <a:spcPct val="20000"/>
              </a:spcBef>
            </a:pPr>
            <a:r>
              <a:rPr lang="zh-CN" altLang="zh-CN" baseline="0">
                <a:cs typeface="Times New Roman" pitchFamily="18" charset="0"/>
              </a:rPr>
              <a:t>P</a:t>
            </a:r>
            <a:r>
              <a:rPr lang="zh-CN" altLang="zh-CN" baseline="30000">
                <a:cs typeface="Times New Roman" pitchFamily="18" charset="0"/>
              </a:rPr>
              <a:t>1</a:t>
            </a:r>
            <a:r>
              <a:rPr lang="zh-CN" altLang="zh-CN">
                <a:cs typeface="Times New Roman" pitchFamily="18" charset="0"/>
              </a:rPr>
              <a:t>1</a:t>
            </a:r>
            <a:r>
              <a:rPr lang="zh-CN" baseline="0">
                <a:cs typeface="Times New Roman" pitchFamily="18" charset="0"/>
              </a:rPr>
              <a:t>位于</a:t>
            </a:r>
            <a:r>
              <a:rPr lang="zh-CN" altLang="zh-CN" baseline="0">
                <a:cs typeface="Times New Roman" pitchFamily="18" charset="0"/>
              </a:rPr>
              <a:t>P</a:t>
            </a:r>
            <a:r>
              <a:rPr lang="zh-CN" altLang="zh-CN">
                <a:cs typeface="Times New Roman" pitchFamily="18" charset="0"/>
              </a:rPr>
              <a:t>0</a:t>
            </a:r>
            <a:r>
              <a:rPr lang="zh-CN" altLang="zh-CN" baseline="0">
                <a:cs typeface="Times New Roman" pitchFamily="18" charset="0"/>
              </a:rPr>
              <a:t>P</a:t>
            </a:r>
            <a:r>
              <a:rPr lang="zh-CN" altLang="zh-CN">
                <a:cs typeface="Times New Roman" pitchFamily="18" charset="0"/>
              </a:rPr>
              <a:t>1 </a:t>
            </a:r>
            <a:r>
              <a:rPr lang="zh-CN" baseline="0">
                <a:cs typeface="Times New Roman" pitchFamily="18" charset="0"/>
              </a:rPr>
              <a:t>之间</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82963DC-8207-4526-B89C-7CD408C2B6B3}" type="datetime1">
              <a:rPr lang="zh-CN" altLang="en-US" baseline="0"/>
              <a:pPr eaLnBrk="1" hangingPunct="1"/>
              <a:t>2010/12/17</a:t>
            </a:fld>
            <a:endParaRPr lang="zh-CN" altLang="zh-CN" baseline="0"/>
          </a:p>
        </p:txBody>
      </p:sp>
      <p:sp>
        <p:nvSpPr>
          <p:cNvPr id="4198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45A6BC3-4594-4B04-8D46-00F78A31EE5A}" type="slidenum">
              <a:rPr lang="zh-CN" altLang="zh-CN" baseline="0"/>
              <a:pPr eaLnBrk="1" hangingPunct="1"/>
              <a:t>124</a:t>
            </a:fld>
            <a:endParaRPr lang="zh-CN" altLang="zh-CN" baseline="0"/>
          </a:p>
        </p:txBody>
      </p:sp>
      <p:sp>
        <p:nvSpPr>
          <p:cNvPr id="41989" name="Rectangle 2"/>
          <p:cNvSpPr>
            <a:spLocks noGrp="1" noRot="1" noChangeArrowheads="1"/>
          </p:cNvSpPr>
          <p:nvPr>
            <p:ph type="title"/>
          </p:nvPr>
        </p:nvSpPr>
        <p:spPr/>
        <p:txBody>
          <a:bodyPr/>
          <a:lstStyle/>
          <a:p>
            <a:pPr eaLnBrk="1" hangingPunct="1"/>
            <a:r>
              <a:rPr lang="zh-CN" b="1" u="sng" smtClean="0"/>
              <a:t>第五章：曲线与曲面</a:t>
            </a:r>
          </a:p>
        </p:txBody>
      </p:sp>
      <p:sp>
        <p:nvSpPr>
          <p:cNvPr id="41990" name="Rectangle 3"/>
          <p:cNvSpPr>
            <a:spLocks noChangeArrowheads="1"/>
          </p:cNvSpPr>
          <p:nvPr/>
        </p:nvSpPr>
        <p:spPr bwMode="auto">
          <a:xfrm>
            <a:off x="0" y="939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41991" name="Rectangle 4"/>
          <p:cNvSpPr>
            <a:spLocks noChangeArrowheads="1"/>
          </p:cNvSpPr>
          <p:nvPr/>
        </p:nvSpPr>
        <p:spPr bwMode="auto">
          <a:xfrm>
            <a:off x="468313" y="5229225"/>
            <a:ext cx="223202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spcBef>
                <a:spcPct val="20000"/>
              </a:spcBef>
            </a:pPr>
            <a:r>
              <a:rPr lang="zh-CN" baseline="0">
                <a:cs typeface="Times New Roman" pitchFamily="18" charset="0"/>
              </a:rPr>
              <a:t>图</a:t>
            </a:r>
            <a:r>
              <a:rPr lang="en-US" altLang="zh-CN" baseline="0">
                <a:cs typeface="Times New Roman" pitchFamily="18" charset="0"/>
              </a:rPr>
              <a:t>3.1.31 </a:t>
            </a:r>
            <a:r>
              <a:rPr lang="zh-CN" baseline="0">
                <a:cs typeface="Times New Roman" pitchFamily="18" charset="0"/>
              </a:rPr>
              <a:t>三次</a:t>
            </a:r>
            <a:r>
              <a:rPr lang="en-US" altLang="zh-CN" baseline="0">
                <a:cs typeface="Times New Roman" pitchFamily="18" charset="0"/>
              </a:rPr>
              <a:t>B</a:t>
            </a:r>
            <a:r>
              <a:rPr lang="zh-CN" baseline="0">
                <a:cs typeface="Times New Roman" pitchFamily="18" charset="0"/>
              </a:rPr>
              <a:t>样条曲线插入一个节点</a:t>
            </a:r>
            <a:r>
              <a:rPr lang="en-US" altLang="zh-CN" baseline="0">
                <a:cs typeface="Times New Roman" pitchFamily="18" charset="0"/>
              </a:rPr>
              <a:t>t∈[t3,t4]  </a:t>
            </a:r>
          </a:p>
        </p:txBody>
      </p:sp>
      <p:pic>
        <p:nvPicPr>
          <p:cNvPr id="41992" name="Picture 5" descr="http:/www.lnnu.edu.cn/xdjyjx/tuxing/Chapter3/313img/CG_Gif_3_032.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24525" y="1773238"/>
            <a:ext cx="31686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3" name="Rectangle 6"/>
          <p:cNvSpPr>
            <a:spLocks noChangeArrowheads="1"/>
          </p:cNvSpPr>
          <p:nvPr/>
        </p:nvSpPr>
        <p:spPr bwMode="auto">
          <a:xfrm>
            <a:off x="6011863" y="5357813"/>
            <a:ext cx="259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baseline="0">
                <a:cs typeface="Times New Roman" pitchFamily="18" charset="0"/>
              </a:rPr>
              <a:t>图</a:t>
            </a:r>
            <a:r>
              <a:rPr lang="en-US" altLang="zh-CN" baseline="0">
                <a:cs typeface="Times New Roman" pitchFamily="18" charset="0"/>
              </a:rPr>
              <a:t>3.1.32 </a:t>
            </a:r>
            <a:r>
              <a:rPr lang="zh-CN" baseline="0">
                <a:cs typeface="Times New Roman" pitchFamily="18" charset="0"/>
              </a:rPr>
              <a:t>三次</a:t>
            </a:r>
            <a:r>
              <a:rPr lang="en-US" altLang="zh-CN" baseline="0">
                <a:cs typeface="Times New Roman" pitchFamily="18" charset="0"/>
              </a:rPr>
              <a:t>B</a:t>
            </a:r>
            <a:r>
              <a:rPr lang="zh-CN" baseline="0">
                <a:cs typeface="Times New Roman" pitchFamily="18" charset="0"/>
              </a:rPr>
              <a:t>样条曲线插入一个节点</a:t>
            </a:r>
            <a:r>
              <a:rPr lang="en-US" altLang="zh-CN" baseline="0">
                <a:cs typeface="Times New Roman" pitchFamily="18" charset="0"/>
              </a:rPr>
              <a:t>(t=t</a:t>
            </a:r>
            <a:r>
              <a:rPr lang="en-US" altLang="zh-CN" baseline="-30000">
                <a:cs typeface="Times New Roman" pitchFamily="18" charset="0"/>
              </a:rPr>
              <a:t>2</a:t>
            </a:r>
            <a:r>
              <a:rPr lang="en-US" altLang="zh-CN" baseline="0">
                <a:cs typeface="Times New Roman" pitchFamily="18" charset="0"/>
              </a:rPr>
              <a:t>=t</a:t>
            </a:r>
            <a:r>
              <a:rPr lang="en-US" altLang="zh-CN" baseline="-30000">
                <a:cs typeface="Times New Roman" pitchFamily="18" charset="0"/>
              </a:rPr>
              <a:t>3</a:t>
            </a:r>
            <a:r>
              <a:rPr lang="en-US" altLang="zh-CN" baseline="0">
                <a:cs typeface="Times New Roman" pitchFamily="18" charset="0"/>
              </a:rPr>
              <a:t>)</a:t>
            </a:r>
          </a:p>
        </p:txBody>
      </p:sp>
      <p:sp>
        <p:nvSpPr>
          <p:cNvPr id="41994" name="Rectangle 7"/>
          <p:cNvSpPr>
            <a:spLocks noChangeArrowheads="1"/>
          </p:cNvSpPr>
          <p:nvPr/>
        </p:nvSpPr>
        <p:spPr bwMode="auto">
          <a:xfrm>
            <a:off x="3492500" y="5084763"/>
            <a:ext cx="211137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20000"/>
              </a:spcBef>
            </a:pPr>
            <a:r>
              <a:rPr lang="zh-CN" baseline="0" dirty="0"/>
              <a:t>图</a:t>
            </a:r>
            <a:r>
              <a:rPr lang="en-US" altLang="zh-CN" baseline="0" dirty="0"/>
              <a:t>3.1.30 </a:t>
            </a:r>
            <a:r>
              <a:rPr lang="zh-CN" baseline="0" dirty="0"/>
              <a:t>实线框中</a:t>
            </a:r>
            <a:r>
              <a:rPr lang="en-US" altLang="zh-CN" baseline="0" dirty="0"/>
              <a:t>K-1</a:t>
            </a:r>
            <a:r>
              <a:rPr lang="zh-CN" baseline="0" dirty="0"/>
              <a:t>个新顶点取代虚线框中</a:t>
            </a:r>
            <a:r>
              <a:rPr lang="en-US" altLang="zh-CN" baseline="0" dirty="0"/>
              <a:t>K-2</a:t>
            </a:r>
            <a:r>
              <a:rPr lang="zh-CN" baseline="0" dirty="0"/>
              <a:t>个原始</a:t>
            </a:r>
            <a:r>
              <a:rPr lang="zh-CN" baseline="0" dirty="0" smtClean="0"/>
              <a:t>顶点</a:t>
            </a:r>
            <a:r>
              <a:rPr lang="en-US" altLang="zh-CN" baseline="0" smtClean="0"/>
              <a:t>,i=3,K=4</a:t>
            </a:r>
            <a:endParaRPr lang="zh-CN" baseline="0" dirty="0"/>
          </a:p>
        </p:txBody>
      </p:sp>
      <p:graphicFrame>
        <p:nvGraphicFramePr>
          <p:cNvPr id="41986" name="Object 8"/>
          <p:cNvGraphicFramePr>
            <a:graphicFrameLocks noGrp="1" noChangeAspect="1"/>
          </p:cNvGraphicFramePr>
          <p:nvPr>
            <p:ph idx="1"/>
          </p:nvPr>
        </p:nvGraphicFramePr>
        <p:xfrm>
          <a:off x="323850" y="1700213"/>
          <a:ext cx="5229225" cy="3343275"/>
        </p:xfrm>
        <a:graphic>
          <a:graphicData uri="http://schemas.openxmlformats.org/presentationml/2006/ole">
            <mc:AlternateContent xmlns:mc="http://schemas.openxmlformats.org/markup-compatibility/2006">
              <mc:Choice xmlns:v="urn:schemas-microsoft-com:vml" Requires="v">
                <p:oleObj spid="_x0000_s41998" r:id="rId5" imgW="5229955" imgH="3343742" progId="Paint.Picture">
                  <p:embed/>
                </p:oleObj>
              </mc:Choice>
              <mc:Fallback>
                <p:oleObj r:id="rId5" imgW="5229955" imgH="3343742" progId="Paint.Picture">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700213"/>
                        <a:ext cx="522922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FF0ABF1-B771-49DE-92FC-3F24915A6318}" type="datetime1">
              <a:rPr lang="zh-CN" altLang="en-US" baseline="0"/>
              <a:pPr eaLnBrk="1" hangingPunct="1"/>
              <a:t>2010/12/17</a:t>
            </a:fld>
            <a:endParaRPr lang="zh-CN" altLang="zh-CN" baseline="0"/>
          </a:p>
        </p:txBody>
      </p:sp>
      <p:sp>
        <p:nvSpPr>
          <p:cNvPr id="1331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FF14D22-A599-445F-A736-1DE553B6FA4A}" type="slidenum">
              <a:rPr lang="zh-CN" altLang="zh-CN" baseline="0"/>
              <a:pPr eaLnBrk="1" hangingPunct="1"/>
              <a:t>125</a:t>
            </a:fld>
            <a:endParaRPr lang="zh-CN" altLang="zh-CN" baseline="0"/>
          </a:p>
        </p:txBody>
      </p:sp>
      <p:sp>
        <p:nvSpPr>
          <p:cNvPr id="13312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33125" name="Rectangle 3"/>
          <p:cNvSpPr>
            <a:spLocks noChangeArrowheads="1"/>
          </p:cNvSpPr>
          <p:nvPr/>
        </p:nvSpPr>
        <p:spPr bwMode="auto">
          <a:xfrm>
            <a:off x="287338" y="1906588"/>
            <a:ext cx="8532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B</a:t>
            </a:r>
            <a:r>
              <a:rPr lang="zh-CN" sz="2400" baseline="0">
                <a:cs typeface="Times New Roman" pitchFamily="18" charset="0"/>
              </a:rPr>
              <a:t>样条曲面</a:t>
            </a:r>
          </a:p>
          <a:p>
            <a:pPr lvl="1" algn="just" eaLnBrk="0" hangingPunct="0">
              <a:spcBef>
                <a:spcPct val="20000"/>
              </a:spcBef>
              <a:buClr>
                <a:schemeClr val="accent2"/>
              </a:buClr>
              <a:buFont typeface="Wingdings" pitchFamily="2" charset="2"/>
              <a:buChar char=""/>
            </a:pPr>
            <a:r>
              <a:rPr lang="zh-CN" altLang="zh-CN" sz="2400" baseline="0">
                <a:cs typeface="Times New Roman" pitchFamily="18" charset="0"/>
              </a:rPr>
              <a:t> </a:t>
            </a:r>
            <a:r>
              <a:rPr lang="zh-CN" sz="2000" baseline="0">
                <a:cs typeface="Times New Roman" pitchFamily="18" charset="0"/>
              </a:rPr>
              <a:t>给定参数轴</a:t>
            </a:r>
            <a:r>
              <a:rPr lang="zh-CN" altLang="zh-CN" sz="2000" i="1" baseline="0">
                <a:cs typeface="Times New Roman" pitchFamily="18" charset="0"/>
              </a:rPr>
              <a:t>u</a:t>
            </a:r>
            <a:r>
              <a:rPr lang="zh-CN" sz="2000" baseline="0">
                <a:cs typeface="Times New Roman" pitchFamily="18" charset="0"/>
              </a:rPr>
              <a:t>和</a:t>
            </a:r>
            <a:r>
              <a:rPr lang="zh-CN" altLang="zh-CN" sz="2000" i="1" baseline="0">
                <a:cs typeface="Times New Roman" pitchFamily="18" charset="0"/>
              </a:rPr>
              <a:t>v</a:t>
            </a:r>
            <a:r>
              <a:rPr lang="zh-CN" sz="2000" baseline="0">
                <a:cs typeface="Times New Roman" pitchFamily="18" charset="0"/>
              </a:rPr>
              <a:t>的节点矢量</a:t>
            </a:r>
            <a:r>
              <a:rPr lang="zh-CN" altLang="zh-CN" sz="2000" i="1" baseline="0">
                <a:cs typeface="Times New Roman" pitchFamily="18" charset="0"/>
              </a:rPr>
              <a:t>U=</a:t>
            </a:r>
            <a:r>
              <a:rPr lang="zh-CN" altLang="zh-CN" sz="2000" baseline="0">
                <a:cs typeface="Times New Roman" pitchFamily="18" charset="0"/>
              </a:rPr>
              <a:t>[</a:t>
            </a:r>
            <a:r>
              <a:rPr lang="zh-CN" altLang="zh-CN" sz="2000" i="1" baseline="0">
                <a:cs typeface="Times New Roman" pitchFamily="18" charset="0"/>
              </a:rPr>
              <a:t>u</a:t>
            </a:r>
            <a:r>
              <a:rPr lang="zh-CN" altLang="zh-CN" sz="2000" baseline="-30000">
                <a:cs typeface="Times New Roman" pitchFamily="18" charset="0"/>
              </a:rPr>
              <a:t>0</a:t>
            </a:r>
            <a:r>
              <a:rPr lang="zh-CN" altLang="zh-CN" sz="2000" baseline="0">
                <a:cs typeface="Times New Roman" pitchFamily="18" charset="0"/>
              </a:rPr>
              <a:t>,</a:t>
            </a:r>
            <a:r>
              <a:rPr lang="zh-CN" altLang="zh-CN" sz="2000" i="1" baseline="0">
                <a:cs typeface="Times New Roman" pitchFamily="18" charset="0"/>
              </a:rPr>
              <a:t>u</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u</a:t>
            </a:r>
            <a:r>
              <a:rPr lang="zh-CN" altLang="zh-CN" sz="2000" i="1" baseline="-30000">
                <a:cs typeface="Times New Roman" pitchFamily="18" charset="0"/>
              </a:rPr>
              <a:t>m+p</a:t>
            </a:r>
            <a:r>
              <a:rPr lang="zh-CN" altLang="zh-CN" sz="2000" baseline="0">
                <a:cs typeface="Times New Roman" pitchFamily="18" charset="0"/>
              </a:rPr>
              <a:t>]</a:t>
            </a:r>
            <a:r>
              <a:rPr lang="zh-CN" sz="2000" baseline="0">
                <a:cs typeface="Times New Roman" pitchFamily="18" charset="0"/>
              </a:rPr>
              <a:t>和</a:t>
            </a:r>
            <a:r>
              <a:rPr lang="zh-CN" altLang="zh-CN" sz="2000" i="1" baseline="0">
                <a:cs typeface="Times New Roman" pitchFamily="18" charset="0"/>
              </a:rPr>
              <a:t>V=</a:t>
            </a:r>
            <a:r>
              <a:rPr lang="zh-CN" altLang="zh-CN" sz="2000" baseline="0">
                <a:cs typeface="Times New Roman" pitchFamily="18" charset="0"/>
              </a:rPr>
              <a:t>[</a:t>
            </a:r>
            <a:r>
              <a:rPr lang="zh-CN" altLang="zh-CN" sz="2000" i="1" baseline="0">
                <a:cs typeface="Times New Roman" pitchFamily="18" charset="0"/>
              </a:rPr>
              <a:t>v</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v</a:t>
            </a:r>
            <a:r>
              <a:rPr lang="zh-CN" altLang="zh-CN" sz="2000" baseline="-30000">
                <a:cs typeface="Times New Roman" pitchFamily="18" charset="0"/>
              </a:rPr>
              <a:t>2</a:t>
            </a:r>
            <a:r>
              <a:rPr lang="zh-CN" altLang="zh-CN" sz="2000" baseline="0">
                <a:cs typeface="Times New Roman" pitchFamily="18" charset="0"/>
              </a:rPr>
              <a:t>,···,</a:t>
            </a:r>
            <a:r>
              <a:rPr lang="zh-CN" altLang="zh-CN" sz="2000" i="1" baseline="0">
                <a:cs typeface="Times New Roman" pitchFamily="18" charset="0"/>
              </a:rPr>
              <a:t>v</a:t>
            </a:r>
            <a:r>
              <a:rPr lang="zh-CN" altLang="zh-CN" sz="2000" i="1" baseline="-30000">
                <a:cs typeface="Times New Roman" pitchFamily="18" charset="0"/>
              </a:rPr>
              <a:t>n+q</a:t>
            </a:r>
            <a:r>
              <a:rPr lang="zh-CN" altLang="zh-CN" sz="2000" baseline="0">
                <a:cs typeface="Times New Roman" pitchFamily="18" charset="0"/>
              </a:rPr>
              <a:t>]</a:t>
            </a:r>
            <a:r>
              <a:rPr lang="zh-CN" sz="2000" baseline="0">
                <a:cs typeface="Times New Roman" pitchFamily="18" charset="0"/>
              </a:rPr>
              <a:t>，</a:t>
            </a:r>
            <a:r>
              <a:rPr lang="zh-CN" altLang="zh-CN" sz="2000" i="1" baseline="0">
                <a:cs typeface="Times New Roman" pitchFamily="18" charset="0"/>
              </a:rPr>
              <a:t>p</a:t>
            </a:r>
            <a:r>
              <a:rPr lang="zh-CN" altLang="zh-CN" sz="2000" baseline="0">
                <a:cs typeface="Times New Roman" pitchFamily="18" charset="0"/>
              </a:rPr>
              <a:t>×</a:t>
            </a:r>
            <a:r>
              <a:rPr lang="zh-CN" altLang="zh-CN" sz="2000" i="1" baseline="0">
                <a:cs typeface="Times New Roman" pitchFamily="18" charset="0"/>
              </a:rPr>
              <a:t>q</a:t>
            </a:r>
            <a:r>
              <a:rPr lang="zh-CN" sz="2000" baseline="0">
                <a:cs typeface="Times New Roman" pitchFamily="18" charset="0"/>
              </a:rPr>
              <a:t>阶</a:t>
            </a:r>
            <a:r>
              <a:rPr lang="zh-CN" altLang="zh-CN" sz="2000" baseline="0">
                <a:cs typeface="Times New Roman" pitchFamily="18" charset="0"/>
              </a:rPr>
              <a:t>B</a:t>
            </a:r>
            <a:r>
              <a:rPr lang="zh-CN" sz="2000" baseline="0">
                <a:cs typeface="Times New Roman" pitchFamily="18" charset="0"/>
              </a:rPr>
              <a:t>样条曲面定义如下：</a:t>
            </a:r>
          </a:p>
        </p:txBody>
      </p:sp>
      <p:pic>
        <p:nvPicPr>
          <p:cNvPr id="133126" name="Picture 4" descr="http:/www.lnnu.edu.cn/xdjyjx/tuxing/Chapter3/CG_Gif_3_350.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39975" y="3213100"/>
            <a:ext cx="381635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7" name="Rectangle 5"/>
          <p:cNvSpPr>
            <a:spLocks noChangeArrowheads="1"/>
          </p:cNvSpPr>
          <p:nvPr/>
        </p:nvSpPr>
        <p:spPr bwMode="auto">
          <a:xfrm>
            <a:off x="323850" y="4156075"/>
            <a:ext cx="84963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accent2"/>
              </a:buClr>
              <a:buFont typeface="Wingdings" pitchFamily="2" charset="2"/>
              <a:buChar char=""/>
            </a:pPr>
            <a:r>
              <a:rPr lang="zh-CN" altLang="zh-CN" sz="2000" i="1" baseline="0">
                <a:cs typeface="Times New Roman" pitchFamily="18" charset="0"/>
              </a:rPr>
              <a:t> P</a:t>
            </a:r>
            <a:r>
              <a:rPr lang="zh-CN" altLang="zh-CN" sz="2000" i="1" baseline="-30000">
                <a:cs typeface="Times New Roman" pitchFamily="18" charset="0"/>
              </a:rPr>
              <a:t>ij</a:t>
            </a:r>
            <a:r>
              <a:rPr lang="zh-CN" altLang="zh-CN" sz="2000" baseline="0">
                <a:cs typeface="Times New Roman" pitchFamily="18" charset="0"/>
              </a:rPr>
              <a:t>(</a:t>
            </a:r>
            <a:r>
              <a:rPr lang="zh-CN" altLang="zh-CN" sz="2000" i="1" baseline="0">
                <a:cs typeface="Times New Roman" pitchFamily="18" charset="0"/>
              </a:rPr>
              <a:t>i=</a:t>
            </a:r>
            <a:r>
              <a:rPr lang="zh-CN" altLang="zh-CN" sz="2000" baseline="0">
                <a:cs typeface="Times New Roman" pitchFamily="18" charset="0"/>
              </a:rPr>
              <a:t>0,1,···,</a:t>
            </a:r>
            <a:r>
              <a:rPr lang="zh-CN" altLang="zh-CN" sz="2000" i="1" baseline="0">
                <a:cs typeface="Times New Roman" pitchFamily="18" charset="0"/>
              </a:rPr>
              <a:t>m</a:t>
            </a:r>
            <a:r>
              <a:rPr lang="zh-CN" altLang="zh-CN" sz="2000" baseline="0">
                <a:cs typeface="Times New Roman" pitchFamily="18" charset="0"/>
              </a:rPr>
              <a:t>; </a:t>
            </a:r>
            <a:r>
              <a:rPr lang="zh-CN" altLang="zh-CN" sz="2000" i="1" baseline="0">
                <a:cs typeface="Times New Roman" pitchFamily="18" charset="0"/>
              </a:rPr>
              <a:t>j=</a:t>
            </a:r>
            <a:r>
              <a:rPr lang="zh-CN" altLang="zh-CN" sz="2000" baseline="0">
                <a:cs typeface="Times New Roman" pitchFamily="18" charset="0"/>
              </a:rPr>
              <a:t>0,1,···,</a:t>
            </a:r>
            <a:r>
              <a:rPr lang="zh-CN" altLang="zh-CN" sz="2000" i="1" baseline="0">
                <a:cs typeface="Times New Roman" pitchFamily="18" charset="0"/>
              </a:rPr>
              <a:t>n</a:t>
            </a:r>
            <a:r>
              <a:rPr lang="zh-CN" altLang="zh-CN" sz="2000" baseline="0">
                <a:cs typeface="Times New Roman" pitchFamily="18" charset="0"/>
              </a:rPr>
              <a:t>)</a:t>
            </a:r>
            <a:r>
              <a:rPr lang="zh-CN" sz="2000" baseline="0">
                <a:cs typeface="Times New Roman" pitchFamily="18" charset="0"/>
              </a:rPr>
              <a:t>是给定的空间</a:t>
            </a:r>
            <a:r>
              <a:rPr lang="zh-CN" altLang="zh-CN" sz="2000" baseline="0">
                <a:cs typeface="Times New Roman" pitchFamily="18" charset="0"/>
              </a:rPr>
              <a:t>(</a:t>
            </a:r>
            <a:r>
              <a:rPr lang="zh-CN" altLang="zh-CN" sz="2000" i="1" baseline="0">
                <a:cs typeface="Times New Roman" pitchFamily="18" charset="0"/>
              </a:rPr>
              <a:t>m</a:t>
            </a:r>
            <a:r>
              <a:rPr lang="zh-CN" altLang="zh-CN" sz="2000" baseline="0">
                <a:cs typeface="Times New Roman" pitchFamily="18" charset="0"/>
              </a:rPr>
              <a:t>+1)(</a:t>
            </a:r>
            <a:r>
              <a:rPr lang="zh-CN" altLang="zh-CN" sz="2000" i="1" baseline="0">
                <a:cs typeface="Times New Roman" pitchFamily="18" charset="0"/>
              </a:rPr>
              <a:t>n</a:t>
            </a:r>
            <a:r>
              <a:rPr lang="zh-CN" altLang="zh-CN" sz="2000" baseline="0">
                <a:cs typeface="Times New Roman" pitchFamily="18" charset="0"/>
              </a:rPr>
              <a:t>+1)</a:t>
            </a:r>
            <a:r>
              <a:rPr lang="zh-CN" sz="2000" baseline="0">
                <a:cs typeface="Times New Roman" pitchFamily="18" charset="0"/>
              </a:rPr>
              <a:t>个点列，构成一张控制网格，称为</a:t>
            </a:r>
            <a:r>
              <a:rPr lang="zh-CN" altLang="zh-CN" sz="2000" baseline="0">
                <a:cs typeface="Times New Roman" pitchFamily="18" charset="0"/>
              </a:rPr>
              <a:t>B</a:t>
            </a:r>
            <a:r>
              <a:rPr lang="zh-CN" sz="2000" baseline="0">
                <a:cs typeface="Times New Roman" pitchFamily="18" charset="0"/>
              </a:rPr>
              <a:t>样条曲面的特征网格。</a:t>
            </a:r>
            <a:r>
              <a:rPr lang="zh-CN" altLang="zh-CN" sz="2000" i="1" baseline="0">
                <a:cs typeface="Times New Roman" pitchFamily="18" charset="0"/>
              </a:rPr>
              <a:t>N</a:t>
            </a:r>
            <a:r>
              <a:rPr lang="zh-CN" altLang="zh-CN" sz="2000" i="1" baseline="-30000">
                <a:cs typeface="Times New Roman" pitchFamily="18" charset="0"/>
              </a:rPr>
              <a:t>i,p</a:t>
            </a:r>
            <a:r>
              <a:rPr lang="zh-CN" altLang="zh-CN" sz="2000" baseline="0">
                <a:cs typeface="Times New Roman" pitchFamily="18" charset="0"/>
              </a:rPr>
              <a:t>(</a:t>
            </a:r>
            <a:r>
              <a:rPr lang="zh-CN" altLang="zh-CN" sz="2000" i="1" baseline="0">
                <a:cs typeface="Times New Roman" pitchFamily="18" charset="0"/>
              </a:rPr>
              <a:t>u</a:t>
            </a:r>
            <a:r>
              <a:rPr lang="zh-CN" altLang="zh-CN" sz="2000" baseline="0">
                <a:cs typeface="Times New Roman" pitchFamily="18" charset="0"/>
              </a:rPr>
              <a:t>)</a:t>
            </a:r>
            <a:r>
              <a:rPr lang="zh-CN" sz="2000" baseline="0">
                <a:cs typeface="Times New Roman" pitchFamily="18" charset="0"/>
              </a:rPr>
              <a:t>和</a:t>
            </a:r>
            <a:r>
              <a:rPr lang="zh-CN" altLang="zh-CN" sz="2000" i="1" baseline="0">
                <a:cs typeface="Times New Roman" pitchFamily="18" charset="0"/>
              </a:rPr>
              <a:t>N</a:t>
            </a:r>
            <a:r>
              <a:rPr lang="zh-CN" altLang="zh-CN" sz="2000" i="1" baseline="-30000">
                <a:cs typeface="Times New Roman" pitchFamily="18" charset="0"/>
              </a:rPr>
              <a:t>j,q</a:t>
            </a:r>
            <a:r>
              <a:rPr lang="zh-CN" altLang="zh-CN" sz="2000" baseline="0">
                <a:cs typeface="Times New Roman" pitchFamily="18" charset="0"/>
              </a:rPr>
              <a:t>(</a:t>
            </a:r>
            <a:r>
              <a:rPr lang="zh-CN" altLang="zh-CN" sz="2000" i="1" baseline="0">
                <a:cs typeface="Times New Roman" pitchFamily="18" charset="0"/>
              </a:rPr>
              <a:t>v</a:t>
            </a:r>
            <a:r>
              <a:rPr lang="zh-CN" altLang="zh-CN" sz="2000" baseline="0">
                <a:cs typeface="Times New Roman" pitchFamily="18" charset="0"/>
              </a:rPr>
              <a:t>)</a:t>
            </a:r>
            <a:r>
              <a:rPr lang="zh-CN" sz="2000" baseline="0">
                <a:cs typeface="Times New Roman" pitchFamily="18" charset="0"/>
              </a:rPr>
              <a:t>是</a:t>
            </a:r>
            <a:r>
              <a:rPr lang="zh-CN" altLang="zh-CN" sz="2000" baseline="0">
                <a:cs typeface="Times New Roman" pitchFamily="18" charset="0"/>
              </a:rPr>
              <a:t>B</a:t>
            </a:r>
            <a:r>
              <a:rPr lang="zh-CN" sz="2000" baseline="0">
                <a:cs typeface="Times New Roman" pitchFamily="18" charset="0"/>
              </a:rPr>
              <a:t>样条基，分别由节点矢量</a:t>
            </a:r>
            <a:r>
              <a:rPr lang="zh-CN" altLang="zh-CN" sz="2000" i="1" baseline="0">
                <a:cs typeface="Times New Roman" pitchFamily="18" charset="0"/>
              </a:rPr>
              <a:t>U</a:t>
            </a:r>
            <a:r>
              <a:rPr lang="zh-CN" sz="2000" baseline="0">
                <a:cs typeface="Times New Roman" pitchFamily="18" charset="0"/>
              </a:rPr>
              <a:t>和</a:t>
            </a:r>
            <a:r>
              <a:rPr lang="zh-CN" altLang="zh-CN" sz="2000" i="1" baseline="0">
                <a:cs typeface="Times New Roman" pitchFamily="18" charset="0"/>
              </a:rPr>
              <a:t>V</a:t>
            </a:r>
            <a:r>
              <a:rPr lang="zh-CN" sz="2000" baseline="0">
                <a:cs typeface="Times New Roman" pitchFamily="18" charset="0"/>
              </a:rPr>
              <a:t>按</a:t>
            </a:r>
            <a:r>
              <a:rPr lang="zh-CN" altLang="zh-CN" sz="2000" baseline="0">
                <a:cs typeface="Times New Roman" pitchFamily="18" charset="0"/>
              </a:rPr>
              <a:t>deBoor-Cox</a:t>
            </a:r>
            <a:r>
              <a:rPr lang="zh-CN" sz="2000" baseline="0">
                <a:cs typeface="Times New Roman" pitchFamily="18" charset="0"/>
              </a:rPr>
              <a:t>递推公式决定。</a:t>
            </a:r>
            <a:r>
              <a:rPr lang="zh-CN" altLang="zh-CN" sz="2000" baseline="0">
                <a:cs typeface="Times New Roman" pitchFamily="18" charset="0"/>
              </a:rPr>
              <a:t>B</a:t>
            </a:r>
            <a:r>
              <a:rPr lang="zh-CN" sz="2000" baseline="0">
                <a:cs typeface="Times New Roman" pitchFamily="18" charset="0"/>
              </a:rPr>
              <a:t>样条曲线的一些几何性质可以推广到</a:t>
            </a:r>
            <a:r>
              <a:rPr lang="zh-CN" altLang="zh-CN" sz="2000" baseline="0">
                <a:cs typeface="Times New Roman" pitchFamily="18" charset="0"/>
              </a:rPr>
              <a:t>B</a:t>
            </a:r>
            <a:r>
              <a:rPr lang="zh-CN" sz="2000" baseline="0">
                <a:cs typeface="Times New Roman" pitchFamily="18" charset="0"/>
              </a:rPr>
              <a:t>样条曲面，图</a:t>
            </a:r>
            <a:r>
              <a:rPr lang="zh-CN" altLang="zh-CN" sz="2000" baseline="0">
                <a:cs typeface="Times New Roman" pitchFamily="18" charset="0"/>
              </a:rPr>
              <a:t>5.1.33</a:t>
            </a:r>
            <a:r>
              <a:rPr lang="zh-CN" sz="2000" baseline="0">
                <a:cs typeface="Times New Roman" pitchFamily="18" charset="0"/>
              </a:rPr>
              <a:t>是一张双三次</a:t>
            </a:r>
            <a:r>
              <a:rPr lang="zh-CN" altLang="zh-CN" sz="2000" baseline="0">
                <a:cs typeface="Times New Roman" pitchFamily="18" charset="0"/>
              </a:rPr>
              <a:t>B</a:t>
            </a:r>
            <a:r>
              <a:rPr lang="zh-CN" sz="2000" baseline="0">
                <a:cs typeface="Times New Roman" pitchFamily="18" charset="0"/>
              </a:rPr>
              <a:t>样条曲面片例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E76DFCB-7404-4719-8186-285E887D935C}" type="datetime1">
              <a:rPr lang="zh-CN" altLang="en-US" baseline="0"/>
              <a:pPr eaLnBrk="1" hangingPunct="1"/>
              <a:t>2010/12/17</a:t>
            </a:fld>
            <a:endParaRPr lang="zh-CN" altLang="zh-CN" baseline="0"/>
          </a:p>
        </p:txBody>
      </p:sp>
      <p:sp>
        <p:nvSpPr>
          <p:cNvPr id="13414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7C1E19D-BE18-4014-8DD6-EE2B75D55C31}" type="slidenum">
              <a:rPr lang="zh-CN" altLang="zh-CN" baseline="0"/>
              <a:pPr eaLnBrk="1" hangingPunct="1"/>
              <a:t>126</a:t>
            </a:fld>
            <a:endParaRPr lang="zh-CN" altLang="zh-CN" baseline="0"/>
          </a:p>
        </p:txBody>
      </p:sp>
      <p:sp>
        <p:nvSpPr>
          <p:cNvPr id="13414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34149" name="Rectangle 3"/>
          <p:cNvSpPr>
            <a:spLocks noChangeArrowheads="1"/>
          </p:cNvSpPr>
          <p:nvPr/>
        </p:nvSpPr>
        <p:spPr bwMode="auto">
          <a:xfrm>
            <a:off x="0" y="194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34150" name="Picture 4" descr="http:/www.lnnu.edu.cn/xdjyjx/tuxing/Chapter3/313img/CG_Gif_3_033.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268538" y="1844675"/>
            <a:ext cx="4824412"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1" name="Rectangle 5"/>
          <p:cNvSpPr>
            <a:spLocks noChangeArrowheads="1"/>
          </p:cNvSpPr>
          <p:nvPr/>
        </p:nvSpPr>
        <p:spPr bwMode="auto">
          <a:xfrm>
            <a:off x="2987675" y="5949950"/>
            <a:ext cx="3213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 </a:t>
            </a:r>
            <a:r>
              <a:rPr lang="zh-CN" altLang="zh-CN" baseline="0">
                <a:cs typeface="Times New Roman" pitchFamily="18" charset="0"/>
              </a:rPr>
              <a:t>5.1.33 </a:t>
            </a:r>
            <a:r>
              <a:rPr lang="zh-CN" baseline="0">
                <a:cs typeface="Times New Roman" pitchFamily="18" charset="0"/>
              </a:rPr>
              <a:t>双三次</a:t>
            </a:r>
            <a:r>
              <a:rPr lang="zh-CN" altLang="zh-CN" baseline="0">
                <a:cs typeface="Times New Roman" pitchFamily="18" charset="0"/>
              </a:rPr>
              <a:t>B</a:t>
            </a:r>
            <a:r>
              <a:rPr lang="zh-CN" baseline="0">
                <a:cs typeface="Times New Roman" pitchFamily="18" charset="0"/>
              </a:rPr>
              <a:t>样条曲面片</a:t>
            </a:r>
            <a:r>
              <a:rPr lang="zh-CN" baseline="0">
                <a:latin typeface="Times New Roman" pitchFamily="18" charset="0"/>
                <a:ea typeface="仿宋_GB2312" pitchFamily="49" charset="-122"/>
              </a:rPr>
              <a:t> </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C764C9B-5A95-4288-AC05-E81C3B96588D}" type="datetime1">
              <a:rPr lang="zh-CN" altLang="en-US" baseline="0"/>
              <a:pPr eaLnBrk="1" hangingPunct="1"/>
              <a:t>2010/12/17</a:t>
            </a:fld>
            <a:endParaRPr lang="zh-CN" altLang="zh-CN" baseline="0"/>
          </a:p>
        </p:txBody>
      </p:sp>
      <p:sp>
        <p:nvSpPr>
          <p:cNvPr id="1351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C8A86AC-4CE8-4D54-9E84-93440BC65E9E}" type="slidenum">
              <a:rPr lang="zh-CN" altLang="zh-CN" baseline="0"/>
              <a:pPr eaLnBrk="1" hangingPunct="1"/>
              <a:t>127</a:t>
            </a:fld>
            <a:endParaRPr lang="zh-CN" altLang="zh-CN" baseline="0"/>
          </a:p>
        </p:txBody>
      </p:sp>
      <p:sp>
        <p:nvSpPr>
          <p:cNvPr id="13517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35173" name="Rectangle 3"/>
          <p:cNvSpPr>
            <a:spLocks noGrp="1" noRot="1" noChangeArrowheads="1"/>
          </p:cNvSpPr>
          <p:nvPr>
            <p:ph type="body" idx="1"/>
          </p:nvPr>
        </p:nvSpPr>
        <p:spPr/>
        <p:txBody>
          <a:bodyPr/>
          <a:lstStyle/>
          <a:p>
            <a:pPr eaLnBrk="1" hangingPunct="1">
              <a:lnSpc>
                <a:spcPct val="90000"/>
              </a:lnSpc>
            </a:pPr>
            <a:r>
              <a:rPr lang="zh-CN" altLang="zh-CN" sz="2400" smtClean="0"/>
              <a:t>5.4  NURBS</a:t>
            </a:r>
            <a:r>
              <a:rPr lang="zh-CN" sz="2400" smtClean="0"/>
              <a:t>曲线与曲面</a:t>
            </a:r>
          </a:p>
          <a:p>
            <a:pPr lvl="1" eaLnBrk="1" hangingPunct="1">
              <a:lnSpc>
                <a:spcPct val="90000"/>
              </a:lnSpc>
            </a:pPr>
            <a:r>
              <a:rPr lang="zh-CN" altLang="zh-CN" sz="2000" smtClean="0"/>
              <a:t>B</a:t>
            </a:r>
            <a:r>
              <a:rPr lang="zh-CN" sz="2000" smtClean="0"/>
              <a:t>样条方法适于表示与设计自由型曲线、曲面形状，却不能很好地表示与设计初等曲线、曲面。 </a:t>
            </a:r>
            <a:r>
              <a:rPr lang="en-US" altLang="zh-CN" sz="2000" smtClean="0"/>
              <a:t>B</a:t>
            </a:r>
            <a:r>
              <a:rPr lang="en-US" sz="2000" smtClean="0"/>
              <a:t>样条曲线</a:t>
            </a:r>
            <a:r>
              <a:rPr lang="zh-CN" sz="2000" smtClean="0"/>
              <a:t> </a:t>
            </a:r>
            <a:r>
              <a:rPr lang="zh-CN" altLang="zh-CN" sz="2000" smtClean="0"/>
              <a:t>(</a:t>
            </a:r>
            <a:r>
              <a:rPr lang="zh-CN" sz="2000" smtClean="0"/>
              <a:t>包括其特例</a:t>
            </a:r>
            <a:r>
              <a:rPr lang="en-US" altLang="zh-CN" sz="2000" smtClean="0"/>
              <a:t>Bezier</a:t>
            </a:r>
            <a:r>
              <a:rPr lang="en-US" sz="2000" smtClean="0"/>
              <a:t>曲</a:t>
            </a:r>
            <a:r>
              <a:rPr lang="zh-CN" sz="2000" smtClean="0"/>
              <a:t>线</a:t>
            </a:r>
            <a:r>
              <a:rPr lang="zh-CN" altLang="zh-CN" sz="2000" smtClean="0"/>
              <a:t>)</a:t>
            </a:r>
            <a:r>
              <a:rPr lang="zh-CN" sz="2000" smtClean="0"/>
              <a:t>都不能精确表示出抛物线外的二次曲线， </a:t>
            </a:r>
            <a:r>
              <a:rPr lang="en-US" altLang="zh-CN" sz="2000" smtClean="0"/>
              <a:t>B</a:t>
            </a:r>
            <a:r>
              <a:rPr lang="en-US" sz="2000" smtClean="0"/>
              <a:t>样条曲面</a:t>
            </a:r>
            <a:r>
              <a:rPr lang="zh-CN" altLang="zh-CN" sz="2000" smtClean="0"/>
              <a:t>(</a:t>
            </a:r>
            <a:r>
              <a:rPr lang="zh-CN" sz="2000" smtClean="0"/>
              <a:t>包括其特例</a:t>
            </a:r>
            <a:r>
              <a:rPr lang="en-US" altLang="zh-CN" sz="2000" smtClean="0"/>
              <a:t>Bezier</a:t>
            </a:r>
            <a:r>
              <a:rPr lang="en-US" sz="2000" smtClean="0"/>
              <a:t>曲面</a:t>
            </a:r>
            <a:r>
              <a:rPr lang="zh-CN" altLang="zh-CN" sz="2000" smtClean="0"/>
              <a:t>)</a:t>
            </a:r>
            <a:r>
              <a:rPr lang="zh-CN" sz="2000" smtClean="0"/>
              <a:t>都不能精确表示出抛物面外的二次曲面，而只能给出近似的表示</a:t>
            </a:r>
          </a:p>
          <a:p>
            <a:pPr lvl="1" eaLnBrk="1" hangingPunct="1">
              <a:lnSpc>
                <a:spcPct val="90000"/>
              </a:lnSpc>
            </a:pPr>
            <a:r>
              <a:rPr lang="zh-CN" altLang="zh-CN" sz="2000" smtClean="0"/>
              <a:t>NURBS(</a:t>
            </a:r>
            <a:r>
              <a:rPr lang="en-US" altLang="zh-CN" sz="2000" smtClean="0"/>
              <a:t>non-uniform rational B-spline</a:t>
            </a:r>
            <a:r>
              <a:rPr lang="zh-CN" altLang="zh-CN" sz="2000" smtClean="0"/>
              <a:t>)</a:t>
            </a:r>
            <a:r>
              <a:rPr lang="zh-CN" sz="2000" smtClean="0"/>
              <a:t>非均匀有理</a:t>
            </a:r>
            <a:r>
              <a:rPr lang="zh-CN" altLang="zh-CN" sz="2000" smtClean="0"/>
              <a:t>B</a:t>
            </a:r>
            <a:r>
              <a:rPr lang="zh-CN" sz="2000" smtClean="0"/>
              <a:t>样条方法，既与描述自由型曲线、曲面的</a:t>
            </a:r>
            <a:r>
              <a:rPr lang="zh-CN" altLang="zh-CN" sz="2000" smtClean="0"/>
              <a:t>B</a:t>
            </a:r>
            <a:r>
              <a:rPr lang="zh-CN" sz="2000" smtClean="0"/>
              <a:t>样条方法相统一，又能精确表示二次曲线弧与二次曲面</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499BAD4-ED70-4594-963F-1BB35A828373}" type="datetime1">
              <a:rPr lang="zh-CN" altLang="en-US" baseline="0"/>
              <a:pPr eaLnBrk="1" hangingPunct="1"/>
              <a:t>2010/12/17</a:t>
            </a:fld>
            <a:endParaRPr lang="zh-CN" altLang="zh-CN" baseline="0"/>
          </a:p>
        </p:txBody>
      </p:sp>
      <p:sp>
        <p:nvSpPr>
          <p:cNvPr id="13619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5435715-A945-4026-AFD8-13162B13E5CE}" type="slidenum">
              <a:rPr lang="zh-CN" altLang="zh-CN" baseline="0"/>
              <a:pPr eaLnBrk="1" hangingPunct="1"/>
              <a:t>128</a:t>
            </a:fld>
            <a:endParaRPr lang="zh-CN" altLang="zh-CN" baseline="0"/>
          </a:p>
        </p:txBody>
      </p:sp>
      <p:sp>
        <p:nvSpPr>
          <p:cNvPr id="13619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36197" name="Rectangle 3"/>
          <p:cNvSpPr>
            <a:spLocks noGrp="1" noRot="1" noChangeArrowheads="1"/>
          </p:cNvSpPr>
          <p:nvPr>
            <p:ph type="body" idx="1"/>
          </p:nvPr>
        </p:nvSpPr>
        <p:spPr/>
        <p:txBody>
          <a:bodyPr/>
          <a:lstStyle/>
          <a:p>
            <a:pPr marL="0" indent="0" algn="just" eaLnBrk="1" hangingPunct="1"/>
            <a:r>
              <a:rPr lang="en-US" altLang="zh-CN" sz="2400" smtClean="0"/>
              <a:t>【</a:t>
            </a:r>
            <a:r>
              <a:rPr lang="zh-CN" sz="2400" smtClean="0"/>
              <a:t>背景知识</a:t>
            </a:r>
            <a:r>
              <a:rPr lang="en-US" altLang="zh-CN" sz="2400" smtClean="0"/>
              <a:t>】 </a:t>
            </a:r>
          </a:p>
          <a:p>
            <a:pPr lvl="1" algn="just" eaLnBrk="1" hangingPunct="1"/>
            <a:r>
              <a:rPr lang="zh-CN" sz="2000" smtClean="0"/>
              <a:t>基本初等函数</a:t>
            </a:r>
          </a:p>
          <a:p>
            <a:pPr lvl="2" algn="just" eaLnBrk="1" hangingPunct="1"/>
            <a:r>
              <a:rPr lang="zh-CN" sz="1800" smtClean="0"/>
              <a:t>幂函数、指数函数、对数函数、三角函数、反三角函数</a:t>
            </a:r>
          </a:p>
          <a:p>
            <a:pPr lvl="1" algn="just" eaLnBrk="1" hangingPunct="1"/>
            <a:r>
              <a:rPr lang="zh-CN" sz="2000" smtClean="0"/>
              <a:t>有理函数</a:t>
            </a:r>
          </a:p>
          <a:p>
            <a:pPr lvl="2" algn="just" eaLnBrk="1" hangingPunct="1"/>
            <a:r>
              <a:rPr lang="zh-CN" sz="1800" smtClean="0"/>
              <a:t>由基本初等函数</a:t>
            </a:r>
            <a:r>
              <a:rPr lang="en-US" altLang="zh-CN" sz="1800" i="1" smtClean="0"/>
              <a:t>f(x)</a:t>
            </a:r>
            <a:r>
              <a:rPr lang="zh-CN" sz="1800" smtClean="0"/>
              <a:t>与常数只经过有限次算术四则运算</a:t>
            </a:r>
            <a:r>
              <a:rPr lang="en-US" altLang="zh-CN" sz="1800" smtClean="0"/>
              <a:t>(</a:t>
            </a:r>
            <a:r>
              <a:rPr lang="zh-CN" sz="1800" smtClean="0"/>
              <a:t>包括整数次乘方</a:t>
            </a:r>
            <a:r>
              <a:rPr lang="en-US" altLang="zh-CN" sz="1800" smtClean="0"/>
              <a:t>)</a:t>
            </a:r>
            <a:r>
              <a:rPr lang="zh-CN" sz="1800" smtClean="0"/>
              <a:t>得到的初等函数。非有理函数的初等代数函数称为无理函数</a:t>
            </a:r>
          </a:p>
          <a:p>
            <a:pPr lvl="1" algn="just" eaLnBrk="1" hangingPunct="1"/>
            <a:r>
              <a:rPr lang="zh-CN" sz="2000" smtClean="0"/>
              <a:t>有理曲线</a:t>
            </a:r>
            <a:r>
              <a:rPr lang="en-US" altLang="zh-CN" sz="2000" smtClean="0"/>
              <a:t>(rational curve)</a:t>
            </a:r>
          </a:p>
          <a:p>
            <a:pPr lvl="2" algn="just" eaLnBrk="1" hangingPunct="1"/>
            <a:r>
              <a:rPr lang="zh-CN" sz="1800" smtClean="0"/>
              <a:t>定义在实平面上的曲线</a:t>
            </a:r>
            <a:r>
              <a:rPr lang="en-US" altLang="zh-CN" sz="1800" smtClean="0"/>
              <a:t>(</a:t>
            </a:r>
            <a:r>
              <a:rPr lang="en-US" altLang="zh-CN" sz="1800" i="1" smtClean="0"/>
              <a:t>x(t),y(t)</a:t>
            </a:r>
            <a:r>
              <a:rPr lang="en-US" altLang="zh-CN" sz="1800" smtClean="0"/>
              <a:t>)</a:t>
            </a:r>
            <a:r>
              <a:rPr lang="zh-CN" sz="1800" smtClean="0"/>
              <a:t>，如果能找到参数</a:t>
            </a:r>
            <a:r>
              <a:rPr lang="en-US" altLang="zh-CN" sz="1800" i="1" smtClean="0"/>
              <a:t>t</a:t>
            </a:r>
            <a:r>
              <a:rPr lang="zh-CN" sz="1800" smtClean="0"/>
              <a:t>使</a:t>
            </a:r>
            <a:r>
              <a:rPr lang="en-US" altLang="zh-CN" sz="1800" i="1" smtClean="0"/>
              <a:t>x(t)</a:t>
            </a:r>
            <a:r>
              <a:rPr lang="zh-CN" sz="1800" i="1" smtClean="0"/>
              <a:t>，</a:t>
            </a:r>
            <a:r>
              <a:rPr lang="en-US" altLang="zh-CN" sz="1800" i="1" smtClean="0"/>
              <a:t>y(t)</a:t>
            </a:r>
            <a:r>
              <a:rPr lang="zh-CN" sz="1800" smtClean="0"/>
              <a:t>都是有理函数。可是在平面上大部分的曲线是无理曲线</a:t>
            </a:r>
            <a:r>
              <a:rPr lang="en-US" altLang="zh-CN" sz="1800" smtClean="0"/>
              <a:t>(irrational curve</a:t>
            </a:r>
            <a:r>
              <a:rPr lang="zh-CN" sz="1800" smtClean="0"/>
              <a:t>即非有理曲线</a:t>
            </a:r>
            <a:r>
              <a:rPr lang="en-US" altLang="zh-CN" sz="1800" smtClean="0"/>
              <a:t>)</a:t>
            </a:r>
            <a:r>
              <a:rPr lang="zh-CN" sz="1800" smtClean="0"/>
              <a:t>。比如当</a:t>
            </a:r>
            <a:r>
              <a:rPr lang="en-US" altLang="zh-CN" sz="1800" i="1" smtClean="0"/>
              <a:t>n≥3</a:t>
            </a:r>
            <a:r>
              <a:rPr lang="zh-CN" sz="1800" smtClean="0"/>
              <a:t>时</a:t>
            </a:r>
            <a:r>
              <a:rPr lang="en-US" altLang="zh-CN" sz="1800" i="1" smtClean="0"/>
              <a:t>x</a:t>
            </a:r>
            <a:r>
              <a:rPr lang="en-US" altLang="zh-CN" sz="1800" i="1" baseline="30000" smtClean="0"/>
              <a:t>n</a:t>
            </a:r>
            <a:r>
              <a:rPr lang="en-US" altLang="zh-CN" sz="1800" i="1" smtClean="0"/>
              <a:t>+y</a:t>
            </a:r>
            <a:r>
              <a:rPr lang="en-US" altLang="zh-CN" sz="1800" i="1" baseline="30000" smtClean="0"/>
              <a:t>n</a:t>
            </a:r>
            <a:r>
              <a:rPr lang="en-US" altLang="zh-CN" sz="1800" smtClean="0"/>
              <a:t>=</a:t>
            </a:r>
            <a:r>
              <a:rPr lang="en-US" altLang="zh-CN" sz="1800" i="1" smtClean="0"/>
              <a:t>1</a:t>
            </a:r>
            <a:r>
              <a:rPr lang="zh-CN" sz="1800" smtClean="0"/>
              <a:t>就是无理曲线</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A1A5271-1F94-403F-9A27-F861C1B545BC}" type="datetime1">
              <a:rPr lang="zh-CN" altLang="en-US" baseline="0"/>
              <a:pPr eaLnBrk="1" hangingPunct="1"/>
              <a:t>2010/12/17</a:t>
            </a:fld>
            <a:endParaRPr lang="zh-CN" altLang="zh-CN" baseline="0"/>
          </a:p>
        </p:txBody>
      </p:sp>
      <p:sp>
        <p:nvSpPr>
          <p:cNvPr id="1372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942951E-F587-4CC3-B046-38D6C0D36F44}" type="slidenum">
              <a:rPr lang="zh-CN" altLang="zh-CN" baseline="0"/>
              <a:pPr eaLnBrk="1" hangingPunct="1"/>
              <a:t>129</a:t>
            </a:fld>
            <a:endParaRPr lang="zh-CN" altLang="zh-CN" baseline="0"/>
          </a:p>
        </p:txBody>
      </p:sp>
      <p:sp>
        <p:nvSpPr>
          <p:cNvPr id="13722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36195" name="Text Box 3"/>
          <p:cNvSpPr txBox="1">
            <a:spLocks noChangeArrowheads="1"/>
          </p:cNvSpPr>
          <p:nvPr/>
        </p:nvSpPr>
        <p:spPr bwMode="auto">
          <a:xfrm>
            <a:off x="565150" y="2152650"/>
            <a:ext cx="2286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altLang="zh-CN" sz="2000" baseline="0"/>
              <a:t>【</a:t>
            </a:r>
            <a:r>
              <a:rPr lang="zh-CN" sz="2000" baseline="0"/>
              <a:t>背景知识</a:t>
            </a:r>
            <a:r>
              <a:rPr lang="zh-CN" altLang="zh-CN" sz="2000" baseline="0"/>
              <a:t>】</a:t>
            </a:r>
          </a:p>
          <a:p>
            <a:pPr eaLnBrk="1" hangingPunct="1">
              <a:spcBef>
                <a:spcPct val="50000"/>
              </a:spcBef>
            </a:pPr>
            <a:r>
              <a:rPr lang="zh-CN" sz="2000" baseline="0"/>
              <a:t>函数的分类</a:t>
            </a:r>
            <a:r>
              <a:rPr lang="zh-CN" altLang="zh-CN" sz="2000" baseline="0"/>
              <a:t>:</a:t>
            </a:r>
          </a:p>
        </p:txBody>
      </p:sp>
      <p:sp>
        <p:nvSpPr>
          <p:cNvPr id="136196" name="Text Box 4"/>
          <p:cNvSpPr txBox="1">
            <a:spLocks noChangeArrowheads="1"/>
          </p:cNvSpPr>
          <p:nvPr/>
        </p:nvSpPr>
        <p:spPr bwMode="auto">
          <a:xfrm>
            <a:off x="1593850" y="4427538"/>
            <a:ext cx="48895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sz="2000" b="1" baseline="0">
                <a:solidFill>
                  <a:srgbClr val="CC0000"/>
                </a:solidFill>
                <a:latin typeface="宋体" pitchFamily="2" charset="-122"/>
              </a:rPr>
              <a:t>函数</a:t>
            </a:r>
          </a:p>
        </p:txBody>
      </p:sp>
      <p:sp>
        <p:nvSpPr>
          <p:cNvPr id="136197" name="AutoShape 5"/>
          <p:cNvSpPr>
            <a:spLocks/>
          </p:cNvSpPr>
          <p:nvPr/>
        </p:nvSpPr>
        <p:spPr bwMode="auto">
          <a:xfrm>
            <a:off x="2006600" y="3741738"/>
            <a:ext cx="304800" cy="2286000"/>
          </a:xfrm>
          <a:prstGeom prst="leftBrace">
            <a:avLst>
              <a:gd name="adj1" fmla="val 625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198" name="Text Box 6"/>
          <p:cNvSpPr txBox="1">
            <a:spLocks noChangeArrowheads="1"/>
          </p:cNvSpPr>
          <p:nvPr/>
        </p:nvSpPr>
        <p:spPr bwMode="auto">
          <a:xfrm>
            <a:off x="2449513" y="3513138"/>
            <a:ext cx="48736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sz="2000" b="1" baseline="0">
                <a:solidFill>
                  <a:srgbClr val="0000FF"/>
                </a:solidFill>
                <a:latin typeface="宋体" pitchFamily="2" charset="-122"/>
              </a:rPr>
              <a:t>初等函数</a:t>
            </a:r>
            <a:endParaRPr lang="zh-CN" sz="2000" baseline="0">
              <a:solidFill>
                <a:srgbClr val="0000FF"/>
              </a:solidFill>
              <a:latin typeface="宋体" pitchFamily="2" charset="-122"/>
            </a:endParaRPr>
          </a:p>
        </p:txBody>
      </p:sp>
      <p:sp>
        <p:nvSpPr>
          <p:cNvPr id="136199" name="Text Box 7"/>
          <p:cNvSpPr txBox="1">
            <a:spLocks noChangeArrowheads="1"/>
          </p:cNvSpPr>
          <p:nvPr/>
        </p:nvSpPr>
        <p:spPr bwMode="auto">
          <a:xfrm>
            <a:off x="2387600" y="5799138"/>
            <a:ext cx="594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sz="2000" b="1" baseline="0">
                <a:solidFill>
                  <a:schemeClr val="accent2"/>
                </a:solidFill>
                <a:latin typeface="宋体" pitchFamily="2" charset="-122"/>
              </a:rPr>
              <a:t>非初等函数</a:t>
            </a:r>
            <a:r>
              <a:rPr lang="zh-CN" altLang="zh-CN" sz="2000" b="1" baseline="0">
                <a:latin typeface="宋体" pitchFamily="2" charset="-122"/>
              </a:rPr>
              <a:t>(</a:t>
            </a:r>
            <a:r>
              <a:rPr lang="zh-CN" sz="2000" b="1" baseline="0">
                <a:latin typeface="宋体" pitchFamily="2" charset="-122"/>
              </a:rPr>
              <a:t>分段函数</a:t>
            </a:r>
            <a:r>
              <a:rPr lang="zh-CN" altLang="zh-CN" sz="2000" b="1" baseline="0">
                <a:latin typeface="宋体" pitchFamily="2" charset="-122"/>
              </a:rPr>
              <a:t>,</a:t>
            </a:r>
            <a:r>
              <a:rPr lang="zh-CN" sz="2000" b="1" baseline="0">
                <a:latin typeface="宋体" pitchFamily="2" charset="-122"/>
              </a:rPr>
              <a:t>有无穷多项等函数</a:t>
            </a:r>
            <a:r>
              <a:rPr lang="zh-CN" altLang="zh-CN" sz="2000" b="1" baseline="0">
                <a:latin typeface="宋体" pitchFamily="2" charset="-122"/>
              </a:rPr>
              <a:t>)</a:t>
            </a:r>
          </a:p>
        </p:txBody>
      </p:sp>
      <p:sp>
        <p:nvSpPr>
          <p:cNvPr id="136200" name="AutoShape 8"/>
          <p:cNvSpPr>
            <a:spLocks/>
          </p:cNvSpPr>
          <p:nvPr/>
        </p:nvSpPr>
        <p:spPr bwMode="auto">
          <a:xfrm>
            <a:off x="2997200" y="3513138"/>
            <a:ext cx="228600" cy="1676400"/>
          </a:xfrm>
          <a:prstGeom prst="leftBrace">
            <a:avLst>
              <a:gd name="adj1" fmla="val 61111"/>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1" name="Text Box 9"/>
          <p:cNvSpPr txBox="1">
            <a:spLocks noChangeArrowheads="1"/>
          </p:cNvSpPr>
          <p:nvPr/>
        </p:nvSpPr>
        <p:spPr bwMode="auto">
          <a:xfrm>
            <a:off x="3248025" y="2751138"/>
            <a:ext cx="4889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sz="2000" b="1" baseline="0">
                <a:solidFill>
                  <a:srgbClr val="FF5050"/>
                </a:solidFill>
                <a:latin typeface="宋体" pitchFamily="2" charset="-122"/>
              </a:rPr>
              <a:t>代数函数</a:t>
            </a:r>
          </a:p>
        </p:txBody>
      </p:sp>
      <p:sp>
        <p:nvSpPr>
          <p:cNvPr id="136202" name="Text Box 10"/>
          <p:cNvSpPr txBox="1">
            <a:spLocks noChangeArrowheads="1"/>
          </p:cNvSpPr>
          <p:nvPr/>
        </p:nvSpPr>
        <p:spPr bwMode="auto">
          <a:xfrm>
            <a:off x="3302000" y="4884738"/>
            <a:ext cx="4751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sz="2000" b="1" baseline="0">
                <a:solidFill>
                  <a:srgbClr val="FF6600"/>
                </a:solidFill>
                <a:latin typeface="宋体" pitchFamily="2" charset="-122"/>
              </a:rPr>
              <a:t>超越函数</a:t>
            </a:r>
            <a:r>
              <a:rPr lang="zh-CN" altLang="zh-CN" sz="2000" b="1" baseline="0">
                <a:solidFill>
                  <a:srgbClr val="FF6600"/>
                </a:solidFill>
                <a:latin typeface="宋体" pitchFamily="2" charset="-122"/>
              </a:rPr>
              <a:t>(</a:t>
            </a:r>
            <a:r>
              <a:rPr lang="zh-CN" sz="2000" b="1" baseline="0">
                <a:solidFill>
                  <a:srgbClr val="FF6600"/>
                </a:solidFill>
                <a:latin typeface="宋体" pitchFamily="2" charset="-122"/>
              </a:rPr>
              <a:t>如三角函数</a:t>
            </a:r>
            <a:r>
              <a:rPr lang="zh-CN" altLang="zh-CN" sz="2000" b="1" baseline="0">
                <a:solidFill>
                  <a:srgbClr val="FF6600"/>
                </a:solidFill>
                <a:latin typeface="宋体" pitchFamily="2" charset="-122"/>
              </a:rPr>
              <a:t>)</a:t>
            </a:r>
          </a:p>
        </p:txBody>
      </p:sp>
      <p:sp>
        <p:nvSpPr>
          <p:cNvPr id="136203" name="AutoShape 11"/>
          <p:cNvSpPr>
            <a:spLocks/>
          </p:cNvSpPr>
          <p:nvPr/>
        </p:nvSpPr>
        <p:spPr bwMode="auto">
          <a:xfrm>
            <a:off x="3683000" y="2674938"/>
            <a:ext cx="304800" cy="1600200"/>
          </a:xfrm>
          <a:prstGeom prst="leftBrace">
            <a:avLst>
              <a:gd name="adj1" fmla="val 4375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4" name="Text Box 12"/>
          <p:cNvSpPr txBox="1">
            <a:spLocks noChangeArrowheads="1"/>
          </p:cNvSpPr>
          <p:nvPr/>
        </p:nvSpPr>
        <p:spPr bwMode="auto">
          <a:xfrm>
            <a:off x="4200525" y="1989138"/>
            <a:ext cx="4889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sz="2000" b="1" baseline="0">
                <a:latin typeface="宋体" pitchFamily="2" charset="-122"/>
              </a:rPr>
              <a:t>有理函数</a:t>
            </a:r>
          </a:p>
        </p:txBody>
      </p:sp>
      <p:sp>
        <p:nvSpPr>
          <p:cNvPr id="136205" name="Text Box 13"/>
          <p:cNvSpPr txBox="1">
            <a:spLocks noChangeArrowheads="1"/>
          </p:cNvSpPr>
          <p:nvPr/>
        </p:nvSpPr>
        <p:spPr bwMode="auto">
          <a:xfrm>
            <a:off x="4064000" y="4046538"/>
            <a:ext cx="2209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sz="2000" b="1" baseline="0">
                <a:latin typeface="宋体" pitchFamily="2" charset="-122"/>
              </a:rPr>
              <a:t>无理函数</a:t>
            </a:r>
            <a:endParaRPr lang="zh-CN" sz="2000" baseline="0">
              <a:latin typeface="宋体" pitchFamily="2" charset="-122"/>
            </a:endParaRPr>
          </a:p>
        </p:txBody>
      </p:sp>
      <p:sp>
        <p:nvSpPr>
          <p:cNvPr id="136206" name="AutoShape 14"/>
          <p:cNvSpPr>
            <a:spLocks/>
          </p:cNvSpPr>
          <p:nvPr/>
        </p:nvSpPr>
        <p:spPr bwMode="auto">
          <a:xfrm>
            <a:off x="4673600" y="2065338"/>
            <a:ext cx="228600" cy="1219200"/>
          </a:xfrm>
          <a:prstGeom prst="leftBrace">
            <a:avLst>
              <a:gd name="adj1" fmla="val 44444"/>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7" name="Text Box 15"/>
          <p:cNvSpPr txBox="1">
            <a:spLocks noChangeArrowheads="1"/>
          </p:cNvSpPr>
          <p:nvPr/>
        </p:nvSpPr>
        <p:spPr bwMode="auto">
          <a:xfrm>
            <a:off x="4902200" y="1989138"/>
            <a:ext cx="3886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sz="2000" b="1" baseline="0">
                <a:latin typeface="宋体" pitchFamily="2" charset="-122"/>
              </a:rPr>
              <a:t>有理整函数</a:t>
            </a:r>
            <a:r>
              <a:rPr lang="zh-CN" altLang="zh-CN" sz="2000" b="1" baseline="0">
                <a:latin typeface="宋体" pitchFamily="2" charset="-122"/>
              </a:rPr>
              <a:t>(</a:t>
            </a:r>
            <a:r>
              <a:rPr lang="zh-CN" sz="2000" b="1" baseline="0">
                <a:latin typeface="宋体" pitchFamily="2" charset="-122"/>
              </a:rPr>
              <a:t>多项式函数</a:t>
            </a:r>
            <a:r>
              <a:rPr lang="zh-CN" altLang="zh-CN" sz="2000" b="1" baseline="0">
                <a:latin typeface="宋体" pitchFamily="2" charset="-122"/>
              </a:rPr>
              <a:t>)</a:t>
            </a:r>
            <a:endParaRPr lang="zh-CN" altLang="zh-CN" sz="2000" baseline="0">
              <a:latin typeface="宋体" pitchFamily="2" charset="-122"/>
            </a:endParaRPr>
          </a:p>
        </p:txBody>
      </p:sp>
      <p:sp>
        <p:nvSpPr>
          <p:cNvPr id="136208" name="Text Box 16"/>
          <p:cNvSpPr txBox="1">
            <a:spLocks noChangeArrowheads="1"/>
          </p:cNvSpPr>
          <p:nvPr/>
        </p:nvSpPr>
        <p:spPr bwMode="auto">
          <a:xfrm>
            <a:off x="4902200" y="2979738"/>
            <a:ext cx="335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spcBef>
                <a:spcPct val="50000"/>
              </a:spcBef>
            </a:pPr>
            <a:r>
              <a:rPr lang="zh-CN" sz="2000" b="1" baseline="0">
                <a:latin typeface="宋体" pitchFamily="2" charset="-122"/>
              </a:rPr>
              <a:t>有理分函数</a:t>
            </a:r>
            <a:r>
              <a:rPr lang="zh-CN" altLang="zh-CN" sz="2000" b="1" baseline="0">
                <a:latin typeface="宋体" pitchFamily="2" charset="-122"/>
              </a:rPr>
              <a:t>(</a:t>
            </a:r>
            <a:r>
              <a:rPr lang="zh-CN" sz="2000" b="1" baseline="0">
                <a:latin typeface="宋体" pitchFamily="2" charset="-122"/>
              </a:rPr>
              <a:t>分式函数</a:t>
            </a:r>
            <a:r>
              <a:rPr lang="zh-CN" altLang="zh-CN" sz="2000" b="1" baseline="0">
                <a:latin typeface="宋体" pitchFamily="2" charset="-122"/>
              </a:rPr>
              <a:t>)</a:t>
            </a:r>
            <a:endParaRPr lang="zh-CN" altLang="zh-CN" sz="2000" baseline="0">
              <a:latin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136195"/>
                                        </p:tgtEl>
                                        <p:attrNameLst>
                                          <p:attrName>style.visibility</p:attrName>
                                        </p:attrNameLst>
                                      </p:cBhvr>
                                      <p:to>
                                        <p:strVal val="visible"/>
                                      </p:to>
                                    </p:set>
                                    <p:animEffect transition="in" filter="wipe(left)">
                                      <p:cBhvr>
                                        <p:cTn id="7" dur="75"/>
                                        <p:tgtEl>
                                          <p:spTgt spid="136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136196"/>
                                        </p:tgtEl>
                                        <p:attrNameLst>
                                          <p:attrName>style.visibility</p:attrName>
                                        </p:attrNameLst>
                                      </p:cBhvr>
                                      <p:to>
                                        <p:strVal val="visible"/>
                                      </p:to>
                                    </p:set>
                                    <p:animEffect transition="in" filter="wipe(up)">
                                      <p:cBhvr>
                                        <p:cTn id="12" dur="75"/>
                                        <p:tgtEl>
                                          <p:spTgt spid="1361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6197"/>
                                        </p:tgtEl>
                                        <p:attrNameLst>
                                          <p:attrName>style.visibility</p:attrName>
                                        </p:attrNameLst>
                                      </p:cBhvr>
                                      <p:to>
                                        <p:strVal val="visible"/>
                                      </p:to>
                                    </p:set>
                                    <p:animEffect transition="in" filter="wipe(left)">
                                      <p:cBhvr>
                                        <p:cTn id="17" dur="500"/>
                                        <p:tgtEl>
                                          <p:spTgt spid="136197"/>
                                        </p:tgtEl>
                                      </p:cBhvr>
                                    </p:animEffect>
                                  </p:childTnLst>
                                </p:cTn>
                              </p:par>
                            </p:childTnLst>
                          </p:cTn>
                        </p:par>
                        <p:par>
                          <p:cTn id="18" fill="hold" nodeType="afterGroup">
                            <p:stCondLst>
                              <p:cond delay="500"/>
                            </p:stCondLst>
                            <p:childTnLst>
                              <p:par>
                                <p:cTn id="19" presetID="22" presetClass="entr" presetSubtype="1" fill="hold" grpId="0" nodeType="afterEffect">
                                  <p:stCondLst>
                                    <p:cond delay="0"/>
                                  </p:stCondLst>
                                  <p:iterate type="lt">
                                    <p:tmPct val="100000"/>
                                  </p:iterate>
                                  <p:childTnLst>
                                    <p:set>
                                      <p:cBhvr>
                                        <p:cTn id="20" dur="1" fill="hold">
                                          <p:stCondLst>
                                            <p:cond delay="0"/>
                                          </p:stCondLst>
                                        </p:cTn>
                                        <p:tgtEl>
                                          <p:spTgt spid="136198"/>
                                        </p:tgtEl>
                                        <p:attrNameLst>
                                          <p:attrName>style.visibility</p:attrName>
                                        </p:attrNameLst>
                                      </p:cBhvr>
                                      <p:to>
                                        <p:strVal val="visible"/>
                                      </p:to>
                                    </p:set>
                                    <p:animEffect transition="in" filter="wipe(up)">
                                      <p:cBhvr>
                                        <p:cTn id="21" dur="75"/>
                                        <p:tgtEl>
                                          <p:spTgt spid="136198"/>
                                        </p:tgtEl>
                                      </p:cBhvr>
                                    </p:animEffect>
                                  </p:childTnLst>
                                </p:cTn>
                              </p:par>
                            </p:childTnLst>
                          </p:cTn>
                        </p:par>
                        <p:par>
                          <p:cTn id="22" fill="hold" nodeType="afterGroup">
                            <p:stCondLst>
                              <p:cond delay="800"/>
                            </p:stCondLst>
                            <p:childTnLst>
                              <p:par>
                                <p:cTn id="23" presetID="22" presetClass="entr" presetSubtype="8" fill="hold" grpId="0" nodeType="afterEffect">
                                  <p:stCondLst>
                                    <p:cond delay="0"/>
                                  </p:stCondLst>
                                  <p:iterate type="lt">
                                    <p:tmPct val="100000"/>
                                  </p:iterate>
                                  <p:childTnLst>
                                    <p:set>
                                      <p:cBhvr>
                                        <p:cTn id="24" dur="1" fill="hold">
                                          <p:stCondLst>
                                            <p:cond delay="0"/>
                                          </p:stCondLst>
                                        </p:cTn>
                                        <p:tgtEl>
                                          <p:spTgt spid="136199"/>
                                        </p:tgtEl>
                                        <p:attrNameLst>
                                          <p:attrName>style.visibility</p:attrName>
                                        </p:attrNameLst>
                                      </p:cBhvr>
                                      <p:to>
                                        <p:strVal val="visible"/>
                                      </p:to>
                                    </p:set>
                                    <p:animEffect transition="in" filter="wipe(left)">
                                      <p:cBhvr>
                                        <p:cTn id="25" dur="75"/>
                                        <p:tgtEl>
                                          <p:spTgt spid="1361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6200"/>
                                        </p:tgtEl>
                                        <p:attrNameLst>
                                          <p:attrName>style.visibility</p:attrName>
                                        </p:attrNameLst>
                                      </p:cBhvr>
                                      <p:to>
                                        <p:strVal val="visible"/>
                                      </p:to>
                                    </p:set>
                                    <p:animEffect transition="in" filter="wipe(left)">
                                      <p:cBhvr>
                                        <p:cTn id="30" dur="500"/>
                                        <p:tgtEl>
                                          <p:spTgt spid="136200"/>
                                        </p:tgtEl>
                                      </p:cBhvr>
                                    </p:animEffect>
                                  </p:childTnLst>
                                </p:cTn>
                              </p:par>
                            </p:childTnLst>
                          </p:cTn>
                        </p:par>
                        <p:par>
                          <p:cTn id="31" fill="hold" nodeType="afterGroup">
                            <p:stCondLst>
                              <p:cond delay="500"/>
                            </p:stCondLst>
                            <p:childTnLst>
                              <p:par>
                                <p:cTn id="32" presetID="22" presetClass="entr" presetSubtype="8" fill="hold" grpId="0" nodeType="afterEffect">
                                  <p:stCondLst>
                                    <p:cond delay="0"/>
                                  </p:stCondLst>
                                  <p:iterate type="wd">
                                    <p:tmPct val="100000"/>
                                  </p:iterate>
                                  <p:childTnLst>
                                    <p:set>
                                      <p:cBhvr>
                                        <p:cTn id="33" dur="1" fill="hold">
                                          <p:stCondLst>
                                            <p:cond delay="0"/>
                                          </p:stCondLst>
                                        </p:cTn>
                                        <p:tgtEl>
                                          <p:spTgt spid="136201"/>
                                        </p:tgtEl>
                                        <p:attrNameLst>
                                          <p:attrName>style.visibility</p:attrName>
                                        </p:attrNameLst>
                                      </p:cBhvr>
                                      <p:to>
                                        <p:strVal val="visible"/>
                                      </p:to>
                                    </p:set>
                                    <p:animEffect transition="in" filter="wipe(left)">
                                      <p:cBhvr>
                                        <p:cTn id="34" dur="300"/>
                                        <p:tgtEl>
                                          <p:spTgt spid="136201"/>
                                        </p:tgtEl>
                                      </p:cBhvr>
                                    </p:animEffect>
                                  </p:childTnLst>
                                </p:cTn>
                              </p:par>
                            </p:childTnLst>
                          </p:cTn>
                        </p:par>
                        <p:par>
                          <p:cTn id="35" fill="hold" nodeType="afterGroup">
                            <p:stCondLst>
                              <p:cond delay="800"/>
                            </p:stCondLst>
                            <p:childTnLst>
                              <p:par>
                                <p:cTn id="36" presetID="22" presetClass="entr" presetSubtype="8" fill="hold" grpId="0" nodeType="afterEffect">
                                  <p:stCondLst>
                                    <p:cond delay="0"/>
                                  </p:stCondLst>
                                  <p:iterate type="wd">
                                    <p:tmPct val="100000"/>
                                  </p:iterate>
                                  <p:childTnLst>
                                    <p:set>
                                      <p:cBhvr>
                                        <p:cTn id="37" dur="1" fill="hold">
                                          <p:stCondLst>
                                            <p:cond delay="0"/>
                                          </p:stCondLst>
                                        </p:cTn>
                                        <p:tgtEl>
                                          <p:spTgt spid="136202"/>
                                        </p:tgtEl>
                                        <p:attrNameLst>
                                          <p:attrName>style.visibility</p:attrName>
                                        </p:attrNameLst>
                                      </p:cBhvr>
                                      <p:to>
                                        <p:strVal val="visible"/>
                                      </p:to>
                                    </p:set>
                                    <p:animEffect transition="in" filter="wipe(left)">
                                      <p:cBhvr>
                                        <p:cTn id="38" dur="300"/>
                                        <p:tgtEl>
                                          <p:spTgt spid="1362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6203"/>
                                        </p:tgtEl>
                                        <p:attrNameLst>
                                          <p:attrName>style.visibility</p:attrName>
                                        </p:attrNameLst>
                                      </p:cBhvr>
                                      <p:to>
                                        <p:strVal val="visible"/>
                                      </p:to>
                                    </p:set>
                                    <p:animEffect transition="in" filter="wipe(left)">
                                      <p:cBhvr>
                                        <p:cTn id="43" dur="500"/>
                                        <p:tgtEl>
                                          <p:spTgt spid="136203"/>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iterate type="wd">
                                    <p:tmPct val="100000"/>
                                  </p:iterate>
                                  <p:childTnLst>
                                    <p:set>
                                      <p:cBhvr>
                                        <p:cTn id="46" dur="1" fill="hold">
                                          <p:stCondLst>
                                            <p:cond delay="0"/>
                                          </p:stCondLst>
                                        </p:cTn>
                                        <p:tgtEl>
                                          <p:spTgt spid="136204"/>
                                        </p:tgtEl>
                                        <p:attrNameLst>
                                          <p:attrName>style.visibility</p:attrName>
                                        </p:attrNameLst>
                                      </p:cBhvr>
                                      <p:to>
                                        <p:strVal val="visible"/>
                                      </p:to>
                                    </p:set>
                                    <p:animEffect transition="in" filter="wipe(left)">
                                      <p:cBhvr>
                                        <p:cTn id="47" dur="300"/>
                                        <p:tgtEl>
                                          <p:spTgt spid="136204"/>
                                        </p:tgtEl>
                                      </p:cBhvr>
                                    </p:animEffect>
                                  </p:childTnLst>
                                </p:cTn>
                              </p:par>
                            </p:childTnLst>
                          </p:cTn>
                        </p:par>
                        <p:par>
                          <p:cTn id="48" fill="hold" nodeType="afterGroup">
                            <p:stCondLst>
                              <p:cond delay="800"/>
                            </p:stCondLst>
                            <p:childTnLst>
                              <p:par>
                                <p:cTn id="49" presetID="22" presetClass="entr" presetSubtype="8" fill="hold" grpId="0" nodeType="afterEffect">
                                  <p:stCondLst>
                                    <p:cond delay="0"/>
                                  </p:stCondLst>
                                  <p:iterate type="wd">
                                    <p:tmPct val="100000"/>
                                  </p:iterate>
                                  <p:childTnLst>
                                    <p:set>
                                      <p:cBhvr>
                                        <p:cTn id="50" dur="1" fill="hold">
                                          <p:stCondLst>
                                            <p:cond delay="0"/>
                                          </p:stCondLst>
                                        </p:cTn>
                                        <p:tgtEl>
                                          <p:spTgt spid="136205"/>
                                        </p:tgtEl>
                                        <p:attrNameLst>
                                          <p:attrName>style.visibility</p:attrName>
                                        </p:attrNameLst>
                                      </p:cBhvr>
                                      <p:to>
                                        <p:strVal val="visible"/>
                                      </p:to>
                                    </p:set>
                                    <p:animEffect transition="in" filter="wipe(left)">
                                      <p:cBhvr>
                                        <p:cTn id="51" dur="300"/>
                                        <p:tgtEl>
                                          <p:spTgt spid="13620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6206"/>
                                        </p:tgtEl>
                                        <p:attrNameLst>
                                          <p:attrName>style.visibility</p:attrName>
                                        </p:attrNameLst>
                                      </p:cBhvr>
                                      <p:to>
                                        <p:strVal val="visible"/>
                                      </p:to>
                                    </p:set>
                                    <p:animEffect transition="in" filter="wipe(left)">
                                      <p:cBhvr>
                                        <p:cTn id="56" dur="500"/>
                                        <p:tgtEl>
                                          <p:spTgt spid="136206"/>
                                        </p:tgtEl>
                                      </p:cBhvr>
                                    </p:animEffect>
                                  </p:childTnLst>
                                </p:cTn>
                              </p:par>
                            </p:childTnLst>
                          </p:cTn>
                        </p:par>
                        <p:par>
                          <p:cTn id="57" fill="hold" nodeType="afterGroup">
                            <p:stCondLst>
                              <p:cond delay="500"/>
                            </p:stCondLst>
                            <p:childTnLst>
                              <p:par>
                                <p:cTn id="58" presetID="22" presetClass="entr" presetSubtype="8" fill="hold" grpId="0" nodeType="afterEffect">
                                  <p:stCondLst>
                                    <p:cond delay="0"/>
                                  </p:stCondLst>
                                  <p:iterate type="lt">
                                    <p:tmPct val="100000"/>
                                  </p:iterate>
                                  <p:childTnLst>
                                    <p:set>
                                      <p:cBhvr>
                                        <p:cTn id="59" dur="1" fill="hold">
                                          <p:stCondLst>
                                            <p:cond delay="0"/>
                                          </p:stCondLst>
                                        </p:cTn>
                                        <p:tgtEl>
                                          <p:spTgt spid="136207"/>
                                        </p:tgtEl>
                                        <p:attrNameLst>
                                          <p:attrName>style.visibility</p:attrName>
                                        </p:attrNameLst>
                                      </p:cBhvr>
                                      <p:to>
                                        <p:strVal val="visible"/>
                                      </p:to>
                                    </p:set>
                                    <p:animEffect transition="in" filter="wipe(left)">
                                      <p:cBhvr>
                                        <p:cTn id="60" dur="75"/>
                                        <p:tgtEl>
                                          <p:spTgt spid="136207"/>
                                        </p:tgtEl>
                                      </p:cBhvr>
                                    </p:animEffect>
                                  </p:childTnLst>
                                </p:cTn>
                              </p:par>
                            </p:childTnLst>
                          </p:cTn>
                        </p:par>
                        <p:par>
                          <p:cTn id="61" fill="hold" nodeType="afterGroup">
                            <p:stCondLst>
                              <p:cond delay="1400"/>
                            </p:stCondLst>
                            <p:childTnLst>
                              <p:par>
                                <p:cTn id="62" presetID="22" presetClass="entr" presetSubtype="8" fill="hold" grpId="0" nodeType="afterEffect">
                                  <p:stCondLst>
                                    <p:cond delay="0"/>
                                  </p:stCondLst>
                                  <p:iterate type="lt">
                                    <p:tmPct val="100000"/>
                                  </p:iterate>
                                  <p:childTnLst>
                                    <p:set>
                                      <p:cBhvr>
                                        <p:cTn id="63" dur="1" fill="hold">
                                          <p:stCondLst>
                                            <p:cond delay="0"/>
                                          </p:stCondLst>
                                        </p:cTn>
                                        <p:tgtEl>
                                          <p:spTgt spid="136208"/>
                                        </p:tgtEl>
                                        <p:attrNameLst>
                                          <p:attrName>style.visibility</p:attrName>
                                        </p:attrNameLst>
                                      </p:cBhvr>
                                      <p:to>
                                        <p:strVal val="visible"/>
                                      </p:to>
                                    </p:set>
                                    <p:animEffect transition="in" filter="wipe(left)">
                                      <p:cBhvr>
                                        <p:cTn id="64" dur="75"/>
                                        <p:tgtEl>
                                          <p:spTgt spid="136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autoUpdateAnimBg="0"/>
      <p:bldP spid="136196" grpId="0" autoUpdateAnimBg="0"/>
      <p:bldP spid="136197" grpId="0" animBg="1"/>
      <p:bldP spid="136198" grpId="0" autoUpdateAnimBg="0"/>
      <p:bldP spid="136199" grpId="0" autoUpdateAnimBg="0"/>
      <p:bldP spid="136200" grpId="0" animBg="1"/>
      <p:bldP spid="136201" grpId="0" autoUpdateAnimBg="0"/>
      <p:bldP spid="136202" grpId="0" autoUpdateAnimBg="0"/>
      <p:bldP spid="136203" grpId="0" animBg="1"/>
      <p:bldP spid="136204" grpId="0" autoUpdateAnimBg="0"/>
      <p:bldP spid="136205" grpId="0" autoUpdateAnimBg="0"/>
      <p:bldP spid="136206" grpId="0" animBg="1"/>
      <p:bldP spid="136207" grpId="0" autoUpdateAnimBg="0"/>
      <p:bldP spid="136208"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B8F87F3-D86C-45D4-9797-AB1B05BF0866}" type="datetime1">
              <a:rPr lang="zh-CN" altLang="en-US" baseline="0"/>
              <a:pPr eaLnBrk="1" hangingPunct="1"/>
              <a:t>2010/12/17</a:t>
            </a:fld>
            <a:endParaRPr lang="zh-CN" altLang="zh-CN" baseline="0"/>
          </a:p>
        </p:txBody>
      </p:sp>
      <p:sp>
        <p:nvSpPr>
          <p:cNvPr id="410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1CDE055-D741-4481-B51B-9064F97CEC47}" type="slidenum">
              <a:rPr lang="zh-CN" altLang="zh-CN" baseline="0"/>
              <a:pPr eaLnBrk="1" hangingPunct="1"/>
              <a:t>13</a:t>
            </a:fld>
            <a:endParaRPr lang="zh-CN" altLang="zh-CN" baseline="0"/>
          </a:p>
        </p:txBody>
      </p:sp>
      <p:sp>
        <p:nvSpPr>
          <p:cNvPr id="4101" name="Rectangle 2"/>
          <p:cNvSpPr>
            <a:spLocks noGrp="1" noRot="1" noChangeArrowheads="1"/>
          </p:cNvSpPr>
          <p:nvPr>
            <p:ph type="title"/>
          </p:nvPr>
        </p:nvSpPr>
        <p:spPr/>
        <p:txBody>
          <a:bodyPr/>
          <a:lstStyle/>
          <a:p>
            <a:pPr eaLnBrk="1" hangingPunct="1"/>
            <a:r>
              <a:rPr lang="zh-CN" b="1" u="sng" smtClean="0"/>
              <a:t>第五章：曲线与曲面</a:t>
            </a:r>
          </a:p>
        </p:txBody>
      </p:sp>
      <p:sp>
        <p:nvSpPr>
          <p:cNvPr id="4102" name="Rectangle 3"/>
          <p:cNvSpPr>
            <a:spLocks noChangeArrowheads="1"/>
          </p:cNvSpPr>
          <p:nvPr/>
        </p:nvSpPr>
        <p:spPr bwMode="auto">
          <a:xfrm>
            <a:off x="287338" y="2830513"/>
            <a:ext cx="27368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hlink"/>
              </a:buClr>
              <a:buFont typeface="Wingdings" pitchFamily="2" charset="2"/>
              <a:buChar char="v"/>
            </a:pPr>
            <a:endParaRPr lang="zh-CN" altLang="zh-CN" sz="2400" baseline="0">
              <a:cs typeface="Times New Roman" pitchFamily="18" charset="0"/>
            </a:endParaRPr>
          </a:p>
        </p:txBody>
      </p:sp>
      <p:sp>
        <p:nvSpPr>
          <p:cNvPr id="4103" name="Rectangle 4"/>
          <p:cNvSpPr>
            <a:spLocks noChangeArrowheads="1"/>
          </p:cNvSpPr>
          <p:nvPr/>
        </p:nvSpPr>
        <p:spPr bwMode="auto">
          <a:xfrm>
            <a:off x="3419475" y="5949950"/>
            <a:ext cx="212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5.1.2 </a:t>
            </a:r>
            <a:r>
              <a:rPr lang="zh-CN" baseline="0">
                <a:cs typeface="Times New Roman" pitchFamily="18" charset="0"/>
              </a:rPr>
              <a:t>曲线的法矢</a:t>
            </a:r>
          </a:p>
        </p:txBody>
      </p:sp>
      <p:graphicFrame>
        <p:nvGraphicFramePr>
          <p:cNvPr id="4098" name="Object 5"/>
          <p:cNvGraphicFramePr>
            <a:graphicFrameLocks noGrp="1" noChangeAspect="1"/>
          </p:cNvGraphicFramePr>
          <p:nvPr>
            <p:ph idx="1"/>
          </p:nvPr>
        </p:nvGraphicFramePr>
        <p:xfrm>
          <a:off x="2411413" y="1989138"/>
          <a:ext cx="4410075" cy="3744912"/>
        </p:xfrm>
        <a:graphic>
          <a:graphicData uri="http://schemas.openxmlformats.org/presentationml/2006/ole">
            <mc:AlternateContent xmlns:mc="http://schemas.openxmlformats.org/markup-compatibility/2006">
              <mc:Choice xmlns:v="urn:schemas-microsoft-com:vml" Requires="v">
                <p:oleObj spid="_x0000_s4107" r:id="rId3" imgW="3535238" imgH="3741744" progId="Paint.Picture">
                  <p:embed/>
                </p:oleObj>
              </mc:Choice>
              <mc:Fallback>
                <p:oleObj r:id="rId3" imgW="3535238" imgH="3741744" progId="Paint.Picture">
                  <p:embed/>
                  <p:pic>
                    <p:nvPicPr>
                      <p:cNvPr id="0" name="Object 5"/>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1989138"/>
                        <a:ext cx="4410075" cy="3744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CC28D38-7137-43FC-9296-79349C09959B}" type="datetime1">
              <a:rPr lang="zh-CN" altLang="en-US" baseline="0"/>
              <a:pPr eaLnBrk="1" hangingPunct="1"/>
              <a:t>2010/12/17</a:t>
            </a:fld>
            <a:endParaRPr lang="zh-CN" altLang="zh-CN" baseline="0"/>
          </a:p>
        </p:txBody>
      </p:sp>
      <p:sp>
        <p:nvSpPr>
          <p:cNvPr id="1382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8984BF2-72B6-400C-8AF3-872845906624}" type="slidenum">
              <a:rPr lang="zh-CN" altLang="zh-CN" baseline="0"/>
              <a:pPr eaLnBrk="1" hangingPunct="1"/>
              <a:t>130</a:t>
            </a:fld>
            <a:endParaRPr lang="zh-CN" altLang="zh-CN" baseline="0"/>
          </a:p>
        </p:txBody>
      </p:sp>
      <p:sp>
        <p:nvSpPr>
          <p:cNvPr id="13824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38245" name="Rectangle 3"/>
          <p:cNvSpPr>
            <a:spLocks noGrp="1" noRot="1" noChangeArrowheads="1"/>
          </p:cNvSpPr>
          <p:nvPr>
            <p:ph type="body" idx="1"/>
          </p:nvPr>
        </p:nvSpPr>
        <p:spPr/>
        <p:txBody>
          <a:bodyPr/>
          <a:lstStyle/>
          <a:p>
            <a:pPr marL="274638" indent="-274638" algn="just" eaLnBrk="1" hangingPunct="1"/>
            <a:r>
              <a:rPr lang="zh-CN" sz="2400" smtClean="0"/>
              <a:t>有理参数多项式曲线的优点</a:t>
            </a:r>
          </a:p>
          <a:p>
            <a:pPr marL="984250" lvl="1" indent="-274638" algn="just" eaLnBrk="1" hangingPunct="1"/>
            <a:r>
              <a:rPr lang="zh-CN" sz="2000" smtClean="0"/>
              <a:t>用有理参数多项式可精确表示圆锥曲线、二次曲面，进而可统一几何造型算法</a:t>
            </a:r>
          </a:p>
          <a:p>
            <a:pPr marL="984250" lvl="1" indent="-274638" algn="just" eaLnBrk="1" hangingPunct="1"/>
            <a:r>
              <a:rPr lang="zh-CN" sz="2000" smtClean="0"/>
              <a:t>有理参数多项式具有几何和透视投影不变性</a:t>
            </a:r>
          </a:p>
          <a:p>
            <a:pPr marL="984250" lvl="1" indent="-274638" algn="just" eaLnBrk="1" hangingPunct="1"/>
            <a:r>
              <a:rPr lang="en-US" altLang="zh-CN" sz="2000" smtClean="0"/>
              <a:t>【</a:t>
            </a:r>
            <a:r>
              <a:rPr lang="zh-CN" sz="2000" smtClean="0"/>
              <a:t>例</a:t>
            </a:r>
            <a:r>
              <a:rPr lang="en-US" altLang="zh-CN" sz="2000" smtClean="0"/>
              <a:t>】</a:t>
            </a:r>
            <a:r>
              <a:rPr lang="zh-CN" sz="2000" smtClean="0"/>
              <a:t>产生一条经过投影变换的空间曲线</a:t>
            </a:r>
          </a:p>
          <a:p>
            <a:pPr marL="1703388" lvl="2" indent="-263525" algn="just" eaLnBrk="1" hangingPunct="1"/>
            <a:r>
              <a:rPr lang="zh-CN" sz="1800" smtClean="0"/>
              <a:t>对于用无理多项式表示的曲线，第一步生成曲线的离散点，第二步对这些点做透视投影变换得到要求的曲线</a:t>
            </a:r>
          </a:p>
          <a:p>
            <a:pPr marL="1703388" lvl="2" indent="-263525" algn="just" eaLnBrk="1" hangingPunct="1"/>
            <a:r>
              <a:rPr lang="zh-CN" sz="1800" smtClean="0"/>
              <a:t>对于用有理多项式表示的曲线，第一步对定义曲线的控制点做透视投影变换，第二步用变换后的控制点生成要求的曲线。后者工作量小得多</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12414FE-26D8-4010-B496-CF9CC5002E03}" type="datetime1">
              <a:rPr lang="zh-CN" altLang="en-US" baseline="0"/>
              <a:pPr eaLnBrk="1" hangingPunct="1"/>
              <a:t>2010/12/17</a:t>
            </a:fld>
            <a:endParaRPr lang="zh-CN" altLang="zh-CN" baseline="0"/>
          </a:p>
        </p:txBody>
      </p:sp>
      <p:sp>
        <p:nvSpPr>
          <p:cNvPr id="1392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B41F8E7-2709-4B85-A222-148F731D50E7}" type="slidenum">
              <a:rPr lang="zh-CN" altLang="zh-CN" baseline="0"/>
              <a:pPr eaLnBrk="1" hangingPunct="1"/>
              <a:t>131</a:t>
            </a:fld>
            <a:endParaRPr lang="zh-CN" altLang="zh-CN" baseline="0"/>
          </a:p>
        </p:txBody>
      </p:sp>
      <p:sp>
        <p:nvSpPr>
          <p:cNvPr id="13926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39269" name="Rectangle 3"/>
          <p:cNvSpPr>
            <a:spLocks noGrp="1" noRot="1" noChangeArrowheads="1"/>
          </p:cNvSpPr>
          <p:nvPr>
            <p:ph type="body" idx="1"/>
          </p:nvPr>
        </p:nvSpPr>
        <p:spPr/>
        <p:txBody>
          <a:bodyPr/>
          <a:lstStyle/>
          <a:p>
            <a:pPr eaLnBrk="1" hangingPunct="1"/>
            <a:r>
              <a:rPr lang="en-US" altLang="zh-CN" sz="2400" smtClean="0"/>
              <a:t>NURBS</a:t>
            </a:r>
            <a:r>
              <a:rPr lang="zh-CN" sz="2400" smtClean="0"/>
              <a:t>方法的主要优点 </a:t>
            </a:r>
          </a:p>
          <a:p>
            <a:pPr lvl="1" eaLnBrk="1" hangingPunct="1"/>
            <a:r>
              <a:rPr lang="zh-CN" sz="2000" smtClean="0"/>
              <a:t>既为标准的解析形状</a:t>
            </a:r>
            <a:r>
              <a:rPr lang="en-US" altLang="zh-CN" sz="2000" smtClean="0"/>
              <a:t>(</a:t>
            </a:r>
            <a:r>
              <a:rPr lang="zh-CN" sz="2000" smtClean="0"/>
              <a:t>即初等曲线曲面</a:t>
            </a:r>
            <a:r>
              <a:rPr lang="en-US" altLang="zh-CN" sz="2000" smtClean="0"/>
              <a:t>)</a:t>
            </a:r>
            <a:r>
              <a:rPr lang="zh-CN" sz="2000" smtClean="0"/>
              <a:t>，又为自由型曲线曲面的精确表示与设计提供了一个公共的数学形式</a:t>
            </a:r>
          </a:p>
          <a:p>
            <a:pPr lvl="1" eaLnBrk="1" hangingPunct="1"/>
            <a:r>
              <a:rPr lang="zh-CN" sz="2000" smtClean="0"/>
              <a:t>可修改控制顶点和权因子，为各种形状设计提供了充分的灵活性</a:t>
            </a:r>
          </a:p>
          <a:p>
            <a:pPr lvl="1" eaLnBrk="1" hangingPunct="1"/>
            <a:r>
              <a:rPr lang="zh-CN" sz="2000" smtClean="0"/>
              <a:t>与</a:t>
            </a:r>
            <a:r>
              <a:rPr lang="en-US" altLang="zh-CN" sz="2000" smtClean="0"/>
              <a:t>B</a:t>
            </a:r>
            <a:r>
              <a:rPr lang="zh-CN" sz="2000" smtClean="0"/>
              <a:t>样条方法一样，具有明显的几何解释和强有力的几何配套技术</a:t>
            </a:r>
            <a:r>
              <a:rPr lang="en-US" altLang="zh-CN" sz="2000" smtClean="0"/>
              <a:t>(</a:t>
            </a:r>
            <a:r>
              <a:rPr lang="zh-CN" sz="2000" smtClean="0"/>
              <a:t>包括节点插入、细分、升阶等</a:t>
            </a:r>
            <a:r>
              <a:rPr lang="en-US" altLang="zh-CN" sz="2000" smtClean="0"/>
              <a:t>)</a:t>
            </a:r>
          </a:p>
          <a:p>
            <a:pPr lvl="1" eaLnBrk="1" hangingPunct="1"/>
            <a:r>
              <a:rPr lang="zh-CN" sz="2000" smtClean="0"/>
              <a:t>对几何变换和投影变换具有不变性</a:t>
            </a:r>
          </a:p>
          <a:p>
            <a:pPr lvl="1" eaLnBrk="1" hangingPunct="1"/>
            <a:r>
              <a:rPr lang="zh-CN" sz="2000" smtClean="0"/>
              <a:t>非有理</a:t>
            </a:r>
            <a:r>
              <a:rPr lang="en-US" altLang="zh-CN" sz="2000" smtClean="0"/>
              <a:t>B</a:t>
            </a:r>
            <a:r>
              <a:rPr lang="zh-CN" sz="2000" smtClean="0"/>
              <a:t>样条、有理与非有理</a:t>
            </a:r>
            <a:r>
              <a:rPr lang="en-US" altLang="zh-CN" sz="2000" smtClean="0"/>
              <a:t>Bezier</a:t>
            </a:r>
            <a:r>
              <a:rPr lang="zh-CN" sz="2000" smtClean="0"/>
              <a:t>方法可以处理为它的特例</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8E80C51-20B6-4F66-90DC-3C33641673E4}" type="datetime1">
              <a:rPr lang="zh-CN" altLang="en-US" baseline="0"/>
              <a:pPr eaLnBrk="1" hangingPunct="1"/>
              <a:t>2010/12/17</a:t>
            </a:fld>
            <a:endParaRPr lang="zh-CN" altLang="zh-CN" baseline="0"/>
          </a:p>
        </p:txBody>
      </p:sp>
      <p:sp>
        <p:nvSpPr>
          <p:cNvPr id="14029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26A1B95-138A-4423-BA0E-CFC16BBD08A4}" type="slidenum">
              <a:rPr lang="zh-CN" altLang="zh-CN" baseline="0"/>
              <a:pPr eaLnBrk="1" hangingPunct="1"/>
              <a:t>132</a:t>
            </a:fld>
            <a:endParaRPr lang="zh-CN" altLang="zh-CN" baseline="0"/>
          </a:p>
        </p:txBody>
      </p:sp>
      <p:sp>
        <p:nvSpPr>
          <p:cNvPr id="14029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40293" name="Rectangle 3"/>
          <p:cNvSpPr>
            <a:spLocks noGrp="1" noRot="1" noChangeArrowheads="1"/>
          </p:cNvSpPr>
          <p:nvPr>
            <p:ph type="body" idx="1"/>
          </p:nvPr>
        </p:nvSpPr>
        <p:spPr/>
        <p:txBody>
          <a:bodyPr/>
          <a:lstStyle/>
          <a:p>
            <a:pPr eaLnBrk="1" hangingPunct="1"/>
            <a:r>
              <a:rPr lang="en-US" altLang="zh-CN" sz="2400" smtClean="0"/>
              <a:t>NURBS</a:t>
            </a:r>
            <a:r>
              <a:rPr lang="zh-CN" sz="2400" smtClean="0"/>
              <a:t>方法存在的问题</a:t>
            </a:r>
          </a:p>
          <a:p>
            <a:pPr lvl="1" eaLnBrk="1" hangingPunct="1"/>
            <a:r>
              <a:rPr lang="zh-CN" sz="2000" smtClean="0"/>
              <a:t>比传统的曲线曲面定义方法需要更多的存储空间，如空间圆需</a:t>
            </a:r>
            <a:r>
              <a:rPr lang="en-US" altLang="zh-CN" sz="2000" smtClean="0"/>
              <a:t>7</a:t>
            </a:r>
            <a:r>
              <a:rPr lang="zh-CN" sz="2000" smtClean="0"/>
              <a:t>个参数</a:t>
            </a:r>
            <a:r>
              <a:rPr lang="en-US" altLang="zh-CN" sz="2000" smtClean="0"/>
              <a:t>(</a:t>
            </a:r>
            <a:r>
              <a:rPr lang="zh-CN" sz="2000" smtClean="0"/>
              <a:t>圆心、半径、法矢</a:t>
            </a:r>
            <a:r>
              <a:rPr lang="en-US" altLang="zh-CN" sz="2000" smtClean="0"/>
              <a:t>)</a:t>
            </a:r>
            <a:r>
              <a:rPr lang="zh-CN" sz="2000" smtClean="0"/>
              <a:t>，而</a:t>
            </a:r>
            <a:r>
              <a:rPr lang="en-US" altLang="zh-CN" sz="2000" smtClean="0"/>
              <a:t>NURBS</a:t>
            </a:r>
            <a:r>
              <a:rPr lang="zh-CN" sz="2000" smtClean="0"/>
              <a:t>定义空间圆需</a:t>
            </a:r>
            <a:r>
              <a:rPr lang="en-US" altLang="zh-CN" sz="2000" smtClean="0"/>
              <a:t>38</a:t>
            </a:r>
            <a:r>
              <a:rPr lang="zh-CN" sz="2000" smtClean="0"/>
              <a:t>个参数</a:t>
            </a:r>
          </a:p>
          <a:p>
            <a:pPr lvl="1" eaLnBrk="1" hangingPunct="1"/>
            <a:r>
              <a:rPr lang="zh-CN" sz="2000" smtClean="0"/>
              <a:t>权因子选择不当会引起畸变</a:t>
            </a:r>
          </a:p>
          <a:p>
            <a:pPr lvl="1" eaLnBrk="1" hangingPunct="1"/>
            <a:r>
              <a:rPr lang="zh-CN" sz="2000" smtClean="0"/>
              <a:t>对搭接、重叠形状的处理很麻烦</a:t>
            </a:r>
          </a:p>
          <a:p>
            <a:pPr lvl="1" eaLnBrk="1" hangingPunct="1"/>
            <a:r>
              <a:rPr lang="zh-CN" sz="2000" smtClean="0"/>
              <a:t>反求曲线、曲面上点参数值的算法不稳定</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2B1A99D-ED7D-46DD-8861-2424AF0F343C}" type="datetime1">
              <a:rPr lang="zh-CN" altLang="en-US" baseline="0"/>
              <a:pPr eaLnBrk="1" hangingPunct="1"/>
              <a:t>2010/12/17</a:t>
            </a:fld>
            <a:endParaRPr lang="zh-CN" altLang="zh-CN" baseline="0"/>
          </a:p>
        </p:txBody>
      </p:sp>
      <p:sp>
        <p:nvSpPr>
          <p:cNvPr id="4301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1FB308A-AD1A-4563-999A-22162A591961}" type="slidenum">
              <a:rPr lang="zh-CN" altLang="zh-CN" baseline="0"/>
              <a:pPr eaLnBrk="1" hangingPunct="1"/>
              <a:t>133</a:t>
            </a:fld>
            <a:endParaRPr lang="zh-CN" altLang="zh-CN" baseline="0"/>
          </a:p>
        </p:txBody>
      </p:sp>
      <p:sp>
        <p:nvSpPr>
          <p:cNvPr id="43013" name="Rectangle 2"/>
          <p:cNvSpPr>
            <a:spLocks noGrp="1" noRot="1" noChangeArrowheads="1"/>
          </p:cNvSpPr>
          <p:nvPr>
            <p:ph type="title"/>
          </p:nvPr>
        </p:nvSpPr>
        <p:spPr/>
        <p:txBody>
          <a:bodyPr/>
          <a:lstStyle/>
          <a:p>
            <a:pPr eaLnBrk="1" hangingPunct="1"/>
            <a:r>
              <a:rPr lang="zh-CN" b="1" u="sng" smtClean="0"/>
              <a:t>第五章：曲线与曲面</a:t>
            </a:r>
          </a:p>
        </p:txBody>
      </p:sp>
      <p:sp>
        <p:nvSpPr>
          <p:cNvPr id="43014" name="Rectangle 3"/>
          <p:cNvSpPr>
            <a:spLocks noChangeArrowheads="1"/>
          </p:cNvSpPr>
          <p:nvPr/>
        </p:nvSpPr>
        <p:spPr bwMode="auto">
          <a:xfrm>
            <a:off x="287338" y="1917700"/>
            <a:ext cx="8532812"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NURBS</a:t>
            </a:r>
            <a:r>
              <a:rPr lang="zh-CN" sz="2400" baseline="0">
                <a:cs typeface="Times New Roman" pitchFamily="18" charset="0"/>
              </a:rPr>
              <a:t>曲线的定义</a:t>
            </a:r>
          </a:p>
          <a:p>
            <a:pPr lvl="1" algn="just" eaLnBrk="0" hangingPunct="0">
              <a:spcBef>
                <a:spcPct val="20000"/>
              </a:spcBef>
              <a:buClr>
                <a:schemeClr val="accent2"/>
              </a:buClr>
              <a:buFont typeface="Wingdings" pitchFamily="2" charset="2"/>
              <a:buChar char=""/>
            </a:pPr>
            <a:r>
              <a:rPr lang="zh-CN" altLang="zh-CN" sz="2400" baseline="0">
                <a:cs typeface="Times New Roman" pitchFamily="18" charset="0"/>
              </a:rPr>
              <a:t> </a:t>
            </a:r>
            <a:r>
              <a:rPr lang="zh-CN" altLang="zh-CN" sz="2000" baseline="0">
                <a:cs typeface="Times New Roman" pitchFamily="18" charset="0"/>
              </a:rPr>
              <a:t>NURBS</a:t>
            </a:r>
            <a:r>
              <a:rPr lang="zh-CN" sz="2000" baseline="0">
                <a:cs typeface="Times New Roman" pitchFamily="18" charset="0"/>
              </a:rPr>
              <a:t>曲线是由分段有理</a:t>
            </a:r>
            <a:r>
              <a:rPr lang="zh-CN" altLang="zh-CN" sz="2000" baseline="0">
                <a:cs typeface="Times New Roman" pitchFamily="18" charset="0"/>
              </a:rPr>
              <a:t>B</a:t>
            </a:r>
            <a:r>
              <a:rPr lang="zh-CN" sz="2000" baseline="0">
                <a:cs typeface="Times New Roman" pitchFamily="18" charset="0"/>
              </a:rPr>
              <a:t>样条多项式基函数定义的</a:t>
            </a:r>
            <a:endParaRPr lang="zh-CN" sz="2400" baseline="0">
              <a:cs typeface="Times New Roman" pitchFamily="18" charset="0"/>
            </a:endParaRPr>
          </a:p>
        </p:txBody>
      </p:sp>
      <p:sp>
        <p:nvSpPr>
          <p:cNvPr id="43015" name="Rectangle 4"/>
          <p:cNvSpPr>
            <a:spLocks noChangeArrowheads="1"/>
          </p:cNvSpPr>
          <p:nvPr/>
        </p:nvSpPr>
        <p:spPr bwMode="auto">
          <a:xfrm>
            <a:off x="250825" y="5505450"/>
            <a:ext cx="86423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hlink"/>
              </a:buClr>
              <a:buFont typeface="Wingdings" pitchFamily="2" charset="2"/>
              <a:buNone/>
            </a:pPr>
            <a:r>
              <a:rPr lang="zh-CN" sz="2000" baseline="0">
                <a:cs typeface="Times New Roman" pitchFamily="18" charset="0"/>
              </a:rPr>
              <a:t>其中，</a:t>
            </a:r>
            <a:r>
              <a:rPr lang="zh-CN" altLang="zh-CN" sz="2000" i="1" baseline="0">
                <a:cs typeface="Times New Roman" pitchFamily="18" charset="0"/>
              </a:rPr>
              <a:t>R</a:t>
            </a:r>
            <a:r>
              <a:rPr lang="zh-CN" altLang="zh-CN" sz="2000" i="1" baseline="-30000">
                <a:cs typeface="Times New Roman" pitchFamily="18" charset="0"/>
              </a:rPr>
              <a:t>i,k</a:t>
            </a:r>
            <a:r>
              <a:rPr lang="zh-CN" altLang="zh-CN" sz="2000" baseline="0">
                <a:cs typeface="Times New Roman" pitchFamily="18" charset="0"/>
              </a:rPr>
              <a:t>(</a:t>
            </a:r>
            <a:r>
              <a:rPr lang="zh-CN" altLang="zh-CN" sz="2000" i="1" baseline="0">
                <a:cs typeface="Times New Roman" pitchFamily="18" charset="0"/>
              </a:rPr>
              <a:t>t</a:t>
            </a:r>
            <a:r>
              <a:rPr lang="zh-CN" altLang="zh-CN" sz="2000" baseline="0">
                <a:cs typeface="Times New Roman" pitchFamily="18" charset="0"/>
              </a:rPr>
              <a:t>)(</a:t>
            </a:r>
            <a:r>
              <a:rPr lang="zh-CN" altLang="zh-CN" sz="2000" i="1" baseline="0">
                <a:cs typeface="Times New Roman" pitchFamily="18" charset="0"/>
              </a:rPr>
              <a:t>i=</a:t>
            </a:r>
            <a:r>
              <a:rPr lang="zh-CN" altLang="zh-CN" sz="2000" baseline="0">
                <a:cs typeface="Times New Roman" pitchFamily="18" charset="0"/>
              </a:rPr>
              <a:t>0,1,…,</a:t>
            </a:r>
            <a:r>
              <a:rPr lang="zh-CN" altLang="zh-CN" sz="2000" i="1" baseline="0">
                <a:cs typeface="Times New Roman" pitchFamily="18" charset="0"/>
              </a:rPr>
              <a:t>n</a:t>
            </a:r>
            <a:r>
              <a:rPr lang="zh-CN" altLang="zh-CN" sz="2000" baseline="0">
                <a:cs typeface="Times New Roman" pitchFamily="18" charset="0"/>
              </a:rPr>
              <a:t>)</a:t>
            </a:r>
            <a:r>
              <a:rPr lang="zh-CN" sz="2000" baseline="0">
                <a:cs typeface="Times New Roman" pitchFamily="18" charset="0"/>
              </a:rPr>
              <a:t>称为</a:t>
            </a:r>
            <a:r>
              <a:rPr lang="zh-CN" altLang="zh-CN" sz="2000" i="1" baseline="0">
                <a:cs typeface="Times New Roman" pitchFamily="18" charset="0"/>
              </a:rPr>
              <a:t>k</a:t>
            </a:r>
            <a:r>
              <a:rPr lang="zh-CN" sz="2000" baseline="0">
                <a:cs typeface="Times New Roman" pitchFamily="18" charset="0"/>
              </a:rPr>
              <a:t>阶有理基函数；</a:t>
            </a:r>
            <a:r>
              <a:rPr lang="zh-CN" altLang="zh-CN" sz="2000" i="1" baseline="0">
                <a:cs typeface="Times New Roman" pitchFamily="18" charset="0"/>
              </a:rPr>
              <a:t>N</a:t>
            </a:r>
            <a:r>
              <a:rPr lang="zh-CN" altLang="zh-CN" sz="2000" i="1" baseline="-30000">
                <a:cs typeface="Times New Roman" pitchFamily="18" charset="0"/>
              </a:rPr>
              <a:t>i,k</a:t>
            </a:r>
            <a:r>
              <a:rPr lang="zh-CN" altLang="zh-CN" sz="2000" baseline="0">
                <a:cs typeface="Times New Roman" pitchFamily="18" charset="0"/>
              </a:rPr>
              <a:t>(</a:t>
            </a:r>
            <a:r>
              <a:rPr lang="zh-CN" altLang="zh-CN" sz="2000" i="1" baseline="0">
                <a:cs typeface="Times New Roman" pitchFamily="18" charset="0"/>
              </a:rPr>
              <a:t>t</a:t>
            </a:r>
            <a:r>
              <a:rPr lang="zh-CN" altLang="zh-CN" sz="2000" baseline="0">
                <a:cs typeface="Times New Roman" pitchFamily="18" charset="0"/>
              </a:rPr>
              <a:t>)</a:t>
            </a:r>
            <a:r>
              <a:rPr lang="zh-CN" sz="2000" baseline="0">
                <a:cs typeface="Times New Roman" pitchFamily="18" charset="0"/>
              </a:rPr>
              <a:t>是</a:t>
            </a:r>
            <a:r>
              <a:rPr lang="zh-CN" altLang="zh-CN" sz="2000" i="1" baseline="0">
                <a:cs typeface="Times New Roman" pitchFamily="18" charset="0"/>
              </a:rPr>
              <a:t>k</a:t>
            </a:r>
            <a:r>
              <a:rPr lang="zh-CN" sz="2000" baseline="0">
                <a:cs typeface="Times New Roman" pitchFamily="18" charset="0"/>
              </a:rPr>
              <a:t>阶</a:t>
            </a:r>
            <a:r>
              <a:rPr lang="zh-CN" altLang="zh-CN" sz="2000" baseline="0">
                <a:cs typeface="Times New Roman" pitchFamily="18" charset="0"/>
              </a:rPr>
              <a:t>B</a:t>
            </a:r>
            <a:r>
              <a:rPr lang="zh-CN" sz="2000" baseline="0">
                <a:cs typeface="Times New Roman" pitchFamily="18" charset="0"/>
              </a:rPr>
              <a:t>样条基函数；</a:t>
            </a:r>
            <a:r>
              <a:rPr lang="zh-CN" altLang="zh-CN" sz="2000" i="1" baseline="0">
                <a:cs typeface="Times New Roman" pitchFamily="18" charset="0"/>
              </a:rPr>
              <a:t>P</a:t>
            </a:r>
            <a:r>
              <a:rPr lang="zh-CN" altLang="zh-CN" sz="2000" i="1" baseline="-30000">
                <a:cs typeface="Times New Roman" pitchFamily="18" charset="0"/>
              </a:rPr>
              <a:t>i</a:t>
            </a:r>
            <a:r>
              <a:rPr lang="zh-CN" altLang="zh-CN" sz="2000" baseline="0">
                <a:cs typeface="Times New Roman" pitchFamily="18" charset="0"/>
              </a:rPr>
              <a:t>(</a:t>
            </a:r>
            <a:r>
              <a:rPr lang="zh-CN" altLang="zh-CN" sz="2000" i="1" baseline="0">
                <a:cs typeface="Times New Roman" pitchFamily="18" charset="0"/>
              </a:rPr>
              <a:t>i=</a:t>
            </a:r>
            <a:r>
              <a:rPr lang="zh-CN" altLang="zh-CN" sz="2000" baseline="0">
                <a:cs typeface="Times New Roman" pitchFamily="18" charset="0"/>
              </a:rPr>
              <a:t>0,1,…,</a:t>
            </a:r>
            <a:r>
              <a:rPr lang="zh-CN" altLang="zh-CN" sz="2000" i="1" baseline="0">
                <a:cs typeface="Times New Roman" pitchFamily="18" charset="0"/>
              </a:rPr>
              <a:t>n</a:t>
            </a:r>
            <a:r>
              <a:rPr lang="zh-CN" altLang="zh-CN" sz="2000" baseline="0">
                <a:cs typeface="Times New Roman" pitchFamily="18" charset="0"/>
              </a:rPr>
              <a:t>)</a:t>
            </a:r>
            <a:r>
              <a:rPr lang="zh-CN" sz="2000" baseline="0">
                <a:cs typeface="Times New Roman" pitchFamily="18" charset="0"/>
              </a:rPr>
              <a:t>是特征多边形控制顶点位置矢量；</a:t>
            </a:r>
          </a:p>
        </p:txBody>
      </p:sp>
      <p:graphicFrame>
        <p:nvGraphicFramePr>
          <p:cNvPr id="43010" name="Object 5"/>
          <p:cNvGraphicFramePr>
            <a:graphicFrameLocks noGrp="1" noChangeAspect="1"/>
          </p:cNvGraphicFramePr>
          <p:nvPr>
            <p:ph idx="1"/>
          </p:nvPr>
        </p:nvGraphicFramePr>
        <p:xfrm>
          <a:off x="2628900" y="2852738"/>
          <a:ext cx="3552825" cy="2578100"/>
        </p:xfrm>
        <a:graphic>
          <a:graphicData uri="http://schemas.openxmlformats.org/presentationml/2006/ole">
            <mc:AlternateContent xmlns:mc="http://schemas.openxmlformats.org/markup-compatibility/2006">
              <mc:Choice xmlns:v="urn:schemas-microsoft-com:vml" Requires="v">
                <p:oleObj spid="_x0000_s43019" r:id="rId3" imgW="3553157" imgH="2857997" progId="Paint.Picture">
                  <p:embed/>
                </p:oleObj>
              </mc:Choice>
              <mc:Fallback>
                <p:oleObj r:id="rId3" imgW="3553157" imgH="2857997"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0" y="2852738"/>
                        <a:ext cx="3552825"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1812E86-E8BF-4524-B9E8-0C1FF48803A0}" type="datetime1">
              <a:rPr lang="zh-CN" altLang="en-US" baseline="0"/>
              <a:pPr eaLnBrk="1" hangingPunct="1"/>
              <a:t>2010/12/17</a:t>
            </a:fld>
            <a:endParaRPr lang="zh-CN" altLang="zh-CN" baseline="0"/>
          </a:p>
        </p:txBody>
      </p:sp>
      <p:sp>
        <p:nvSpPr>
          <p:cNvPr id="14131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50C3971-38F7-45F6-9D16-C3704793AE1E}" type="slidenum">
              <a:rPr lang="zh-CN" altLang="zh-CN" baseline="0"/>
              <a:pPr eaLnBrk="1" hangingPunct="1"/>
              <a:t>134</a:t>
            </a:fld>
            <a:endParaRPr lang="zh-CN" altLang="zh-CN" baseline="0"/>
          </a:p>
        </p:txBody>
      </p:sp>
      <p:sp>
        <p:nvSpPr>
          <p:cNvPr id="14131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41317" name="Rectangle 3"/>
          <p:cNvSpPr>
            <a:spLocks noChangeArrowheads="1"/>
          </p:cNvSpPr>
          <p:nvPr/>
        </p:nvSpPr>
        <p:spPr bwMode="auto">
          <a:xfrm>
            <a:off x="287338" y="1892300"/>
            <a:ext cx="85693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hlink"/>
              </a:buClr>
              <a:buFont typeface="Wingdings" pitchFamily="2" charset="2"/>
              <a:buNone/>
            </a:pPr>
            <a:r>
              <a:rPr lang="zh-CN" altLang="zh-CN" sz="2000" i="1" baseline="0">
                <a:cs typeface="Times New Roman" pitchFamily="18" charset="0"/>
              </a:rPr>
              <a:t>w</a:t>
            </a:r>
            <a:r>
              <a:rPr lang="zh-CN" altLang="zh-CN" sz="2000" i="1">
                <a:cs typeface="Times New Roman" pitchFamily="18" charset="0"/>
              </a:rPr>
              <a:t>i</a:t>
            </a:r>
            <a:r>
              <a:rPr lang="zh-CN" sz="2000" baseline="0">
                <a:cs typeface="Times New Roman" pitchFamily="18" charset="0"/>
              </a:rPr>
              <a:t>是与</a:t>
            </a:r>
            <a:r>
              <a:rPr lang="zh-CN" altLang="zh-CN" sz="2000" i="1" baseline="0">
                <a:cs typeface="Times New Roman" pitchFamily="18" charset="0"/>
              </a:rPr>
              <a:t>P</a:t>
            </a:r>
            <a:r>
              <a:rPr lang="zh-CN" altLang="zh-CN" sz="2000" i="1">
                <a:cs typeface="Times New Roman" pitchFamily="18" charset="0"/>
              </a:rPr>
              <a:t>i</a:t>
            </a:r>
            <a:r>
              <a:rPr lang="zh-CN" sz="2000" baseline="0">
                <a:cs typeface="Times New Roman" pitchFamily="18" charset="0"/>
              </a:rPr>
              <a:t>对应的权因子，首末权因子</a:t>
            </a:r>
            <a:r>
              <a:rPr lang="zh-CN" altLang="zh-CN" sz="2000" i="1" baseline="0">
                <a:cs typeface="Times New Roman" pitchFamily="18" charset="0"/>
              </a:rPr>
              <a:t>w</a:t>
            </a:r>
            <a:r>
              <a:rPr lang="zh-CN" altLang="zh-CN" sz="2000" i="1">
                <a:cs typeface="Times New Roman" pitchFamily="18" charset="0"/>
              </a:rPr>
              <a:t>0</a:t>
            </a:r>
            <a:r>
              <a:rPr lang="zh-CN" altLang="zh-CN" sz="2000" baseline="0">
                <a:cs typeface="Times New Roman" pitchFamily="18" charset="0"/>
              </a:rPr>
              <a:t>,</a:t>
            </a:r>
            <a:r>
              <a:rPr lang="zh-CN" altLang="zh-CN" sz="2000" i="1" baseline="0">
                <a:cs typeface="Times New Roman" pitchFamily="18" charset="0"/>
              </a:rPr>
              <a:t>w</a:t>
            </a:r>
            <a:r>
              <a:rPr lang="zh-CN" altLang="zh-CN" sz="2000" i="1">
                <a:cs typeface="Times New Roman" pitchFamily="18" charset="0"/>
              </a:rPr>
              <a:t>n</a:t>
            </a:r>
            <a:r>
              <a:rPr lang="zh-CN" altLang="zh-CN" sz="2000" baseline="0">
                <a:cs typeface="Times New Roman" pitchFamily="18" charset="0"/>
              </a:rPr>
              <a:t>&gt;0</a:t>
            </a:r>
            <a:r>
              <a:rPr lang="zh-CN" sz="2000" baseline="0">
                <a:cs typeface="Times New Roman" pitchFamily="18" charset="0"/>
              </a:rPr>
              <a:t>，其余</a:t>
            </a:r>
            <a:r>
              <a:rPr lang="zh-CN" altLang="zh-CN" sz="2000" i="1" baseline="0">
                <a:cs typeface="Times New Roman" pitchFamily="18" charset="0"/>
              </a:rPr>
              <a:t>w</a:t>
            </a:r>
            <a:r>
              <a:rPr lang="zh-CN" altLang="zh-CN" sz="2000" i="1">
                <a:cs typeface="Times New Roman" pitchFamily="18" charset="0"/>
              </a:rPr>
              <a:t>i</a:t>
            </a:r>
            <a:r>
              <a:rPr lang="zh-CN" altLang="zh-CN" sz="2000" baseline="0">
                <a:cs typeface="Times New Roman" pitchFamily="18" charset="0"/>
              </a:rPr>
              <a:t>≥0</a:t>
            </a:r>
            <a:r>
              <a:rPr lang="zh-CN" sz="2000" baseline="0">
                <a:cs typeface="Times New Roman" pitchFamily="18" charset="0"/>
              </a:rPr>
              <a:t>，以防止分母为零，保留凸包性质，曲线不因权因子而退化为一点；节点矢量为</a:t>
            </a:r>
            <a:r>
              <a:rPr lang="zh-CN" altLang="zh-CN" sz="2000" i="1" baseline="0">
                <a:cs typeface="Times New Roman" pitchFamily="18" charset="0"/>
              </a:rPr>
              <a:t>T</a:t>
            </a:r>
            <a:r>
              <a:rPr lang="zh-CN" sz="2000" i="1" baseline="0">
                <a:cs typeface="Times New Roman" pitchFamily="18" charset="0"/>
              </a:rPr>
              <a:t>＝</a:t>
            </a:r>
            <a:r>
              <a:rPr lang="zh-CN" altLang="zh-CN" sz="2000" i="1" baseline="0">
                <a:cs typeface="Times New Roman" pitchFamily="18" charset="0"/>
              </a:rPr>
              <a:t>[t</a:t>
            </a:r>
            <a:r>
              <a:rPr lang="zh-CN" altLang="zh-CN" sz="2000" i="1">
                <a:cs typeface="Times New Roman" pitchFamily="18" charset="0"/>
              </a:rPr>
              <a:t>0</a:t>
            </a:r>
            <a:r>
              <a:rPr lang="zh-CN" altLang="zh-CN" sz="2000" i="1" baseline="0">
                <a:cs typeface="Times New Roman" pitchFamily="18" charset="0"/>
              </a:rPr>
              <a:t>,t</a:t>
            </a:r>
            <a:r>
              <a:rPr lang="zh-CN" altLang="zh-CN" sz="2000" i="1">
                <a:cs typeface="Times New Roman" pitchFamily="18" charset="0"/>
              </a:rPr>
              <a:t>1</a:t>
            </a:r>
            <a:r>
              <a:rPr lang="zh-CN" altLang="zh-CN" sz="2000" i="1" baseline="0">
                <a:cs typeface="Times New Roman" pitchFamily="18" charset="0"/>
              </a:rPr>
              <a:t>,…,t</a:t>
            </a:r>
            <a:r>
              <a:rPr lang="zh-CN" altLang="zh-CN" sz="2000" i="1">
                <a:cs typeface="Times New Roman" pitchFamily="18" charset="0"/>
              </a:rPr>
              <a:t>i</a:t>
            </a:r>
            <a:r>
              <a:rPr lang="zh-CN" altLang="zh-CN" sz="2000" i="1" baseline="0">
                <a:cs typeface="Times New Roman" pitchFamily="18" charset="0"/>
              </a:rPr>
              <a:t>,…,t</a:t>
            </a:r>
            <a:r>
              <a:rPr lang="zh-CN" altLang="zh-CN" sz="2000" i="1">
                <a:cs typeface="Times New Roman" pitchFamily="18" charset="0"/>
              </a:rPr>
              <a:t>n+k</a:t>
            </a:r>
            <a:r>
              <a:rPr lang="zh-CN" altLang="zh-CN" sz="2000" i="1" baseline="0">
                <a:cs typeface="Times New Roman" pitchFamily="18" charset="0"/>
              </a:rPr>
              <a:t>]</a:t>
            </a:r>
            <a:r>
              <a:rPr lang="zh-CN" sz="2000" baseline="0">
                <a:cs typeface="Times New Roman" pitchFamily="18" charset="0"/>
              </a:rPr>
              <a:t>，节点个数是</a:t>
            </a:r>
            <a:r>
              <a:rPr lang="zh-CN" altLang="zh-CN" sz="2000" i="1" baseline="0">
                <a:cs typeface="Times New Roman" pitchFamily="18" charset="0"/>
              </a:rPr>
              <a:t>m=n+k+1</a:t>
            </a:r>
            <a:r>
              <a:rPr lang="zh-CN" altLang="zh-CN" sz="2000" baseline="0">
                <a:cs typeface="Times New Roman" pitchFamily="18" charset="0"/>
              </a:rPr>
              <a:t>(</a:t>
            </a:r>
            <a:r>
              <a:rPr lang="zh-CN" altLang="zh-CN" sz="2000" i="1" baseline="0">
                <a:cs typeface="Times New Roman" pitchFamily="18" charset="0"/>
              </a:rPr>
              <a:t>n</a:t>
            </a:r>
            <a:r>
              <a:rPr lang="zh-CN" sz="2000" baseline="0">
                <a:cs typeface="Times New Roman" pitchFamily="18" charset="0"/>
              </a:rPr>
              <a:t>为控制项点数，</a:t>
            </a:r>
            <a:r>
              <a:rPr lang="zh-CN" altLang="zh-CN" sz="2000" i="1" baseline="0">
                <a:cs typeface="Times New Roman" pitchFamily="18" charset="0"/>
              </a:rPr>
              <a:t>k</a:t>
            </a:r>
            <a:r>
              <a:rPr lang="zh-CN" sz="2000" baseline="0">
                <a:cs typeface="Times New Roman" pitchFamily="18" charset="0"/>
              </a:rPr>
              <a:t>为</a:t>
            </a:r>
            <a:r>
              <a:rPr lang="zh-CN" altLang="zh-CN" sz="2000" baseline="0">
                <a:cs typeface="Times New Roman" pitchFamily="18" charset="0"/>
              </a:rPr>
              <a:t>B</a:t>
            </a:r>
            <a:r>
              <a:rPr lang="zh-CN" sz="2000" baseline="0">
                <a:cs typeface="Times New Roman" pitchFamily="18" charset="0"/>
              </a:rPr>
              <a:t>样条基函数阶数</a:t>
            </a:r>
            <a:r>
              <a:rPr lang="zh-CN" altLang="zh-CN" sz="2000" baseline="0">
                <a:cs typeface="Times New Roman" pitchFamily="18" charset="0"/>
              </a:rPr>
              <a:t>) </a:t>
            </a:r>
          </a:p>
          <a:p>
            <a:pPr lvl="1" algn="just">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对非周期</a:t>
            </a:r>
            <a:r>
              <a:rPr lang="zh-CN" altLang="zh-CN" sz="2000" baseline="0">
                <a:cs typeface="Times New Roman" pitchFamily="18" charset="0"/>
              </a:rPr>
              <a:t>NURBS</a:t>
            </a:r>
            <a:r>
              <a:rPr lang="zh-CN" sz="2000" baseline="0">
                <a:cs typeface="Times New Roman" pitchFamily="18" charset="0"/>
              </a:rPr>
              <a:t>曲线，常取两端节点重复度为</a:t>
            </a:r>
            <a:r>
              <a:rPr lang="zh-CN" altLang="zh-CN" sz="2000" i="1" baseline="0">
                <a:cs typeface="Times New Roman" pitchFamily="18" charset="0"/>
              </a:rPr>
              <a:t>k</a:t>
            </a:r>
            <a:r>
              <a:rPr lang="zh-CN" sz="2000" baseline="0">
                <a:cs typeface="Times New Roman" pitchFamily="18" charset="0"/>
              </a:rPr>
              <a:t>，即：</a:t>
            </a:r>
          </a:p>
        </p:txBody>
      </p:sp>
      <p:pic>
        <p:nvPicPr>
          <p:cNvPr id="141318" name="Picture 4" descr="http:/www.lnnu.edu.cn/xdjyjx/tuxing/Chapter3/CG_Gif_3_352.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03350" y="3644900"/>
            <a:ext cx="6191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9" name="Rectangle 5"/>
          <p:cNvSpPr>
            <a:spLocks noChangeArrowheads="1"/>
          </p:cNvSpPr>
          <p:nvPr/>
        </p:nvSpPr>
        <p:spPr bwMode="auto">
          <a:xfrm>
            <a:off x="323850" y="4410075"/>
            <a:ext cx="85693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accent2"/>
              </a:buClr>
              <a:buFont typeface="Wingdings" pitchFamily="2" charset="2"/>
              <a:buNone/>
            </a:pPr>
            <a:r>
              <a:rPr lang="zh-CN" altLang="zh-CN" sz="2000" baseline="0">
                <a:cs typeface="Times New Roman" pitchFamily="18" charset="0"/>
              </a:rPr>
              <a:t>[</a:t>
            </a:r>
            <a:r>
              <a:rPr lang="zh-CN" altLang="zh-CN" sz="2000" i="1" baseline="0">
                <a:cs typeface="Times New Roman" pitchFamily="18" charset="0"/>
              </a:rPr>
              <a:t>t</a:t>
            </a:r>
            <a:r>
              <a:rPr lang="zh-CN" altLang="zh-CN" sz="2000" i="1" baseline="-30000">
                <a:cs typeface="Times New Roman" pitchFamily="18" charset="0"/>
              </a:rPr>
              <a:t>k-</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t</a:t>
            </a:r>
            <a:r>
              <a:rPr lang="zh-CN" altLang="zh-CN" sz="2000" i="1" baseline="-30000">
                <a:cs typeface="Times New Roman" pitchFamily="18" charset="0"/>
              </a:rPr>
              <a:t>n+</a:t>
            </a:r>
            <a:r>
              <a:rPr lang="zh-CN" altLang="zh-CN" sz="2000" baseline="-30000">
                <a:cs typeface="Times New Roman" pitchFamily="18" charset="0"/>
              </a:rPr>
              <a:t>1</a:t>
            </a:r>
            <a:r>
              <a:rPr lang="zh-CN" altLang="zh-CN" sz="2000" baseline="0">
                <a:cs typeface="Times New Roman" pitchFamily="18" charset="0"/>
              </a:rPr>
              <a:t>]</a:t>
            </a:r>
            <a:r>
              <a:rPr lang="zh-CN" sz="2000" baseline="0">
                <a:cs typeface="Times New Roman" pitchFamily="18" charset="0"/>
              </a:rPr>
              <a:t>区间上是一个</a:t>
            </a:r>
            <a:r>
              <a:rPr lang="zh-CN" altLang="zh-CN" sz="2000" i="1" baseline="0">
                <a:cs typeface="Times New Roman" pitchFamily="18" charset="0"/>
              </a:rPr>
              <a:t>k</a:t>
            </a:r>
            <a:r>
              <a:rPr lang="zh-CN" altLang="zh-CN" sz="2000" baseline="0">
                <a:cs typeface="Times New Roman" pitchFamily="18" charset="0"/>
              </a:rPr>
              <a:t>-1</a:t>
            </a:r>
            <a:r>
              <a:rPr lang="zh-CN" sz="2000" baseline="0">
                <a:cs typeface="Times New Roman" pitchFamily="18" charset="0"/>
              </a:rPr>
              <a:t>次有理多项式，</a:t>
            </a:r>
            <a:r>
              <a:rPr lang="zh-CN" altLang="zh-CN" sz="2000" i="1" baseline="0">
                <a:cs typeface="Times New Roman" pitchFamily="18" charset="0"/>
              </a:rPr>
              <a:t>P</a:t>
            </a:r>
            <a:r>
              <a:rPr lang="zh-CN" altLang="zh-CN" sz="2000" baseline="0">
                <a:cs typeface="Times New Roman" pitchFamily="18" charset="0"/>
              </a:rPr>
              <a:t>(</a:t>
            </a:r>
            <a:r>
              <a:rPr lang="zh-CN" altLang="zh-CN" sz="2000" i="1" baseline="0">
                <a:cs typeface="Times New Roman" pitchFamily="18" charset="0"/>
              </a:rPr>
              <a:t>t</a:t>
            </a:r>
            <a:r>
              <a:rPr lang="zh-CN" altLang="zh-CN" sz="2000" baseline="0">
                <a:cs typeface="Times New Roman" pitchFamily="18" charset="0"/>
              </a:rPr>
              <a:t>)</a:t>
            </a:r>
            <a:r>
              <a:rPr lang="zh-CN" sz="2000" baseline="0">
                <a:cs typeface="Times New Roman" pitchFamily="18" charset="0"/>
              </a:rPr>
              <a:t>在整条曲线上具有</a:t>
            </a:r>
            <a:r>
              <a:rPr lang="zh-CN" altLang="zh-CN" sz="2000" i="1" baseline="0">
                <a:cs typeface="Times New Roman" pitchFamily="18" charset="0"/>
              </a:rPr>
              <a:t>k-</a:t>
            </a:r>
            <a:r>
              <a:rPr lang="zh-CN" altLang="zh-CN" sz="2000" baseline="0">
                <a:cs typeface="Times New Roman" pitchFamily="18" charset="0"/>
              </a:rPr>
              <a:t>2</a:t>
            </a:r>
            <a:r>
              <a:rPr lang="zh-CN" sz="2000" baseline="0">
                <a:cs typeface="Times New Roman" pitchFamily="18" charset="0"/>
              </a:rPr>
              <a:t>阶连续性，对于三次</a:t>
            </a:r>
            <a:r>
              <a:rPr lang="zh-CN" altLang="zh-CN" sz="2000" baseline="0">
                <a:cs typeface="Times New Roman" pitchFamily="18" charset="0"/>
              </a:rPr>
              <a:t>B</a:t>
            </a:r>
            <a:r>
              <a:rPr lang="zh-CN" sz="2000" baseline="0">
                <a:cs typeface="Times New Roman" pitchFamily="18" charset="0"/>
              </a:rPr>
              <a:t>样条基函数，具有</a:t>
            </a:r>
            <a:r>
              <a:rPr lang="zh-CN" altLang="zh-CN" sz="2000" i="1" baseline="0">
                <a:cs typeface="Times New Roman" pitchFamily="18" charset="0"/>
              </a:rPr>
              <a:t>C</a:t>
            </a:r>
            <a:r>
              <a:rPr lang="zh-CN" altLang="zh-CN" sz="2000" baseline="30000">
                <a:cs typeface="Times New Roman" pitchFamily="18" charset="0"/>
              </a:rPr>
              <a:t>2</a:t>
            </a:r>
            <a:r>
              <a:rPr lang="zh-CN" sz="2000" baseline="0">
                <a:cs typeface="Times New Roman" pitchFamily="18" charset="0"/>
              </a:rPr>
              <a:t>连续性。当</a:t>
            </a:r>
            <a:r>
              <a:rPr lang="zh-CN" altLang="zh-CN" sz="2000" i="1" baseline="0">
                <a:cs typeface="Times New Roman" pitchFamily="18" charset="0"/>
              </a:rPr>
              <a:t>n=k-</a:t>
            </a:r>
            <a:r>
              <a:rPr lang="zh-CN" altLang="zh-CN" sz="2000" baseline="0">
                <a:cs typeface="Times New Roman" pitchFamily="18" charset="0"/>
              </a:rPr>
              <a:t>1</a:t>
            </a:r>
            <a:r>
              <a:rPr lang="zh-CN" sz="2000" baseline="0">
                <a:cs typeface="Times New Roman" pitchFamily="18" charset="0"/>
              </a:rPr>
              <a:t>时，</a:t>
            </a:r>
            <a:r>
              <a:rPr lang="zh-CN" altLang="zh-CN" sz="2000" i="1" baseline="0">
                <a:cs typeface="Times New Roman" pitchFamily="18" charset="0"/>
              </a:rPr>
              <a:t>k</a:t>
            </a:r>
            <a:r>
              <a:rPr lang="zh-CN" sz="2000" baseline="0">
                <a:cs typeface="Times New Roman" pitchFamily="18" charset="0"/>
              </a:rPr>
              <a:t>阶</a:t>
            </a:r>
            <a:r>
              <a:rPr lang="zh-CN" altLang="zh-CN" sz="2000" baseline="0">
                <a:cs typeface="Times New Roman" pitchFamily="18" charset="0"/>
              </a:rPr>
              <a:t>NURBS</a:t>
            </a:r>
            <a:r>
              <a:rPr lang="zh-CN" sz="2000" baseline="0">
                <a:cs typeface="Times New Roman" pitchFamily="18" charset="0"/>
              </a:rPr>
              <a:t>曲线变成</a:t>
            </a:r>
            <a:r>
              <a:rPr lang="zh-CN" altLang="zh-CN" sz="2000" i="1" baseline="0">
                <a:cs typeface="Times New Roman" pitchFamily="18" charset="0"/>
              </a:rPr>
              <a:t>k</a:t>
            </a:r>
            <a:r>
              <a:rPr lang="zh-CN" altLang="zh-CN" sz="2000" baseline="0">
                <a:cs typeface="Times New Roman" pitchFamily="18" charset="0"/>
              </a:rPr>
              <a:t>-1</a:t>
            </a:r>
            <a:r>
              <a:rPr lang="zh-CN" sz="2000" baseline="0">
                <a:cs typeface="Times New Roman" pitchFamily="18" charset="0"/>
              </a:rPr>
              <a:t>次有理</a:t>
            </a:r>
            <a:r>
              <a:rPr lang="zh-CN" altLang="zh-CN" sz="2000" baseline="0">
                <a:cs typeface="Times New Roman" pitchFamily="18" charset="0"/>
              </a:rPr>
              <a:t>Bezier</a:t>
            </a:r>
            <a:r>
              <a:rPr lang="zh-CN" sz="2000" baseline="0">
                <a:cs typeface="Times New Roman" pitchFamily="18" charset="0"/>
              </a:rPr>
              <a:t>曲线，</a:t>
            </a:r>
            <a:r>
              <a:rPr lang="zh-CN" altLang="zh-CN" sz="2000" i="1" baseline="0">
                <a:cs typeface="Times New Roman" pitchFamily="18" charset="0"/>
              </a:rPr>
              <a:t>k</a:t>
            </a:r>
            <a:r>
              <a:rPr lang="zh-CN" sz="2000" baseline="0">
                <a:cs typeface="Times New Roman" pitchFamily="18" charset="0"/>
              </a:rPr>
              <a:t>阶</a:t>
            </a:r>
            <a:r>
              <a:rPr lang="zh-CN" altLang="zh-CN" sz="2000" baseline="0">
                <a:cs typeface="Times New Roman" pitchFamily="18" charset="0"/>
              </a:rPr>
              <a:t>NURBS</a:t>
            </a:r>
            <a:r>
              <a:rPr lang="zh-CN" sz="2000" baseline="0">
                <a:cs typeface="Times New Roman" pitchFamily="18" charset="0"/>
              </a:rPr>
              <a:t>曲线的节点矢量中两端节点的节点重复度取成</a:t>
            </a:r>
            <a:r>
              <a:rPr lang="zh-CN" altLang="zh-CN" sz="2000" i="1" baseline="0">
                <a:cs typeface="Times New Roman" pitchFamily="18" charset="0"/>
              </a:rPr>
              <a:t>k</a:t>
            </a:r>
            <a:r>
              <a:rPr lang="zh-CN" altLang="zh-CN" sz="2000" baseline="0">
                <a:cs typeface="Times New Roman" pitchFamily="18" charset="0"/>
              </a:rPr>
              <a:t>+1</a:t>
            </a:r>
            <a:r>
              <a:rPr lang="zh-CN" sz="2000" baseline="0">
                <a:cs typeface="Times New Roman" pitchFamily="18" charset="0"/>
              </a:rPr>
              <a:t>就使得曲线具有同次有理</a:t>
            </a:r>
            <a:r>
              <a:rPr lang="zh-CN" altLang="zh-CN" sz="2000" baseline="0">
                <a:cs typeface="Times New Roman" pitchFamily="18" charset="0"/>
              </a:rPr>
              <a:t>Bezier</a:t>
            </a:r>
            <a:r>
              <a:rPr lang="zh-CN" sz="2000" baseline="0">
                <a:cs typeface="Times New Roman" pitchFamily="18" charset="0"/>
              </a:rPr>
              <a:t>曲线的端点几何性质。</a:t>
            </a:r>
            <a:r>
              <a:rPr lang="zh-CN" altLang="zh-CN" sz="2000" baseline="0">
                <a:cs typeface="Times New Roman" pitchFamily="18" charset="0"/>
              </a:rPr>
              <a:t>(</a:t>
            </a:r>
            <a:r>
              <a:rPr lang="zh-CN" sz="2000" baseline="0">
                <a:cs typeface="Times New Roman" pitchFamily="18" charset="0"/>
              </a:rPr>
              <a:t>性质</a:t>
            </a:r>
            <a:r>
              <a:rPr lang="zh-CN" altLang="zh-CN" sz="2000" baseline="0">
                <a:cs typeface="Times New Roman" pitchFamily="18" charset="0"/>
              </a:rPr>
              <a:t>7)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800DDF9-9EEB-4AE4-B4A6-038E03851A89}" type="datetime1">
              <a:rPr lang="zh-CN" altLang="en-US" baseline="0"/>
              <a:pPr eaLnBrk="1" hangingPunct="1"/>
              <a:t>2010/12/17</a:t>
            </a:fld>
            <a:endParaRPr lang="zh-CN" altLang="zh-CN" baseline="0"/>
          </a:p>
        </p:txBody>
      </p:sp>
      <p:sp>
        <p:nvSpPr>
          <p:cNvPr id="1423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39B5B9B-F017-4CCB-A354-8D2387461E41}" type="slidenum">
              <a:rPr lang="zh-CN" altLang="zh-CN" baseline="0"/>
              <a:pPr eaLnBrk="1" hangingPunct="1"/>
              <a:t>135</a:t>
            </a:fld>
            <a:endParaRPr lang="zh-CN" altLang="zh-CN" baseline="0"/>
          </a:p>
        </p:txBody>
      </p:sp>
      <p:sp>
        <p:nvSpPr>
          <p:cNvPr id="142340"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142341" name="Picture 3" descr="CG_Gif_3_353"/>
          <p:cNvPicPr>
            <a:picLocks noGrp="1" noRot="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16013" y="2349500"/>
            <a:ext cx="6911975" cy="3959225"/>
          </a:xfrm>
          <a:noFill/>
        </p:spPr>
      </p:pic>
      <p:sp>
        <p:nvSpPr>
          <p:cNvPr id="142342" name="Rectangle 4"/>
          <p:cNvSpPr>
            <a:spLocks noChangeArrowheads="1"/>
          </p:cNvSpPr>
          <p:nvPr/>
        </p:nvSpPr>
        <p:spPr bwMode="auto">
          <a:xfrm>
            <a:off x="287338" y="1917700"/>
            <a:ext cx="59324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buClr>
                <a:schemeClr val="accent2"/>
              </a:buClr>
              <a:buFont typeface="Wingdings" pitchFamily="2" charset="2"/>
              <a:buChar char=""/>
            </a:pPr>
            <a:r>
              <a:rPr lang="zh-CN" altLang="zh-CN" sz="2000" i="1" baseline="0"/>
              <a:t> R</a:t>
            </a:r>
            <a:r>
              <a:rPr lang="zh-CN" altLang="zh-CN" sz="2000" i="1"/>
              <a:t>i,k</a:t>
            </a:r>
            <a:r>
              <a:rPr lang="zh-CN" altLang="zh-CN" sz="2000" baseline="0"/>
              <a:t>(</a:t>
            </a:r>
            <a:r>
              <a:rPr lang="zh-CN" altLang="zh-CN" sz="2000" i="1" baseline="0"/>
              <a:t>t</a:t>
            </a:r>
            <a:r>
              <a:rPr lang="zh-CN" altLang="zh-CN" sz="2000" baseline="0"/>
              <a:t>)</a:t>
            </a:r>
            <a:r>
              <a:rPr lang="zh-CN" sz="2000" baseline="0"/>
              <a:t>具有</a:t>
            </a:r>
            <a:r>
              <a:rPr lang="zh-CN" altLang="zh-CN" sz="2000" i="1" baseline="0"/>
              <a:t>k</a:t>
            </a:r>
            <a:r>
              <a:rPr lang="zh-CN" sz="2000" baseline="0"/>
              <a:t>阶</a:t>
            </a:r>
            <a:r>
              <a:rPr lang="zh-CN" altLang="zh-CN" sz="2000" baseline="0"/>
              <a:t>B</a:t>
            </a:r>
            <a:r>
              <a:rPr lang="zh-CN" sz="2000" baseline="0"/>
              <a:t>样条基函数类似的性质：</a:t>
            </a:r>
          </a:p>
        </p:txBody>
      </p:sp>
      <p:sp>
        <p:nvSpPr>
          <p:cNvPr id="142343" name="Text Box 5"/>
          <p:cNvSpPr txBox="1">
            <a:spLocks noChangeArrowheads="1"/>
          </p:cNvSpPr>
          <p:nvPr/>
        </p:nvSpPr>
        <p:spPr bwMode="auto">
          <a:xfrm>
            <a:off x="4551363" y="6253163"/>
            <a:ext cx="248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baseline="0">
                <a:ea typeface="Arial Unicode MS" pitchFamily="34" charset="-122"/>
                <a:cs typeface="Arial Unicode MS" pitchFamily="34" charset="-122"/>
              </a:rPr>
              <a:t>只有一个</a:t>
            </a:r>
            <a:r>
              <a:rPr lang="zh-CN" altLang="zh-CN" baseline="0">
                <a:ea typeface="Arial Unicode MS" pitchFamily="34" charset="-122"/>
                <a:cs typeface="Arial Unicode MS" pitchFamily="34" charset="-122"/>
              </a:rPr>
              <a:t>(0,1)</a:t>
            </a:r>
            <a:r>
              <a:rPr lang="zh-CN" baseline="0">
                <a:ea typeface="Arial Unicode MS" pitchFamily="34" charset="-122"/>
                <a:cs typeface="Arial Unicode MS" pitchFamily="34" charset="-122"/>
              </a:rPr>
              <a:t>参数区间</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1898B7A-3A75-487A-A7A6-DF96B9B31FC7}" type="datetime1">
              <a:rPr lang="zh-CN" altLang="en-US" baseline="0"/>
              <a:pPr eaLnBrk="1" hangingPunct="1"/>
              <a:t>2010/12/17</a:t>
            </a:fld>
            <a:endParaRPr lang="zh-CN" altLang="zh-CN" baseline="0"/>
          </a:p>
        </p:txBody>
      </p:sp>
      <p:sp>
        <p:nvSpPr>
          <p:cNvPr id="14336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D920EF1-EF9D-4762-9AEB-B2EEE095F7E9}" type="slidenum">
              <a:rPr lang="zh-CN" altLang="zh-CN" baseline="0"/>
              <a:pPr eaLnBrk="1" hangingPunct="1"/>
              <a:t>136</a:t>
            </a:fld>
            <a:endParaRPr lang="zh-CN" altLang="zh-CN" baseline="0"/>
          </a:p>
        </p:txBody>
      </p:sp>
      <p:sp>
        <p:nvSpPr>
          <p:cNvPr id="14336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43365" name="Rectangle 3"/>
          <p:cNvSpPr>
            <a:spLocks noChangeArrowheads="1"/>
          </p:cNvSpPr>
          <p:nvPr/>
        </p:nvSpPr>
        <p:spPr bwMode="auto">
          <a:xfrm>
            <a:off x="287338" y="1917700"/>
            <a:ext cx="8532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accent2"/>
              </a:buClr>
              <a:buFont typeface="Wingdings" pitchFamily="2" charset="2"/>
              <a:buChar char=""/>
            </a:pPr>
            <a:r>
              <a:rPr lang="zh-CN" altLang="zh-CN" sz="2000" i="1" baseline="0" dirty="0">
                <a:cs typeface="Times New Roman" pitchFamily="18" charset="0"/>
              </a:rPr>
              <a:t> R</a:t>
            </a:r>
            <a:r>
              <a:rPr lang="zh-CN" altLang="zh-CN" sz="2000" i="1" baseline="-30000" dirty="0">
                <a:cs typeface="Times New Roman" pitchFamily="18" charset="0"/>
              </a:rPr>
              <a:t>i,k</a:t>
            </a:r>
            <a:r>
              <a:rPr lang="zh-CN" altLang="zh-CN" sz="2000" baseline="0" dirty="0">
                <a:cs typeface="Times New Roman" pitchFamily="18" charset="0"/>
              </a:rPr>
              <a:t>(</a:t>
            </a:r>
            <a:r>
              <a:rPr lang="zh-CN" altLang="zh-CN" sz="2000" i="1" baseline="0" dirty="0">
                <a:cs typeface="Times New Roman" pitchFamily="18" charset="0"/>
              </a:rPr>
              <a:t>t</a:t>
            </a:r>
            <a:r>
              <a:rPr lang="zh-CN" altLang="zh-CN" sz="2000" baseline="0" dirty="0">
                <a:cs typeface="Times New Roman" pitchFamily="18" charset="0"/>
              </a:rPr>
              <a:t>)</a:t>
            </a:r>
            <a:r>
              <a:rPr lang="zh-CN" sz="2000" baseline="0" dirty="0">
                <a:cs typeface="Times New Roman" pitchFamily="18" charset="0"/>
              </a:rPr>
              <a:t>与</a:t>
            </a:r>
            <a:r>
              <a:rPr lang="zh-CN" altLang="zh-CN" sz="2000" i="1" baseline="0" dirty="0">
                <a:cs typeface="Times New Roman" pitchFamily="18" charset="0"/>
              </a:rPr>
              <a:t>N</a:t>
            </a:r>
            <a:r>
              <a:rPr lang="zh-CN" altLang="zh-CN" sz="2000" i="1" baseline="-30000" dirty="0">
                <a:cs typeface="Times New Roman" pitchFamily="18" charset="0"/>
              </a:rPr>
              <a:t>i,k</a:t>
            </a:r>
            <a:r>
              <a:rPr lang="zh-CN" altLang="zh-CN" sz="2000" baseline="0" dirty="0">
                <a:cs typeface="Times New Roman" pitchFamily="18" charset="0"/>
              </a:rPr>
              <a:t>(</a:t>
            </a:r>
            <a:r>
              <a:rPr lang="zh-CN" altLang="zh-CN" sz="2000" i="1" baseline="0" dirty="0">
                <a:cs typeface="Times New Roman" pitchFamily="18" charset="0"/>
              </a:rPr>
              <a:t>t</a:t>
            </a:r>
            <a:r>
              <a:rPr lang="zh-CN" altLang="zh-CN" sz="2000" baseline="0" dirty="0">
                <a:cs typeface="Times New Roman" pitchFamily="18" charset="0"/>
              </a:rPr>
              <a:t>)</a:t>
            </a:r>
            <a:r>
              <a:rPr lang="zh-CN" sz="2000" baseline="0" dirty="0">
                <a:cs typeface="Times New Roman" pitchFamily="18" charset="0"/>
              </a:rPr>
              <a:t>具有类似的性质，导致</a:t>
            </a:r>
            <a:r>
              <a:rPr lang="zh-CN" altLang="zh-CN" sz="2000" baseline="0" dirty="0">
                <a:cs typeface="Times New Roman" pitchFamily="18" charset="0"/>
              </a:rPr>
              <a:t>NURBS</a:t>
            </a:r>
            <a:r>
              <a:rPr lang="zh-CN" sz="2000" baseline="0" dirty="0">
                <a:cs typeface="Times New Roman" pitchFamily="18" charset="0"/>
              </a:rPr>
              <a:t>曲线与</a:t>
            </a:r>
            <a:r>
              <a:rPr lang="zh-CN" altLang="zh-CN" sz="2000" baseline="0" dirty="0">
                <a:cs typeface="Times New Roman" pitchFamily="18" charset="0"/>
              </a:rPr>
              <a:t>B</a:t>
            </a:r>
            <a:r>
              <a:rPr lang="zh-CN" sz="2000" baseline="0" dirty="0">
                <a:cs typeface="Times New Roman" pitchFamily="18" charset="0"/>
              </a:rPr>
              <a:t>样条曲线也具有类似的几何性质：</a:t>
            </a:r>
          </a:p>
        </p:txBody>
      </p:sp>
      <p:pic>
        <p:nvPicPr>
          <p:cNvPr id="143366" name="Picture 4" descr="http:/www.lnnu.edu.cn/xdjyjx/tuxing/Chapter3/CG_Gif_3_35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755650" y="2636838"/>
            <a:ext cx="72009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7" name="Rectangle 5"/>
          <p:cNvSpPr>
            <a:spLocks noChangeArrowheads="1"/>
          </p:cNvSpPr>
          <p:nvPr/>
        </p:nvSpPr>
        <p:spPr bwMode="auto">
          <a:xfrm>
            <a:off x="755650" y="5013325"/>
            <a:ext cx="80645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spcBef>
                <a:spcPct val="20000"/>
              </a:spcBef>
            </a:pPr>
            <a:r>
              <a:rPr lang="zh-CN" altLang="zh-CN" baseline="0" dirty="0">
                <a:cs typeface="Times New Roman" pitchFamily="18" charset="0"/>
              </a:rPr>
              <a:t>(2) </a:t>
            </a:r>
            <a:r>
              <a:rPr lang="zh-CN" baseline="0" dirty="0">
                <a:cs typeface="Times New Roman" pitchFamily="18" charset="0"/>
              </a:rPr>
              <a:t>变差减小性质</a:t>
            </a:r>
          </a:p>
          <a:p>
            <a:pPr>
              <a:spcBef>
                <a:spcPct val="20000"/>
              </a:spcBef>
            </a:pPr>
            <a:r>
              <a:rPr lang="zh-CN" baseline="0" dirty="0">
                <a:cs typeface="Times New Roman" pitchFamily="18" charset="0"/>
              </a:rPr>
              <a:t>任意一条直线与</a:t>
            </a:r>
            <a:r>
              <a:rPr lang="zh-CN" altLang="zh-CN" i="1" baseline="0" dirty="0">
                <a:cs typeface="Times New Roman" pitchFamily="18" charset="0"/>
              </a:rPr>
              <a:t>P</a:t>
            </a:r>
            <a:r>
              <a:rPr lang="zh-CN" altLang="zh-CN" baseline="0" dirty="0">
                <a:cs typeface="Times New Roman" pitchFamily="18" charset="0"/>
              </a:rPr>
              <a:t>(</a:t>
            </a:r>
            <a:r>
              <a:rPr lang="zh-CN" altLang="zh-CN" i="1" baseline="0" dirty="0">
                <a:cs typeface="Times New Roman" pitchFamily="18" charset="0"/>
              </a:rPr>
              <a:t>t</a:t>
            </a:r>
            <a:r>
              <a:rPr lang="zh-CN" altLang="zh-CN" baseline="0" dirty="0">
                <a:cs typeface="Times New Roman" pitchFamily="18" charset="0"/>
              </a:rPr>
              <a:t>)</a:t>
            </a:r>
            <a:r>
              <a:rPr lang="zh-CN" baseline="0" dirty="0">
                <a:cs typeface="Times New Roman" pitchFamily="18" charset="0"/>
              </a:rPr>
              <a:t>的交点个数不多于该直线和特征多边形的交点个数</a:t>
            </a:r>
            <a:endParaRPr lang="zh-CN" sz="2400" baseline="0" dirty="0">
              <a:cs typeface="Times New Roman"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D3E83A7-84E8-4933-8365-298AC250D4CA}" type="datetime1">
              <a:rPr lang="zh-CN" altLang="en-US" baseline="0"/>
              <a:pPr eaLnBrk="1" hangingPunct="1"/>
              <a:t>2010/12/17</a:t>
            </a:fld>
            <a:endParaRPr lang="zh-CN" altLang="zh-CN" baseline="0"/>
          </a:p>
        </p:txBody>
      </p:sp>
      <p:sp>
        <p:nvSpPr>
          <p:cNvPr id="14438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28CBA3E-7647-44E9-BDE7-F037377200ED}" type="slidenum">
              <a:rPr lang="zh-CN" altLang="zh-CN" baseline="0"/>
              <a:pPr eaLnBrk="1" hangingPunct="1"/>
              <a:t>137</a:t>
            </a:fld>
            <a:endParaRPr lang="zh-CN" altLang="zh-CN" baseline="0"/>
          </a:p>
        </p:txBody>
      </p:sp>
      <p:sp>
        <p:nvSpPr>
          <p:cNvPr id="144388"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144389" name="Picture 3" descr="http:/www.lnnu.edu.cn/xdjyjx/tuxing/Chapter3/CG_Gif_3_35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3850" y="2133600"/>
            <a:ext cx="7056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0" name="Rectangle 4"/>
          <p:cNvSpPr>
            <a:spLocks noChangeArrowheads="1"/>
          </p:cNvSpPr>
          <p:nvPr/>
        </p:nvSpPr>
        <p:spPr bwMode="auto">
          <a:xfrm>
            <a:off x="395288" y="2492375"/>
            <a:ext cx="813752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altLang="zh-CN" sz="2400" baseline="0" dirty="0">
                <a:latin typeface="宋体" pitchFamily="2" charset="-122"/>
                <a:cs typeface="Times New Roman" pitchFamily="18" charset="0"/>
              </a:rPr>
              <a:t>  </a:t>
            </a:r>
            <a:r>
              <a:rPr lang="zh-CN" sz="2000" baseline="0" dirty="0">
                <a:cs typeface="Times New Roman" pitchFamily="18" charset="0"/>
              </a:rPr>
              <a:t>于定义它的</a:t>
            </a:r>
            <a:r>
              <a:rPr lang="zh-CN" altLang="zh-CN" sz="2000" i="1" baseline="0" dirty="0">
                <a:cs typeface="Times New Roman" pitchFamily="18" charset="0"/>
              </a:rPr>
              <a:t>k+</a:t>
            </a:r>
            <a:r>
              <a:rPr lang="zh-CN" altLang="zh-CN" sz="2000" baseline="0" dirty="0">
                <a:cs typeface="Times New Roman" pitchFamily="18" charset="0"/>
              </a:rPr>
              <a:t>1</a:t>
            </a:r>
            <a:r>
              <a:rPr lang="zh-CN" sz="2000" baseline="0" dirty="0">
                <a:cs typeface="Times New Roman" pitchFamily="18" charset="0"/>
              </a:rPr>
              <a:t>个控制顶点</a:t>
            </a:r>
            <a:r>
              <a:rPr lang="zh-CN" altLang="zh-CN" sz="2000" i="1" baseline="0" dirty="0">
                <a:cs typeface="Times New Roman" pitchFamily="18" charset="0"/>
              </a:rPr>
              <a:t>P</a:t>
            </a:r>
            <a:r>
              <a:rPr lang="zh-CN" altLang="zh-CN" sz="2000" i="1" baseline="-30000" dirty="0">
                <a:cs typeface="Times New Roman" pitchFamily="18" charset="0"/>
              </a:rPr>
              <a:t>i-k+</a:t>
            </a:r>
            <a:r>
              <a:rPr lang="zh-CN" altLang="zh-CN" sz="2000" baseline="-30000" dirty="0">
                <a:cs typeface="Times New Roman" pitchFamily="18" charset="0"/>
              </a:rPr>
              <a:t>1</a:t>
            </a:r>
            <a:r>
              <a:rPr lang="zh-CN" altLang="zh-CN" sz="2000" baseline="0" dirty="0">
                <a:cs typeface="Times New Roman" pitchFamily="18" charset="0"/>
              </a:rPr>
              <a:t>,···,</a:t>
            </a:r>
            <a:r>
              <a:rPr lang="zh-CN" altLang="zh-CN" sz="2000" i="1" baseline="0" dirty="0">
                <a:cs typeface="Times New Roman" pitchFamily="18" charset="0"/>
              </a:rPr>
              <a:t>P</a:t>
            </a:r>
            <a:r>
              <a:rPr lang="zh-CN" altLang="zh-CN" sz="2000" i="1" baseline="-30000" dirty="0">
                <a:cs typeface="Times New Roman" pitchFamily="18" charset="0"/>
              </a:rPr>
              <a:t>i</a:t>
            </a:r>
            <a:r>
              <a:rPr lang="zh-CN" sz="2000" baseline="0" dirty="0">
                <a:cs typeface="Times New Roman" pitchFamily="18" charset="0"/>
              </a:rPr>
              <a:t>的凸包内。整条</a:t>
            </a:r>
            <a:r>
              <a:rPr lang="zh-CN" altLang="zh-CN" sz="2000" baseline="0" dirty="0">
                <a:cs typeface="Times New Roman" pitchFamily="18" charset="0"/>
              </a:rPr>
              <a:t>NURBS</a:t>
            </a:r>
            <a:r>
              <a:rPr lang="zh-CN" sz="2000" baseline="0" dirty="0">
                <a:cs typeface="Times New Roman" pitchFamily="18" charset="0"/>
              </a:rPr>
              <a:t>曲线位于所有定义各曲线段的控制顶点的凸包的并集内。所有权因子的非负性，保证了凸包性质的成立</a:t>
            </a:r>
          </a:p>
          <a:p>
            <a:pPr algn="just" eaLnBrk="0" hangingPunct="0">
              <a:spcBef>
                <a:spcPct val="20000"/>
              </a:spcBef>
            </a:pPr>
            <a:r>
              <a:rPr lang="zh-CN" altLang="zh-CN" sz="2000" baseline="0" dirty="0">
                <a:cs typeface="Times New Roman" pitchFamily="18" charset="0"/>
              </a:rPr>
              <a:t>   (4)</a:t>
            </a:r>
            <a:r>
              <a:rPr lang="zh-CN" sz="2000" baseline="0" dirty="0">
                <a:cs typeface="Times New Roman" pitchFamily="18" charset="0"/>
              </a:rPr>
              <a:t>在仿射与透射变换下的不变性</a:t>
            </a:r>
          </a:p>
          <a:p>
            <a:pPr algn="just" eaLnBrk="0" hangingPunct="0">
              <a:spcBef>
                <a:spcPct val="20000"/>
              </a:spcBef>
            </a:pPr>
            <a:r>
              <a:rPr lang="zh-CN" altLang="zh-CN" sz="2000" baseline="0" dirty="0">
                <a:cs typeface="Times New Roman" pitchFamily="18" charset="0"/>
              </a:rPr>
              <a:t>   (5)</a:t>
            </a:r>
            <a:r>
              <a:rPr lang="zh-CN" sz="2000" baseline="0" dirty="0">
                <a:cs typeface="Times New Roman" pitchFamily="18" charset="0"/>
              </a:rPr>
              <a:t>在曲线定义域内有与有理基函数同样的可微性</a:t>
            </a:r>
          </a:p>
        </p:txBody>
      </p:sp>
      <p:pic>
        <p:nvPicPr>
          <p:cNvPr id="144391" name="Picture 5" descr="http:/www.lnnu.edu.cn/xdjyjx/tuxing/Chapter3/CG_Gif_3_356.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23850" y="4365625"/>
            <a:ext cx="7056438"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2" name="Rectangle 6"/>
          <p:cNvSpPr>
            <a:spLocks noChangeArrowheads="1"/>
          </p:cNvSpPr>
          <p:nvPr/>
        </p:nvSpPr>
        <p:spPr bwMode="auto">
          <a:xfrm>
            <a:off x="684213" y="5300663"/>
            <a:ext cx="79930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altLang="zh-CN" sz="2000" baseline="0">
                <a:cs typeface="Times New Roman" pitchFamily="18" charset="0"/>
              </a:rPr>
              <a:t>(8)</a:t>
            </a:r>
            <a:r>
              <a:rPr lang="zh-CN" sz="2000" baseline="0">
                <a:cs typeface="Times New Roman" pitchFamily="18" charset="0"/>
              </a:rPr>
              <a:t>非有理与有理</a:t>
            </a:r>
            <a:r>
              <a:rPr lang="zh-CN" altLang="zh-CN" sz="2000" baseline="0">
                <a:cs typeface="Times New Roman" pitchFamily="18" charset="0"/>
              </a:rPr>
              <a:t>Bezier</a:t>
            </a:r>
            <a:r>
              <a:rPr lang="zh-CN" sz="2000" baseline="0">
                <a:cs typeface="Times New Roman" pitchFamily="18" charset="0"/>
              </a:rPr>
              <a:t>曲线和非有理</a:t>
            </a:r>
            <a:r>
              <a:rPr lang="zh-CN" altLang="zh-CN" sz="2000" baseline="0">
                <a:cs typeface="Times New Roman" pitchFamily="18" charset="0"/>
              </a:rPr>
              <a:t>B</a:t>
            </a:r>
            <a:r>
              <a:rPr lang="zh-CN" sz="2000" baseline="0">
                <a:cs typeface="Times New Roman" pitchFamily="18" charset="0"/>
              </a:rPr>
              <a:t>样条曲线是</a:t>
            </a:r>
            <a:r>
              <a:rPr lang="zh-CN" altLang="zh-CN" sz="2000" baseline="0">
                <a:cs typeface="Times New Roman" pitchFamily="18" charset="0"/>
              </a:rPr>
              <a:t>NURBS</a:t>
            </a:r>
            <a:r>
              <a:rPr lang="zh-CN" sz="2000" baseline="0">
                <a:cs typeface="Times New Roman" pitchFamily="18" charset="0"/>
              </a:rPr>
              <a:t>曲线的特殊情况</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1AA95CF-B117-47E8-AB6B-E10D9C372A54}" type="datetime1">
              <a:rPr lang="zh-CN" altLang="en-US" baseline="0"/>
              <a:pPr eaLnBrk="1" hangingPunct="1"/>
              <a:t>2010/12/17</a:t>
            </a:fld>
            <a:endParaRPr lang="zh-CN" altLang="zh-CN" baseline="0"/>
          </a:p>
        </p:txBody>
      </p:sp>
      <p:sp>
        <p:nvSpPr>
          <p:cNvPr id="14541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3C637F8-350F-4747-BB9B-1E2D3BC37954}" type="slidenum">
              <a:rPr lang="zh-CN" altLang="zh-CN" baseline="0"/>
              <a:pPr eaLnBrk="1" hangingPunct="1"/>
              <a:t>138</a:t>
            </a:fld>
            <a:endParaRPr lang="zh-CN" altLang="zh-CN" baseline="0"/>
          </a:p>
        </p:txBody>
      </p:sp>
      <p:sp>
        <p:nvSpPr>
          <p:cNvPr id="14541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45413" name="Rectangle 3"/>
          <p:cNvSpPr>
            <a:spLocks noChangeArrowheads="1"/>
          </p:cNvSpPr>
          <p:nvPr/>
        </p:nvSpPr>
        <p:spPr bwMode="auto">
          <a:xfrm>
            <a:off x="287338" y="1909763"/>
            <a:ext cx="867727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1" baseline="0">
                <a:cs typeface="Times New Roman" pitchFamily="18" charset="0"/>
              </a:rPr>
              <a:t> </a:t>
            </a:r>
            <a:r>
              <a:rPr lang="zh-CN" sz="2400" baseline="0">
                <a:cs typeface="Times New Roman" pitchFamily="18" charset="0"/>
              </a:rPr>
              <a:t>齐次坐标表示</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为了便于讨论，我们考虑平面</a:t>
            </a:r>
            <a:r>
              <a:rPr lang="zh-CN" altLang="zh-CN" sz="2000" baseline="0">
                <a:cs typeface="Times New Roman" pitchFamily="18" charset="0"/>
              </a:rPr>
              <a:t>NURBS</a:t>
            </a:r>
            <a:r>
              <a:rPr lang="zh-CN" sz="2000" baseline="0">
                <a:cs typeface="Times New Roman" pitchFamily="18" charset="0"/>
              </a:rPr>
              <a:t>曲线的情况。如图</a:t>
            </a:r>
            <a:r>
              <a:rPr lang="zh-CN" altLang="zh-CN" sz="2000" baseline="0">
                <a:cs typeface="Times New Roman" pitchFamily="18" charset="0"/>
              </a:rPr>
              <a:t>5.1.34</a:t>
            </a:r>
            <a:r>
              <a:rPr lang="zh-CN" sz="2000" baseline="0">
                <a:cs typeface="Times New Roman" pitchFamily="18" charset="0"/>
              </a:rPr>
              <a:t>所示，如果</a:t>
            </a:r>
          </a:p>
        </p:txBody>
      </p:sp>
      <p:pic>
        <p:nvPicPr>
          <p:cNvPr id="145414" name="Picture 4" descr="http:/www.lnnu.edu.cn/xdjyjx/tuxing/Chapter3/CG_Gif_3_357.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03350" y="2708275"/>
            <a:ext cx="74168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5" name="Rectangle 5"/>
          <p:cNvSpPr>
            <a:spLocks noChangeArrowheads="1"/>
          </p:cNvSpPr>
          <p:nvPr/>
        </p:nvSpPr>
        <p:spPr bwMode="auto">
          <a:xfrm>
            <a:off x="684213" y="3644900"/>
            <a:ext cx="5053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r>
              <a:rPr lang="zh-CN" sz="2000" baseline="0">
                <a:cs typeface="Times New Roman" pitchFamily="18" charset="0"/>
              </a:rPr>
              <a:t>次坐标下的</a:t>
            </a:r>
            <a:r>
              <a:rPr lang="zh-CN" altLang="zh-CN" sz="2000" baseline="0">
                <a:cs typeface="Times New Roman" pitchFamily="18" charset="0"/>
              </a:rPr>
              <a:t>k</a:t>
            </a:r>
            <a:r>
              <a:rPr lang="zh-CN" sz="2000" baseline="0">
                <a:cs typeface="Times New Roman" pitchFamily="18" charset="0"/>
              </a:rPr>
              <a:t>阶非有理</a:t>
            </a:r>
            <a:r>
              <a:rPr lang="zh-CN" altLang="zh-CN" sz="2000" baseline="0">
                <a:cs typeface="Times New Roman" pitchFamily="18" charset="0"/>
              </a:rPr>
              <a:t>B</a:t>
            </a:r>
            <a:r>
              <a:rPr lang="zh-CN" sz="2000" baseline="0">
                <a:cs typeface="Times New Roman" pitchFamily="18" charset="0"/>
              </a:rPr>
              <a:t>样条曲线可表示为：</a:t>
            </a:r>
          </a:p>
        </p:txBody>
      </p:sp>
      <p:pic>
        <p:nvPicPr>
          <p:cNvPr id="145416" name="Picture 6" descr="http:/www.lnnu.edu.cn/xdjyjx/tuxing/Chapter3/CG_Gif_3_358.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413000" y="3933825"/>
            <a:ext cx="23764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417" name="Rectangle 7"/>
          <p:cNvSpPr>
            <a:spLocks noChangeArrowheads="1"/>
          </p:cNvSpPr>
          <p:nvPr/>
        </p:nvSpPr>
        <p:spPr bwMode="auto">
          <a:xfrm>
            <a:off x="684213" y="4683125"/>
            <a:ext cx="526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sz="2000" baseline="0">
                <a:cs typeface="Times New Roman" pitchFamily="18" charset="0"/>
              </a:rPr>
              <a:t>若以坐标原点为投影中心，则得到平面曲线：</a:t>
            </a:r>
          </a:p>
        </p:txBody>
      </p:sp>
      <p:pic>
        <p:nvPicPr>
          <p:cNvPr id="145418" name="Picture 8" descr="http:/www.lnnu.edu.cn/xdjyjx/tuxing/Chapter3/CG_Gif_3_359.gif"/>
          <p:cNvPicPr>
            <a:picLocks noGrp="1" noRot="1" noChangeAspect="1" noChangeArrowheads="1"/>
          </p:cNvPicPr>
          <p:nvPr>
            <p:ph idx="1"/>
          </p:nvPr>
        </p:nvPicPr>
        <p:blipFill>
          <a:blip r:embed="rId6" r:link="rId7">
            <a:extLst>
              <a:ext uri="{28A0092B-C50C-407E-A947-70E740481C1C}">
                <a14:useLocalDpi xmlns:a14="http://schemas.microsoft.com/office/drawing/2010/main" val="0"/>
              </a:ext>
            </a:extLst>
          </a:blip>
          <a:srcRect/>
          <a:stretch>
            <a:fillRect/>
          </a:stretch>
        </p:blipFill>
        <p:spPr>
          <a:xfrm>
            <a:off x="2484438" y="5013325"/>
            <a:ext cx="2232025" cy="1368425"/>
          </a:xfrm>
          <a:no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7AB8A0A-DCED-49D9-AAEA-AA22B17465ED}" type="datetime1">
              <a:rPr lang="zh-CN" altLang="en-US" baseline="0"/>
              <a:pPr eaLnBrk="1" hangingPunct="1"/>
              <a:t>2010/12/17</a:t>
            </a:fld>
            <a:endParaRPr lang="zh-CN" altLang="zh-CN" baseline="0"/>
          </a:p>
        </p:txBody>
      </p:sp>
      <p:sp>
        <p:nvSpPr>
          <p:cNvPr id="14643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989536D-8D5A-4FBB-BBEE-DC619014A959}" type="slidenum">
              <a:rPr lang="zh-CN" altLang="zh-CN" baseline="0"/>
              <a:pPr eaLnBrk="1" hangingPunct="1"/>
              <a:t>139</a:t>
            </a:fld>
            <a:endParaRPr lang="zh-CN" altLang="zh-CN" baseline="0"/>
          </a:p>
        </p:txBody>
      </p:sp>
      <p:sp>
        <p:nvSpPr>
          <p:cNvPr id="14643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46437" name="Rectangle 3"/>
          <p:cNvSpPr>
            <a:spLocks noGrp="1" noRot="1" noChangeArrowheads="1"/>
          </p:cNvSpPr>
          <p:nvPr>
            <p:ph type="body" idx="1"/>
          </p:nvPr>
        </p:nvSpPr>
        <p:spPr/>
        <p:txBody>
          <a:bodyPr/>
          <a:lstStyle/>
          <a:p>
            <a:pPr marL="0" indent="0" algn="just" eaLnBrk="1" hangingPunct="1"/>
            <a:r>
              <a:rPr lang="en-US" altLang="zh-CN" sz="2400" smtClean="0"/>
              <a:t>【</a:t>
            </a:r>
            <a:r>
              <a:rPr lang="zh-CN" sz="2400" smtClean="0"/>
              <a:t>背景知识</a:t>
            </a:r>
            <a:r>
              <a:rPr lang="en-US" altLang="zh-CN" sz="2400" smtClean="0"/>
              <a:t>】</a:t>
            </a:r>
          </a:p>
          <a:p>
            <a:pPr lvl="1" algn="just" eaLnBrk="1" hangingPunct="1"/>
            <a:r>
              <a:rPr lang="zh-CN" sz="2000" smtClean="0"/>
              <a:t>齐次坐标</a:t>
            </a:r>
          </a:p>
          <a:p>
            <a:pPr lvl="2" algn="just" eaLnBrk="1" hangingPunct="1"/>
            <a:r>
              <a:rPr lang="zh-CN" sz="1800" smtClean="0"/>
              <a:t>就是将一个原本是</a:t>
            </a:r>
            <a:r>
              <a:rPr lang="en-US" altLang="zh-CN" sz="1800" i="1" smtClean="0">
                <a:cs typeface="Times New Roman" pitchFamily="18" charset="0"/>
              </a:rPr>
              <a:t>n</a:t>
            </a:r>
            <a:r>
              <a:rPr lang="zh-CN" sz="1800" smtClean="0"/>
              <a:t>维的向量用一个</a:t>
            </a:r>
            <a:r>
              <a:rPr lang="en-US" altLang="zh-CN" sz="1800" i="1" smtClean="0"/>
              <a:t>n</a:t>
            </a:r>
            <a:r>
              <a:rPr lang="en-US" altLang="zh-CN" sz="1800" smtClean="0"/>
              <a:t>+1</a:t>
            </a:r>
            <a:r>
              <a:rPr lang="zh-CN" sz="1800" smtClean="0"/>
              <a:t>维向量来表示。如向量</a:t>
            </a:r>
            <a:r>
              <a:rPr lang="en-US" altLang="zh-CN" sz="1800" smtClean="0"/>
              <a:t>(</a:t>
            </a:r>
            <a:r>
              <a:rPr lang="en-US" altLang="zh-CN" sz="1800" i="1" smtClean="0"/>
              <a:t>x</a:t>
            </a:r>
            <a:r>
              <a:rPr lang="en-US" altLang="zh-CN" sz="1800" i="1" baseline="-25000" smtClean="0"/>
              <a:t>1</a:t>
            </a:r>
            <a:r>
              <a:rPr lang="en-US" altLang="zh-CN" sz="1800" i="1" smtClean="0"/>
              <a:t>,x</a:t>
            </a:r>
            <a:r>
              <a:rPr lang="en-US" altLang="zh-CN" sz="1800" i="1" baseline="-25000" smtClean="0"/>
              <a:t>2</a:t>
            </a:r>
            <a:r>
              <a:rPr lang="en-US" altLang="zh-CN" sz="1800" i="1" smtClean="0"/>
              <a:t>,…x</a:t>
            </a:r>
            <a:r>
              <a:rPr lang="en-US" altLang="zh-CN" sz="1800" i="1" baseline="-25000" smtClean="0"/>
              <a:t>n</a:t>
            </a:r>
            <a:r>
              <a:rPr lang="en-US" altLang="zh-CN" sz="1800" smtClean="0"/>
              <a:t>)</a:t>
            </a:r>
            <a:r>
              <a:rPr lang="zh-CN" sz="1800" smtClean="0"/>
              <a:t>的齐次坐标表示为</a:t>
            </a:r>
            <a:r>
              <a:rPr lang="en-US" altLang="zh-CN" sz="1800" smtClean="0"/>
              <a:t>(</a:t>
            </a:r>
            <a:r>
              <a:rPr lang="en-US" altLang="zh-CN" sz="1800" i="1" smtClean="0"/>
              <a:t>hx</a:t>
            </a:r>
            <a:r>
              <a:rPr lang="en-US" altLang="zh-CN" sz="1800" i="1" baseline="-25000" smtClean="0"/>
              <a:t>1</a:t>
            </a:r>
            <a:r>
              <a:rPr lang="en-US" altLang="zh-CN" sz="1800" i="1" smtClean="0"/>
              <a:t>,hx</a:t>
            </a:r>
            <a:r>
              <a:rPr lang="en-US" altLang="zh-CN" sz="1800" i="1" baseline="-25000" smtClean="0"/>
              <a:t>2</a:t>
            </a:r>
            <a:r>
              <a:rPr lang="en-US" altLang="zh-CN" sz="1800" i="1" smtClean="0"/>
              <a:t>,…hx</a:t>
            </a:r>
            <a:r>
              <a:rPr lang="en-US" altLang="zh-CN" sz="1800" i="1" baseline="-25000" smtClean="0"/>
              <a:t>n</a:t>
            </a:r>
            <a:r>
              <a:rPr lang="en-US" altLang="zh-CN" sz="1800" i="1" smtClean="0"/>
              <a:t>,h</a:t>
            </a:r>
            <a:r>
              <a:rPr lang="en-US" altLang="zh-CN" sz="1800" smtClean="0"/>
              <a:t>)</a:t>
            </a:r>
            <a:r>
              <a:rPr lang="zh-CN" sz="1800" smtClean="0"/>
              <a:t>，其中</a:t>
            </a:r>
            <a:r>
              <a:rPr lang="en-US" altLang="zh-CN" sz="1800" i="1" smtClean="0"/>
              <a:t>h</a:t>
            </a:r>
            <a:r>
              <a:rPr lang="zh-CN" sz="1800" smtClean="0"/>
              <a:t>是一个实数。一个向量的齐次表示是不唯一的，</a:t>
            </a:r>
            <a:r>
              <a:rPr lang="en-US" altLang="zh-CN" sz="1800" i="1" smtClean="0"/>
              <a:t>h</a:t>
            </a:r>
            <a:r>
              <a:rPr lang="zh-CN" sz="1800" smtClean="0"/>
              <a:t>取不同的值表示的是同一个点，比如齐次坐标</a:t>
            </a:r>
            <a:r>
              <a:rPr lang="en-US" altLang="zh-CN" sz="1800" smtClean="0"/>
              <a:t>[8,4,4]</a:t>
            </a:r>
            <a:r>
              <a:rPr lang="zh-CN" sz="1800" smtClean="0"/>
              <a:t>、</a:t>
            </a:r>
            <a:r>
              <a:rPr lang="en-US" altLang="zh-CN" sz="1800" smtClean="0"/>
              <a:t>[4,2,2]</a:t>
            </a:r>
            <a:r>
              <a:rPr lang="zh-CN" sz="1800" smtClean="0"/>
              <a:t>表示的都是二维点</a:t>
            </a:r>
            <a:r>
              <a:rPr lang="en-US" altLang="zh-CN" sz="1800" smtClean="0"/>
              <a:t>[2,1]</a:t>
            </a:r>
          </a:p>
          <a:p>
            <a:pPr lvl="1" algn="just" eaLnBrk="1" hangingPunct="1"/>
            <a:r>
              <a:rPr lang="en-US" sz="2000" smtClean="0"/>
              <a:t> </a:t>
            </a:r>
            <a:r>
              <a:rPr lang="zh-CN" sz="2000" smtClean="0"/>
              <a:t>齐次坐标的优点</a:t>
            </a:r>
          </a:p>
          <a:p>
            <a:pPr lvl="2" algn="just" eaLnBrk="1" hangingPunct="1"/>
            <a:r>
              <a:rPr lang="zh-CN" sz="1800" smtClean="0"/>
              <a:t>它提供了用矩阵运算把二维、三维甚至高维空间中的一个点集从一个坐标系变换到另一个坐标系的有效方法</a:t>
            </a:r>
          </a:p>
          <a:p>
            <a:pPr lvl="2" algn="just" eaLnBrk="1" hangingPunct="1"/>
            <a:r>
              <a:rPr lang="zh-CN" sz="1800" smtClean="0"/>
              <a:t>它可以表示无穷远的点。</a:t>
            </a:r>
            <a:r>
              <a:rPr lang="en-US" altLang="zh-CN" sz="1800" i="1" smtClean="0"/>
              <a:t>n</a:t>
            </a:r>
            <a:r>
              <a:rPr lang="en-US" altLang="zh-CN" sz="1800" smtClean="0"/>
              <a:t>+1</a:t>
            </a:r>
            <a:r>
              <a:rPr lang="zh-CN" sz="1800" smtClean="0"/>
              <a:t>维的齐次坐标中如果</a:t>
            </a:r>
            <a:r>
              <a:rPr lang="en-US" altLang="zh-CN" sz="1800" i="1" smtClean="0"/>
              <a:t>h</a:t>
            </a:r>
            <a:r>
              <a:rPr lang="en-US" altLang="zh-CN" sz="1800" smtClean="0"/>
              <a:t>=0</a:t>
            </a:r>
            <a:r>
              <a:rPr lang="zh-CN" sz="1800" smtClean="0"/>
              <a:t>，实际上就表示了</a:t>
            </a:r>
            <a:r>
              <a:rPr lang="en-US" altLang="zh-CN" sz="1800" i="1" smtClean="0"/>
              <a:t>n</a:t>
            </a:r>
            <a:r>
              <a:rPr lang="zh-CN" sz="1800" smtClean="0"/>
              <a:t>维空间的一个无穷远点</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FAB4753-2857-4282-BE00-2C5BF32CBEA2}" type="datetime1">
              <a:rPr lang="zh-CN" altLang="en-US" baseline="0"/>
              <a:pPr eaLnBrk="1" hangingPunct="1"/>
              <a:t>2010/12/17</a:t>
            </a:fld>
            <a:endParaRPr lang="zh-CN" altLang="zh-CN" baseline="0"/>
          </a:p>
        </p:txBody>
      </p:sp>
      <p:sp>
        <p:nvSpPr>
          <p:cNvPr id="57347"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517C879-5488-4BBC-958B-1EB51B8319D8}" type="slidenum">
              <a:rPr lang="zh-CN" altLang="zh-CN" baseline="0"/>
              <a:pPr eaLnBrk="1" hangingPunct="1"/>
              <a:t>14</a:t>
            </a:fld>
            <a:endParaRPr lang="zh-CN" altLang="zh-CN" baseline="0"/>
          </a:p>
        </p:txBody>
      </p:sp>
      <p:sp>
        <p:nvSpPr>
          <p:cNvPr id="57348"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57349" name="Picture 3" descr="http:/www.lnnu.edu.cn/xdjyjx/tuxing/Chapter3/CG_Gif_3_211.gif"/>
          <p:cNvPicPr>
            <a:picLocks noGrp="1" noRot="1" noChangeAspect="1" noChangeArrowheads="1"/>
          </p:cNvPicPr>
          <p:nvPr>
            <p:ph sz="half" idx="1"/>
          </p:nvPr>
        </p:nvPicPr>
        <p:blipFill>
          <a:blip r:embed="rId2" r:link="rId3">
            <a:extLst>
              <a:ext uri="{28A0092B-C50C-407E-A947-70E740481C1C}">
                <a14:useLocalDpi xmlns:a14="http://schemas.microsoft.com/office/drawing/2010/main" val="0"/>
              </a:ext>
            </a:extLst>
          </a:blip>
          <a:srcRect/>
          <a:stretch>
            <a:fillRect/>
          </a:stretch>
        </p:blipFill>
        <p:spPr>
          <a:xfrm>
            <a:off x="2405063" y="3265488"/>
            <a:ext cx="4111625" cy="1535112"/>
          </a:xfrm>
          <a:noFill/>
        </p:spPr>
      </p:pic>
      <p:sp>
        <p:nvSpPr>
          <p:cNvPr id="57350" name="Rectangle 4"/>
          <p:cNvSpPr>
            <a:spLocks noChangeArrowheads="1"/>
          </p:cNvSpPr>
          <p:nvPr/>
        </p:nvSpPr>
        <p:spPr bwMode="auto">
          <a:xfrm>
            <a:off x="323850" y="5073650"/>
            <a:ext cx="84963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altLang="zh-CN" sz="1600" baseline="0">
                <a:cs typeface="Times New Roman" pitchFamily="18" charset="0"/>
              </a:rPr>
              <a:t>		</a:t>
            </a:r>
            <a:r>
              <a:rPr lang="zh-CN" sz="1600" baseline="0">
                <a:cs typeface="Times New Roman" pitchFamily="18" charset="0"/>
              </a:rPr>
              <a:t>法平面： </a:t>
            </a:r>
            <a:r>
              <a:rPr lang="zh-CN" altLang="zh-CN" sz="1600" i="1" baseline="0">
                <a:cs typeface="Times New Roman" pitchFamily="18" charset="0"/>
              </a:rPr>
              <a:t>N</a:t>
            </a:r>
            <a:r>
              <a:rPr lang="zh-CN" sz="1600" baseline="0">
                <a:cs typeface="Times New Roman" pitchFamily="18" charset="0"/>
              </a:rPr>
              <a:t>、</a:t>
            </a:r>
            <a:r>
              <a:rPr lang="zh-CN" altLang="zh-CN" sz="1600" i="1" baseline="0">
                <a:cs typeface="Times New Roman" pitchFamily="18" charset="0"/>
              </a:rPr>
              <a:t>B</a:t>
            </a:r>
            <a:r>
              <a:rPr lang="zh-CN" sz="1600" baseline="0">
                <a:cs typeface="Times New Roman" pitchFamily="18" charset="0"/>
              </a:rPr>
              <a:t>构成的平面          </a:t>
            </a:r>
            <a:r>
              <a:rPr lang="zh-CN" altLang="zh-CN" sz="1600" baseline="0">
                <a:cs typeface="Times New Roman" pitchFamily="18" charset="0"/>
              </a:rPr>
              <a:t>T=N×B</a:t>
            </a:r>
          </a:p>
          <a:p>
            <a:pPr algn="just">
              <a:spcBef>
                <a:spcPct val="20000"/>
              </a:spcBef>
            </a:pPr>
            <a:r>
              <a:rPr lang="zh-CN" altLang="zh-CN" sz="1600" baseline="0">
                <a:cs typeface="Times New Roman" pitchFamily="18" charset="0"/>
              </a:rPr>
              <a:t>		</a:t>
            </a:r>
            <a:r>
              <a:rPr lang="zh-CN" sz="1600" baseline="0">
                <a:cs typeface="Times New Roman" pitchFamily="18" charset="0"/>
              </a:rPr>
              <a:t>密切平面： </a:t>
            </a:r>
            <a:r>
              <a:rPr lang="zh-CN" altLang="zh-CN" sz="1600" i="1" baseline="0">
                <a:cs typeface="Times New Roman" pitchFamily="18" charset="0"/>
              </a:rPr>
              <a:t>N</a:t>
            </a:r>
            <a:r>
              <a:rPr lang="zh-CN" sz="1600" baseline="0">
                <a:cs typeface="Times New Roman" pitchFamily="18" charset="0"/>
              </a:rPr>
              <a:t>、</a:t>
            </a:r>
            <a:r>
              <a:rPr lang="zh-CN" altLang="zh-CN" sz="1600" i="1" baseline="0">
                <a:cs typeface="Times New Roman" pitchFamily="18" charset="0"/>
              </a:rPr>
              <a:t>T</a:t>
            </a:r>
            <a:r>
              <a:rPr lang="zh-CN" sz="1600" baseline="0">
                <a:cs typeface="Times New Roman" pitchFamily="18" charset="0"/>
              </a:rPr>
              <a:t>构成的平面       </a:t>
            </a:r>
            <a:r>
              <a:rPr lang="zh-CN" altLang="zh-CN" sz="1600" baseline="0">
                <a:cs typeface="Times New Roman" pitchFamily="18" charset="0"/>
              </a:rPr>
              <a:t>B=T×N</a:t>
            </a:r>
          </a:p>
          <a:p>
            <a:pPr algn="just">
              <a:spcBef>
                <a:spcPct val="20000"/>
              </a:spcBef>
            </a:pPr>
            <a:r>
              <a:rPr lang="zh-CN" altLang="zh-CN" sz="1600" baseline="0">
                <a:cs typeface="Times New Roman" pitchFamily="18" charset="0"/>
              </a:rPr>
              <a:t>		</a:t>
            </a:r>
            <a:r>
              <a:rPr lang="zh-CN" sz="1600" baseline="0">
                <a:cs typeface="Times New Roman" pitchFamily="18" charset="0"/>
              </a:rPr>
              <a:t>从切平面： </a:t>
            </a:r>
            <a:r>
              <a:rPr lang="zh-CN" altLang="zh-CN" sz="1600" i="1" baseline="0">
                <a:cs typeface="Times New Roman" pitchFamily="18" charset="0"/>
              </a:rPr>
              <a:t>B</a:t>
            </a:r>
            <a:r>
              <a:rPr lang="zh-CN" sz="1600" baseline="0">
                <a:cs typeface="Times New Roman" pitchFamily="18" charset="0"/>
              </a:rPr>
              <a:t>、</a:t>
            </a:r>
            <a:r>
              <a:rPr lang="zh-CN" altLang="zh-CN" sz="1600" i="1" baseline="0">
                <a:cs typeface="Times New Roman" pitchFamily="18" charset="0"/>
              </a:rPr>
              <a:t>T</a:t>
            </a:r>
            <a:r>
              <a:rPr lang="zh-CN" sz="1600" baseline="0">
                <a:cs typeface="Times New Roman" pitchFamily="18" charset="0"/>
              </a:rPr>
              <a:t>构成的平面       </a:t>
            </a:r>
            <a:r>
              <a:rPr lang="zh-CN" altLang="zh-CN" sz="1600" baseline="0">
                <a:cs typeface="Times New Roman" pitchFamily="18" charset="0"/>
              </a:rPr>
              <a:t>N=B×T</a:t>
            </a:r>
          </a:p>
        </p:txBody>
      </p:sp>
      <p:sp>
        <p:nvSpPr>
          <p:cNvPr id="57351" name="Rectangle 5"/>
          <p:cNvSpPr>
            <a:spLocks noChangeArrowheads="1"/>
          </p:cNvSpPr>
          <p:nvPr/>
        </p:nvSpPr>
        <p:spPr bwMode="auto">
          <a:xfrm>
            <a:off x="287338" y="1906588"/>
            <a:ext cx="5457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1600" baseline="0"/>
              <a:t>		</a:t>
            </a:r>
            <a:r>
              <a:rPr lang="zh-CN" sz="1600" baseline="0"/>
              <a:t>对于一般参数</a:t>
            </a:r>
            <a:r>
              <a:rPr lang="zh-CN" altLang="zh-CN" sz="1600" baseline="0"/>
              <a:t>t</a:t>
            </a:r>
            <a:r>
              <a:rPr lang="zh-CN" sz="1600" baseline="0"/>
              <a:t>，可以推导出</a:t>
            </a:r>
            <a:r>
              <a:rPr lang="zh-CN" altLang="zh-CN" sz="1600" baseline="0"/>
              <a:t>(</a:t>
            </a:r>
            <a:r>
              <a:rPr lang="zh-CN" sz="1600" baseline="0"/>
              <a:t>过程略</a:t>
            </a:r>
            <a:r>
              <a:rPr lang="zh-CN" altLang="zh-CN" sz="1600" baseline="0"/>
              <a:t>)</a:t>
            </a:r>
            <a:r>
              <a:rPr lang="zh-CN" sz="1600" baseline="0"/>
              <a:t>：</a:t>
            </a:r>
          </a:p>
        </p:txBody>
      </p:sp>
      <p:pic>
        <p:nvPicPr>
          <p:cNvPr id="57352" name="Picture 6" descr="http:/www.lnnu.edu.cn/xdjyjx/tuxing/Chapter3/CG_Gif_3_209.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348038" y="2205038"/>
            <a:ext cx="27368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Text Box 7"/>
          <p:cNvSpPr txBox="1">
            <a:spLocks noChangeArrowheads="1"/>
          </p:cNvSpPr>
          <p:nvPr/>
        </p:nvSpPr>
        <p:spPr bwMode="auto">
          <a:xfrm>
            <a:off x="2413000" y="2392363"/>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altLang="zh-CN" sz="1600" i="1" baseline="0">
                <a:ea typeface="Arial Unicode MS" pitchFamily="34" charset="-122"/>
                <a:cs typeface="Arial Unicode MS" pitchFamily="34" charset="-122"/>
              </a:rPr>
              <a:t>T</a:t>
            </a:r>
            <a:r>
              <a:rPr lang="zh-CN" altLang="zh-CN" sz="1600" baseline="0">
                <a:ea typeface="Arial Unicode MS" pitchFamily="34" charset="-122"/>
                <a:cs typeface="Arial Unicode MS" pitchFamily="34" charset="-122"/>
              </a:rPr>
              <a:t>=</a:t>
            </a:r>
            <a:r>
              <a:rPr lang="zh-CN" altLang="zh-CN" sz="1600" i="1" baseline="0">
                <a:ea typeface="Arial Unicode MS" pitchFamily="34" charset="-122"/>
                <a:cs typeface="Arial Unicode MS" pitchFamily="34" charset="-122"/>
              </a:rPr>
              <a:t>P</a:t>
            </a:r>
            <a:r>
              <a:rPr lang="zh-CN" altLang="zh-CN" sz="1600" i="1" baseline="0">
                <a:cs typeface="Times New Roman" pitchFamily="18" charset="0"/>
              </a:rPr>
              <a:t>'</a:t>
            </a:r>
            <a:r>
              <a:rPr lang="zh-CN" altLang="zh-CN" sz="1600" i="1" baseline="0">
                <a:ea typeface="Arial Unicode MS" pitchFamily="34" charset="-122"/>
                <a:cs typeface="Arial Unicode MS" pitchFamily="34" charset="-122"/>
              </a:rPr>
              <a:t>(S)</a:t>
            </a:r>
            <a:r>
              <a:rPr lang="zh-CN" altLang="zh-CN" sz="1600" baseline="0">
                <a:ea typeface="Arial Unicode MS" pitchFamily="34" charset="-122"/>
                <a:cs typeface="Arial Unicode MS" pitchFamily="34" charset="-122"/>
              </a:rPr>
              <a:t>=</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1C5A379-1517-42A3-BE3D-F0D85022045E}" type="datetime1">
              <a:rPr lang="zh-CN" altLang="en-US" baseline="0"/>
              <a:pPr eaLnBrk="1" hangingPunct="1"/>
              <a:t>2010/12/17</a:t>
            </a:fld>
            <a:endParaRPr lang="zh-CN" altLang="zh-CN" baseline="0"/>
          </a:p>
        </p:txBody>
      </p:sp>
      <p:sp>
        <p:nvSpPr>
          <p:cNvPr id="1474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822464B-0F0E-437C-B051-BE45D21C0C01}" type="slidenum">
              <a:rPr lang="zh-CN" altLang="zh-CN" baseline="0"/>
              <a:pPr eaLnBrk="1" hangingPunct="1"/>
              <a:t>140</a:t>
            </a:fld>
            <a:endParaRPr lang="zh-CN" altLang="zh-CN" baseline="0"/>
          </a:p>
        </p:txBody>
      </p:sp>
      <p:sp>
        <p:nvSpPr>
          <p:cNvPr id="147460"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147461" name="Picture 3" descr="http:/www.lnnu.edu.cn/xdjyjx/tuxing/Chapter3/313img/CG_Gif_3_03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24075" y="1700213"/>
            <a:ext cx="46799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62" name="Rectangle 4"/>
          <p:cNvSpPr>
            <a:spLocks noChangeArrowheads="1"/>
          </p:cNvSpPr>
          <p:nvPr/>
        </p:nvSpPr>
        <p:spPr bwMode="auto">
          <a:xfrm>
            <a:off x="2195513" y="6021388"/>
            <a:ext cx="4254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5.1.34 </a:t>
            </a:r>
            <a:r>
              <a:rPr lang="zh-CN" baseline="0">
                <a:cs typeface="Times New Roman" pitchFamily="18" charset="0"/>
              </a:rPr>
              <a:t>平面</a:t>
            </a:r>
            <a:r>
              <a:rPr lang="zh-CN" altLang="zh-CN" baseline="0">
                <a:cs typeface="Times New Roman" pitchFamily="18" charset="0"/>
              </a:rPr>
              <a:t>NURBS</a:t>
            </a:r>
            <a:r>
              <a:rPr lang="zh-CN" baseline="0">
                <a:cs typeface="Times New Roman" pitchFamily="18" charset="0"/>
              </a:rPr>
              <a:t>曲线齐次坐标表示</a:t>
            </a:r>
            <a:r>
              <a:rPr lang="zh-CN" baseline="0">
                <a:latin typeface="Times New Roman" pitchFamily="18" charset="0"/>
                <a:ea typeface="仿宋_GB2312" pitchFamily="49" charset="-122"/>
              </a:rPr>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0513B8E-2BD1-4133-8130-0A2070B67FE4}" type="datetime1">
              <a:rPr lang="zh-CN" altLang="en-US" baseline="0"/>
              <a:pPr eaLnBrk="1" hangingPunct="1"/>
              <a:t>2010/12/17</a:t>
            </a:fld>
            <a:endParaRPr lang="zh-CN" altLang="zh-CN" baseline="0"/>
          </a:p>
        </p:txBody>
      </p:sp>
      <p:sp>
        <p:nvSpPr>
          <p:cNvPr id="1484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EA62CBA-6888-4D63-944E-DFADC7386C3F}" type="slidenum">
              <a:rPr lang="zh-CN" altLang="zh-CN" baseline="0"/>
              <a:pPr eaLnBrk="1" hangingPunct="1"/>
              <a:t>141</a:t>
            </a:fld>
            <a:endParaRPr lang="zh-CN" altLang="zh-CN" baseline="0"/>
          </a:p>
        </p:txBody>
      </p:sp>
      <p:sp>
        <p:nvSpPr>
          <p:cNvPr id="14848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48485" name="Rectangle 3"/>
          <p:cNvSpPr>
            <a:spLocks noChangeArrowheads="1"/>
          </p:cNvSpPr>
          <p:nvPr/>
        </p:nvSpPr>
        <p:spPr bwMode="auto">
          <a:xfrm>
            <a:off x="287338" y="1914525"/>
            <a:ext cx="813593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sz="2400" baseline="0">
                <a:cs typeface="Times New Roman" pitchFamily="18" charset="0"/>
              </a:rPr>
              <a:t>三维空间的</a:t>
            </a:r>
            <a:r>
              <a:rPr lang="zh-CN" altLang="zh-CN" sz="2400" baseline="0">
                <a:cs typeface="Times New Roman" pitchFamily="18" charset="0"/>
              </a:rPr>
              <a:t>NURBS</a:t>
            </a:r>
            <a:r>
              <a:rPr lang="zh-CN" sz="2400" baseline="0">
                <a:cs typeface="Times New Roman" pitchFamily="18" charset="0"/>
              </a:rPr>
              <a:t>曲线定义</a:t>
            </a:r>
          </a:p>
          <a:p>
            <a:pPr lvl="1" algn="just">
              <a:spcBef>
                <a:spcPct val="20000"/>
              </a:spcBef>
              <a:buClr>
                <a:schemeClr val="accent2"/>
              </a:buClr>
              <a:buFont typeface="Wingdings" pitchFamily="2" charset="2"/>
              <a:buChar char=""/>
            </a:pPr>
            <a:r>
              <a:rPr lang="zh-CN" altLang="zh-CN" sz="2400" baseline="0">
                <a:cs typeface="Times New Roman" pitchFamily="18" charset="0"/>
              </a:rPr>
              <a:t> </a:t>
            </a:r>
            <a:r>
              <a:rPr lang="zh-CN" sz="2000" baseline="0">
                <a:cs typeface="Times New Roman" pitchFamily="18" charset="0"/>
              </a:rPr>
              <a:t>对于给定的一组控制顶点</a:t>
            </a:r>
            <a:r>
              <a:rPr lang="zh-CN" sz="2000" baseline="0">
                <a:latin typeface="Times New Roman" pitchFamily="18" charset="0"/>
                <a:ea typeface="仿宋_GB2312" pitchFamily="49" charset="-122"/>
              </a:rPr>
              <a:t>  </a:t>
            </a:r>
          </a:p>
        </p:txBody>
      </p:sp>
      <p:pic>
        <p:nvPicPr>
          <p:cNvPr id="148486" name="Picture 4" descr="http:/www.lnnu.edu.cn/xdjyjx/tuxing/Chapter3/CG_Gif_3_360.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539750" y="2852738"/>
            <a:ext cx="7775575"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7" name="Rectangle 5"/>
          <p:cNvSpPr>
            <a:spLocks noChangeArrowheads="1"/>
          </p:cNvSpPr>
          <p:nvPr/>
        </p:nvSpPr>
        <p:spPr bwMode="auto">
          <a:xfrm>
            <a:off x="539750" y="4538663"/>
            <a:ext cx="81375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即得三维空间里定义的一条</a:t>
            </a:r>
            <a:r>
              <a:rPr lang="zh-CN" altLang="zh-CN" sz="2000" i="1" baseline="0">
                <a:cs typeface="Times New Roman" pitchFamily="18" charset="0"/>
              </a:rPr>
              <a:t>k</a:t>
            </a:r>
            <a:r>
              <a:rPr lang="zh-CN" sz="2000" baseline="0">
                <a:cs typeface="Times New Roman" pitchFamily="18" charset="0"/>
              </a:rPr>
              <a:t>阶</a:t>
            </a:r>
            <a:r>
              <a:rPr lang="zh-CN" altLang="zh-CN" sz="2000" baseline="0">
                <a:cs typeface="Times New Roman" pitchFamily="18" charset="0"/>
              </a:rPr>
              <a:t>NURBS</a:t>
            </a:r>
            <a:r>
              <a:rPr lang="zh-CN" sz="2000" baseline="0">
                <a:cs typeface="Times New Roman" pitchFamily="18" charset="0"/>
              </a:rPr>
              <a:t>曲线</a:t>
            </a:r>
            <a:r>
              <a:rPr lang="zh-CN" altLang="zh-CN" sz="2000" i="1" baseline="0">
                <a:cs typeface="Times New Roman" pitchFamily="18" charset="0"/>
              </a:rPr>
              <a:t>P</a:t>
            </a:r>
            <a:r>
              <a:rPr lang="zh-CN" altLang="zh-CN" sz="2000" baseline="0">
                <a:cs typeface="Times New Roman" pitchFamily="18" charset="0"/>
              </a:rPr>
              <a:t>(</a:t>
            </a:r>
            <a:r>
              <a:rPr lang="zh-CN" altLang="zh-CN" sz="2000" i="1" baseline="0">
                <a:cs typeface="Times New Roman" pitchFamily="18" charset="0"/>
              </a:rPr>
              <a:t>t</a:t>
            </a:r>
            <a:r>
              <a:rPr lang="zh-CN" altLang="zh-CN" sz="2000" baseline="0">
                <a:cs typeface="Times New Roman" pitchFamily="18" charset="0"/>
              </a:rPr>
              <a:t>)</a:t>
            </a:r>
            <a:r>
              <a:rPr lang="zh-CN" sz="2000" baseline="0">
                <a:cs typeface="Times New Roman" pitchFamily="18" charset="0"/>
              </a:rPr>
              <a:t>。这不仅包含了明确的几何意义，也说明，非有理</a:t>
            </a:r>
            <a:r>
              <a:rPr lang="zh-CN" altLang="zh-CN" sz="2000" baseline="0">
                <a:cs typeface="Times New Roman" pitchFamily="18" charset="0"/>
              </a:rPr>
              <a:t>B</a:t>
            </a:r>
            <a:r>
              <a:rPr lang="zh-CN" sz="2000" baseline="0">
                <a:cs typeface="Times New Roman" pitchFamily="18" charset="0"/>
              </a:rPr>
              <a:t>样条的算法可以推广到</a:t>
            </a:r>
            <a:r>
              <a:rPr lang="zh-CN" altLang="zh-CN" sz="2000" baseline="0">
                <a:cs typeface="Times New Roman" pitchFamily="18" charset="0"/>
              </a:rPr>
              <a:t>NURBS</a:t>
            </a:r>
            <a:r>
              <a:rPr lang="zh-CN" sz="2000" baseline="0">
                <a:cs typeface="Times New Roman" pitchFamily="18" charset="0"/>
              </a:rPr>
              <a:t>曲线，只不过是在齐次坐标下进行</a:t>
            </a:r>
            <a:endParaRPr lang="zh-CN" sz="2400" baseline="0">
              <a:cs typeface="Times New Roman"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F40925D-804B-4786-957D-B219EDEA6E3F}" type="datetime1">
              <a:rPr lang="zh-CN" altLang="en-US" baseline="0"/>
              <a:pPr eaLnBrk="1" hangingPunct="1"/>
              <a:t>2010/12/17</a:t>
            </a:fld>
            <a:endParaRPr lang="zh-CN" altLang="zh-CN" baseline="0"/>
          </a:p>
        </p:txBody>
      </p:sp>
      <p:sp>
        <p:nvSpPr>
          <p:cNvPr id="14950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B299425-E8C1-4013-BF55-68A995AB8B31}" type="slidenum">
              <a:rPr lang="zh-CN" altLang="zh-CN" baseline="0"/>
              <a:pPr eaLnBrk="1" hangingPunct="1"/>
              <a:t>142</a:t>
            </a:fld>
            <a:endParaRPr lang="zh-CN" altLang="zh-CN" baseline="0"/>
          </a:p>
        </p:txBody>
      </p:sp>
      <p:sp>
        <p:nvSpPr>
          <p:cNvPr id="14950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49509" name="Rectangle 3"/>
          <p:cNvSpPr>
            <a:spLocks noChangeArrowheads="1"/>
          </p:cNvSpPr>
          <p:nvPr/>
        </p:nvSpPr>
        <p:spPr bwMode="auto">
          <a:xfrm>
            <a:off x="323850" y="1917700"/>
            <a:ext cx="3455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buClr>
                <a:schemeClr val="hlink"/>
              </a:buClr>
              <a:buFont typeface="Wingdings" pitchFamily="2" charset="2"/>
              <a:buChar char="v"/>
            </a:pPr>
            <a:r>
              <a:rPr lang="zh-CN" altLang="zh-CN" sz="2400" b="1" baseline="0">
                <a:latin typeface="Times New Roman" pitchFamily="18" charset="0"/>
                <a:ea typeface="仿宋_GB2312" pitchFamily="49" charset="-122"/>
              </a:rPr>
              <a:t> </a:t>
            </a:r>
            <a:r>
              <a:rPr lang="zh-CN" sz="2400" baseline="0"/>
              <a:t>权因子的几何意义</a:t>
            </a:r>
          </a:p>
        </p:txBody>
      </p:sp>
      <p:pic>
        <p:nvPicPr>
          <p:cNvPr id="149510" name="Picture 4" descr="http:/www.lnnu.edu.cn/xdjyjx/tuxing/Chapter3/CG_Gif_3_361.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11188" y="2349500"/>
            <a:ext cx="77771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1" name="Rectangle 5"/>
          <p:cNvSpPr>
            <a:spLocks noChangeArrowheads="1"/>
          </p:cNvSpPr>
          <p:nvPr/>
        </p:nvSpPr>
        <p:spPr bwMode="auto">
          <a:xfrm>
            <a:off x="684213" y="2708275"/>
            <a:ext cx="79200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上的那部分曲线的形状，因此，我们只考察整条曲线的这一部分。如果固定</a:t>
            </a:r>
          </a:p>
        </p:txBody>
      </p:sp>
      <p:pic>
        <p:nvPicPr>
          <p:cNvPr id="149512" name="Picture 6" descr="http:/www.lnnu.edu.cn/xdjyjx/tuxing/Chapter3/CG_Gif_3_362.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55650" y="3429000"/>
            <a:ext cx="74882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3" name="Rectangle 7"/>
          <p:cNvSpPr>
            <a:spLocks noChangeArrowheads="1"/>
          </p:cNvSpPr>
          <p:nvPr/>
        </p:nvSpPr>
        <p:spPr bwMode="auto">
          <a:xfrm>
            <a:off x="611188" y="3776663"/>
            <a:ext cx="8064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程，即</a:t>
            </a:r>
            <a:r>
              <a:rPr lang="zh-CN" altLang="zh-CN" sz="2000" baseline="0">
                <a:cs typeface="Times New Roman" pitchFamily="18" charset="0"/>
              </a:rPr>
              <a:t>NURBS</a:t>
            </a:r>
            <a:r>
              <a:rPr lang="zh-CN" sz="2000" baseline="0">
                <a:cs typeface="Times New Roman" pitchFamily="18" charset="0"/>
              </a:rPr>
              <a:t>曲线上</a:t>
            </a:r>
            <a:r>
              <a:rPr lang="zh-CN" altLang="zh-CN" sz="2000" i="1" baseline="0">
                <a:cs typeface="Times New Roman" pitchFamily="18" charset="0"/>
              </a:rPr>
              <a:t>t</a:t>
            </a:r>
            <a:r>
              <a:rPr lang="zh-CN" sz="2000" baseline="0">
                <a:cs typeface="Times New Roman" pitchFamily="18" charset="0"/>
              </a:rPr>
              <a:t>值相同的点都位于同一直线上，如图</a:t>
            </a:r>
            <a:r>
              <a:rPr lang="zh-CN" altLang="zh-CN" sz="2000" baseline="0">
                <a:cs typeface="Times New Roman" pitchFamily="18" charset="0"/>
              </a:rPr>
              <a:t>5.1.35</a:t>
            </a:r>
            <a:r>
              <a:rPr lang="zh-CN" sz="2000" baseline="0">
                <a:cs typeface="Times New Roman" pitchFamily="18" charset="0"/>
              </a:rPr>
              <a:t>所示。我们</a:t>
            </a:r>
          </a:p>
        </p:txBody>
      </p:sp>
      <p:pic>
        <p:nvPicPr>
          <p:cNvPr id="149514" name="Picture 8" descr="http:/www.lnnu.edu.cn/xdjyjx/tuxing/Chapter3/CG_Gif_3_363.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755650" y="4508500"/>
            <a:ext cx="7488238"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15" name="Rectangle 9"/>
          <p:cNvSpPr>
            <a:spLocks noChangeArrowheads="1"/>
          </p:cNvSpPr>
          <p:nvPr/>
        </p:nvSpPr>
        <p:spPr bwMode="auto">
          <a:xfrm>
            <a:off x="2005013" y="4595813"/>
            <a:ext cx="2222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1100" baseline="0">
                <a:ea typeface="Arial Unicode MS" pitchFamily="34" charset="-122"/>
                <a:cs typeface="Arial Unicode MS" pitchFamily="34" charset="-122"/>
              </a:rPr>
              <a:t> </a:t>
            </a:r>
            <a:endParaRPr lang="zh-CN" altLang="zh-CN" baseline="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95C4F8E-A00F-41B7-9287-082E480D72C8}" type="datetime1">
              <a:rPr lang="zh-CN" altLang="en-US" baseline="0"/>
              <a:pPr eaLnBrk="1" hangingPunct="1"/>
              <a:t>2010/12/17</a:t>
            </a:fld>
            <a:endParaRPr lang="zh-CN" altLang="zh-CN" baseline="0"/>
          </a:p>
        </p:txBody>
      </p:sp>
      <p:sp>
        <p:nvSpPr>
          <p:cNvPr id="4403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118B606-7628-46FD-812E-13C5E71A054E}" type="slidenum">
              <a:rPr lang="zh-CN" altLang="zh-CN" baseline="0"/>
              <a:pPr eaLnBrk="1" hangingPunct="1"/>
              <a:t>143</a:t>
            </a:fld>
            <a:endParaRPr lang="zh-CN" altLang="zh-CN" baseline="0"/>
          </a:p>
        </p:txBody>
      </p:sp>
      <p:sp>
        <p:nvSpPr>
          <p:cNvPr id="44037"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44038" name="Picture 3" descr="http:/www.lnnu.edu.cn/xdjyjx/tuxing/Chapter3/CG_Gif_3_413.gif"/>
          <p:cNvPicPr>
            <a:picLocks noGrp="1" noRot="1" noChangeAspect="1" noChangeArrowheads="1"/>
          </p:cNvPicPr>
          <p:nvPr>
            <p:ph sz="half" idx="1"/>
          </p:nvPr>
        </p:nvPicPr>
        <p:blipFill>
          <a:blip r:embed="rId3" r:link="rId4">
            <a:extLst>
              <a:ext uri="{28A0092B-C50C-407E-A947-70E740481C1C}">
                <a14:useLocalDpi xmlns:a14="http://schemas.microsoft.com/office/drawing/2010/main" val="0"/>
              </a:ext>
            </a:extLst>
          </a:blip>
          <a:srcRect/>
          <a:stretch>
            <a:fillRect/>
          </a:stretch>
        </p:blipFill>
        <p:spPr>
          <a:xfrm>
            <a:off x="755650" y="4652963"/>
            <a:ext cx="5472113" cy="936625"/>
          </a:xfrm>
          <a:noFill/>
        </p:spPr>
      </p:pic>
      <p:sp>
        <p:nvSpPr>
          <p:cNvPr id="44039" name="Rectangle 4"/>
          <p:cNvSpPr>
            <a:spLocks noChangeArrowheads="1"/>
          </p:cNvSpPr>
          <p:nvPr/>
        </p:nvSpPr>
        <p:spPr bwMode="auto">
          <a:xfrm>
            <a:off x="1042988" y="1916113"/>
            <a:ext cx="43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sz="2000" baseline="0">
                <a:latin typeface="Times New Roman" pitchFamily="18" charset="0"/>
                <a:cs typeface="Times New Roman" pitchFamily="18" charset="0"/>
              </a:rPr>
              <a:t>令</a:t>
            </a:r>
            <a:endParaRPr lang="zh-CN" sz="2000" baseline="0">
              <a:cs typeface="Times New Roman" pitchFamily="18" charset="0"/>
            </a:endParaRPr>
          </a:p>
        </p:txBody>
      </p:sp>
      <p:pic>
        <p:nvPicPr>
          <p:cNvPr id="44040" name="Picture 5" descr="http:/www.lnnu.edu.cn/xdjyjx/tuxing/Chapter3/CG_Gif_3_364.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763713" y="1916113"/>
            <a:ext cx="324167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1" name="Rectangle 6"/>
          <p:cNvSpPr>
            <a:spLocks noChangeArrowheads="1"/>
          </p:cNvSpPr>
          <p:nvPr/>
        </p:nvSpPr>
        <p:spPr bwMode="auto">
          <a:xfrm>
            <a:off x="1042988" y="2420938"/>
            <a:ext cx="2098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2000" i="1" baseline="0">
                <a:cs typeface="Times New Roman" pitchFamily="18" charset="0"/>
              </a:rPr>
              <a:t>N</a:t>
            </a:r>
            <a:r>
              <a:rPr lang="zh-CN" sz="2000" baseline="0">
                <a:cs typeface="Times New Roman" pitchFamily="18" charset="0"/>
              </a:rPr>
              <a:t>，</a:t>
            </a:r>
            <a:r>
              <a:rPr lang="zh-CN" altLang="zh-CN" sz="2000" i="1" baseline="0">
                <a:cs typeface="Times New Roman" pitchFamily="18" charset="0"/>
              </a:rPr>
              <a:t>B</a:t>
            </a:r>
            <a:r>
              <a:rPr lang="zh-CN" altLang="zh-CN" sz="2000" i="1" baseline="-30000">
                <a:cs typeface="Times New Roman" pitchFamily="18" charset="0"/>
              </a:rPr>
              <a:t>i</a:t>
            </a:r>
            <a:r>
              <a:rPr lang="zh-CN" sz="2000" baseline="0">
                <a:cs typeface="Times New Roman" pitchFamily="18" charset="0"/>
              </a:rPr>
              <a:t>可表示为：</a:t>
            </a:r>
          </a:p>
        </p:txBody>
      </p:sp>
      <p:sp>
        <p:nvSpPr>
          <p:cNvPr id="44042" name="Rectangle 7"/>
          <p:cNvSpPr>
            <a:spLocks noChangeArrowheads="1"/>
          </p:cNvSpPr>
          <p:nvPr/>
        </p:nvSpPr>
        <p:spPr bwMode="auto">
          <a:xfrm>
            <a:off x="0" y="38385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44043" name="Picture 8" descr="http:/www.lnnu.edu.cn/xdjyjx/tuxing/Chapter3/CG_Gif_3_366.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1908175" y="3213100"/>
            <a:ext cx="40338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4" name="Rectangle 9"/>
          <p:cNvSpPr>
            <a:spLocks noChangeArrowheads="1"/>
          </p:cNvSpPr>
          <p:nvPr/>
        </p:nvSpPr>
        <p:spPr bwMode="auto">
          <a:xfrm>
            <a:off x="971550" y="4365625"/>
            <a:ext cx="7848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zh-CN" sz="2000" baseline="0">
                <a:cs typeface="Times New Roman" pitchFamily="18" charset="0"/>
              </a:rPr>
              <a:t>上式是</a:t>
            </a:r>
            <a:r>
              <a:rPr lang="zh-CN" altLang="zh-CN" sz="2000" baseline="0">
                <a:cs typeface="Times New Roman" pitchFamily="18" charset="0"/>
              </a:rPr>
              <a:t>(</a:t>
            </a:r>
            <a:r>
              <a:rPr lang="zh-CN" altLang="zh-CN" sz="2000" i="1" baseline="0">
                <a:cs typeface="Times New Roman" pitchFamily="18" charset="0"/>
              </a:rPr>
              <a:t>P</a:t>
            </a:r>
            <a:r>
              <a:rPr lang="zh-CN" altLang="zh-CN" sz="2000" i="1" baseline="-30000">
                <a:cs typeface="Times New Roman" pitchFamily="18" charset="0"/>
              </a:rPr>
              <a:t>i</a:t>
            </a:r>
            <a:r>
              <a:rPr lang="zh-CN" sz="2000" baseline="0">
                <a:cs typeface="Times New Roman" pitchFamily="18" charset="0"/>
              </a:rPr>
              <a:t>，</a:t>
            </a:r>
            <a:r>
              <a:rPr lang="zh-CN" altLang="zh-CN" sz="2000" i="1" baseline="0">
                <a:cs typeface="Times New Roman" pitchFamily="18" charset="0"/>
              </a:rPr>
              <a:t>B</a:t>
            </a:r>
            <a:r>
              <a:rPr lang="zh-CN" altLang="zh-CN" sz="2000" i="1" baseline="-30000">
                <a:cs typeface="Times New Roman" pitchFamily="18" charset="0"/>
              </a:rPr>
              <a:t>i</a:t>
            </a:r>
            <a:r>
              <a:rPr lang="zh-CN" sz="2000" baseline="0">
                <a:cs typeface="Times New Roman" pitchFamily="18" charset="0"/>
              </a:rPr>
              <a:t>，</a:t>
            </a:r>
            <a:r>
              <a:rPr lang="zh-CN" altLang="zh-CN" sz="2000" i="1" baseline="0">
                <a:cs typeface="Times New Roman" pitchFamily="18" charset="0"/>
              </a:rPr>
              <a:t>N</a:t>
            </a:r>
            <a:r>
              <a:rPr lang="zh-CN" sz="2000" baseline="0">
                <a:cs typeface="Times New Roman" pitchFamily="18" charset="0"/>
              </a:rPr>
              <a:t>，</a:t>
            </a:r>
            <a:r>
              <a:rPr lang="zh-CN" altLang="zh-CN" sz="2000" i="1" baseline="0">
                <a:cs typeface="Times New Roman" pitchFamily="18" charset="0"/>
              </a:rPr>
              <a:t>B</a:t>
            </a:r>
            <a:r>
              <a:rPr lang="zh-CN" altLang="zh-CN" sz="2000" baseline="0">
                <a:cs typeface="Times New Roman" pitchFamily="18" charset="0"/>
              </a:rPr>
              <a:t>)</a:t>
            </a:r>
            <a:r>
              <a:rPr lang="zh-CN" sz="2000" baseline="0">
                <a:cs typeface="Times New Roman" pitchFamily="18" charset="0"/>
              </a:rPr>
              <a:t>四点的交比，由此式可知： </a:t>
            </a:r>
          </a:p>
          <a:p>
            <a:endParaRPr lang="zh-CN" altLang="zh-CN" sz="2000" baseline="0">
              <a:cs typeface="Times New Roman" pitchFamily="18" charset="0"/>
            </a:endParaRPr>
          </a:p>
          <a:p>
            <a:endParaRPr lang="zh-CN" altLang="zh-CN" sz="2000" baseline="0">
              <a:cs typeface="Times New Roman" pitchFamily="18" charset="0"/>
            </a:endParaRPr>
          </a:p>
          <a:p>
            <a:endParaRPr lang="zh-CN" altLang="zh-CN" sz="2000" baseline="0">
              <a:cs typeface="Times New Roman" pitchFamily="18" charset="0"/>
            </a:endParaRPr>
          </a:p>
          <a:p>
            <a:r>
              <a:rPr lang="zh-CN" altLang="zh-CN" sz="2000" baseline="0">
                <a:cs typeface="Times New Roman" pitchFamily="18" charset="0"/>
              </a:rPr>
              <a:t>(3) </a:t>
            </a:r>
            <a:r>
              <a:rPr lang="zh-CN" sz="2000" baseline="0">
                <a:cs typeface="Times New Roman" pitchFamily="18" charset="0"/>
              </a:rPr>
              <a:t>随着</a:t>
            </a:r>
            <a:r>
              <a:rPr lang="zh-CN" altLang="zh-CN" sz="2000" i="1" baseline="0">
                <a:cs typeface="Times New Roman" pitchFamily="18" charset="0"/>
              </a:rPr>
              <a:t>B</a:t>
            </a:r>
            <a:r>
              <a:rPr lang="zh-CN" altLang="zh-CN" sz="2000" i="1">
                <a:cs typeface="Times New Roman" pitchFamily="18" charset="0"/>
              </a:rPr>
              <a:t>i</a:t>
            </a:r>
            <a:r>
              <a:rPr lang="zh-CN" sz="2000" baseline="0">
                <a:cs typeface="Times New Roman" pitchFamily="18" charset="0"/>
              </a:rPr>
              <a:t>的运动，它扫描出一条直线段如</a:t>
            </a:r>
            <a:r>
              <a:rPr lang="zh-CN" altLang="zh-CN" sz="2000" i="1" baseline="0">
                <a:cs typeface="Times New Roman" pitchFamily="18" charset="0"/>
              </a:rPr>
              <a:t>BP</a:t>
            </a:r>
            <a:r>
              <a:rPr lang="zh-CN" altLang="zh-CN" sz="2000" i="1">
                <a:cs typeface="Times New Roman" pitchFamily="18" charset="0"/>
              </a:rPr>
              <a:t>i</a:t>
            </a:r>
          </a:p>
          <a:p>
            <a:r>
              <a:rPr lang="zh-CN" altLang="zh-CN" sz="2000" baseline="0">
                <a:cs typeface="Times New Roman" pitchFamily="18" charset="0"/>
              </a:rPr>
              <a:t>(4)</a:t>
            </a:r>
            <a:r>
              <a:rPr lang="zh-CN" sz="2000" baseline="0">
                <a:cs typeface="Times New Roman" pitchFamily="18" charset="0"/>
              </a:rPr>
              <a:t>若</a:t>
            </a:r>
            <a:r>
              <a:rPr lang="zh-CN" altLang="zh-CN" sz="2000" i="1" baseline="0">
                <a:cs typeface="Times New Roman" pitchFamily="18" charset="0"/>
              </a:rPr>
              <a:t>B</a:t>
            </a:r>
            <a:r>
              <a:rPr lang="zh-CN" altLang="zh-CN" sz="2000" i="1">
                <a:cs typeface="Times New Roman" pitchFamily="18" charset="0"/>
              </a:rPr>
              <a:t>i</a:t>
            </a:r>
            <a:r>
              <a:rPr lang="zh-CN" sz="2000" baseline="0">
                <a:cs typeface="Times New Roman" pitchFamily="18" charset="0"/>
              </a:rPr>
              <a:t>趋向</a:t>
            </a:r>
            <a:r>
              <a:rPr lang="zh-CN" altLang="zh-CN" sz="2000" i="1" baseline="0">
                <a:cs typeface="Times New Roman" pitchFamily="18" charset="0"/>
              </a:rPr>
              <a:t>P</a:t>
            </a:r>
            <a:r>
              <a:rPr lang="zh-CN" altLang="zh-CN" sz="2000" i="1">
                <a:cs typeface="Times New Roman" pitchFamily="18" charset="0"/>
              </a:rPr>
              <a:t>i</a:t>
            </a:r>
            <a:r>
              <a:rPr lang="zh-CN" sz="2000" baseline="0">
                <a:cs typeface="Times New Roman" pitchFamily="18" charset="0"/>
              </a:rPr>
              <a:t>，则</a:t>
            </a:r>
            <a:r>
              <a:rPr lang="el-GR" altLang="zh-CN" sz="2000" i="1" baseline="0">
                <a:cs typeface="Times New Roman" pitchFamily="18" charset="0"/>
              </a:rPr>
              <a:t>β</a:t>
            </a:r>
            <a:r>
              <a:rPr lang="zh-CN" sz="2000" baseline="0">
                <a:cs typeface="Times New Roman" pitchFamily="18" charset="0"/>
              </a:rPr>
              <a:t>趋向</a:t>
            </a:r>
            <a:r>
              <a:rPr lang="zh-CN" altLang="zh-CN" sz="2000" baseline="0">
                <a:cs typeface="Times New Roman" pitchFamily="18" charset="0"/>
              </a:rPr>
              <a:t>1,</a:t>
            </a:r>
            <a:r>
              <a:rPr lang="zh-CN" altLang="zh-CN" sz="2000" i="1" baseline="0">
                <a:cs typeface="Times New Roman" pitchFamily="18" charset="0"/>
              </a:rPr>
              <a:t>W</a:t>
            </a:r>
            <a:r>
              <a:rPr lang="zh-CN" altLang="zh-CN" sz="2000" i="1">
                <a:cs typeface="Times New Roman" pitchFamily="18" charset="0"/>
              </a:rPr>
              <a:t>i</a:t>
            </a:r>
            <a:r>
              <a:rPr lang="zh-CN" sz="2000" baseline="0">
                <a:cs typeface="Times New Roman" pitchFamily="18" charset="0"/>
              </a:rPr>
              <a:t>趋向正无穷</a:t>
            </a:r>
          </a:p>
        </p:txBody>
      </p:sp>
      <p:sp>
        <p:nvSpPr>
          <p:cNvPr id="44045" name="Text Box 10"/>
          <p:cNvSpPr txBox="1">
            <a:spLocks noChangeArrowheads="1"/>
          </p:cNvSpPr>
          <p:nvPr/>
        </p:nvSpPr>
        <p:spPr bwMode="auto">
          <a:xfrm>
            <a:off x="5148263" y="2420938"/>
            <a:ext cx="360045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en-US" altLang="zh-CN" i="1" baseline="0">
                <a:ea typeface="Arial Unicode MS" pitchFamily="34" charset="-122"/>
                <a:cs typeface="Arial Unicode MS" pitchFamily="34" charset="-122"/>
              </a:rPr>
              <a:t>N</a:t>
            </a:r>
            <a:r>
              <a:rPr lang="zh-CN" altLang="zh-CN" i="1" baseline="0">
                <a:ea typeface="Arial Unicode MS" pitchFamily="34" charset="-122"/>
                <a:cs typeface="Arial Unicode MS" pitchFamily="34" charset="-122"/>
              </a:rPr>
              <a:t>-B=</a:t>
            </a:r>
            <a:r>
              <a:rPr lang="en-US" altLang="zh-CN" i="1" baseline="0">
                <a:ea typeface="Arial Unicode MS" pitchFamily="34" charset="-122"/>
                <a:cs typeface="Arial Unicode MS" pitchFamily="34" charset="-122"/>
                <a:sym typeface="Arial" charset="0"/>
              </a:rPr>
              <a:t>α</a:t>
            </a:r>
            <a:r>
              <a:rPr lang="zh-CN" altLang="zh-CN" i="1" baseline="0">
                <a:ea typeface="Arial Unicode MS" pitchFamily="34" charset="-122"/>
                <a:cs typeface="Arial Unicode MS" pitchFamily="34" charset="-122"/>
              </a:rPr>
              <a:t>(P</a:t>
            </a:r>
            <a:r>
              <a:rPr lang="zh-CN" altLang="zh-CN" i="1">
                <a:ea typeface="Arial Unicode MS" pitchFamily="34" charset="-122"/>
                <a:cs typeface="Arial Unicode MS" pitchFamily="34" charset="-122"/>
              </a:rPr>
              <a:t>i</a:t>
            </a:r>
            <a:r>
              <a:rPr lang="zh-CN" altLang="zh-CN" i="1" baseline="0">
                <a:ea typeface="Arial Unicode MS" pitchFamily="34" charset="-122"/>
                <a:cs typeface="Arial Unicode MS" pitchFamily="34" charset="-122"/>
              </a:rPr>
              <a:t>-B)</a:t>
            </a:r>
            <a:r>
              <a:rPr lang="en-US" altLang="zh-CN" i="1" baseline="0">
                <a:ea typeface="Arial Unicode MS" pitchFamily="34" charset="-122"/>
                <a:cs typeface="Arial Unicode MS" pitchFamily="34" charset="-122"/>
              </a:rPr>
              <a:t> =&gt;(1-</a:t>
            </a:r>
            <a:r>
              <a:rPr lang="en-US" altLang="zh-CN" i="1" baseline="0">
                <a:sym typeface="Arial" charset="0"/>
              </a:rPr>
              <a:t>α</a:t>
            </a:r>
            <a:r>
              <a:rPr lang="en-US" altLang="zh-CN" i="1" baseline="0">
                <a:ea typeface="Arial Unicode MS" pitchFamily="34" charset="-122"/>
                <a:cs typeface="Arial Unicode MS" pitchFamily="34" charset="-122"/>
              </a:rPr>
              <a:t>)(N-B)=</a:t>
            </a:r>
            <a:r>
              <a:rPr lang="en-US" altLang="zh-CN" i="1" baseline="0">
                <a:sym typeface="Arial" charset="0"/>
              </a:rPr>
              <a:t>α(</a:t>
            </a:r>
            <a:r>
              <a:rPr lang="zh-CN" altLang="zh-CN" i="1" baseline="0"/>
              <a:t>P</a:t>
            </a:r>
            <a:r>
              <a:rPr lang="zh-CN" altLang="zh-CN" i="1"/>
              <a:t>i</a:t>
            </a:r>
            <a:r>
              <a:rPr lang="zh-CN" altLang="zh-CN" i="1" baseline="0"/>
              <a:t>-</a:t>
            </a:r>
            <a:r>
              <a:rPr lang="en-US" altLang="zh-CN" i="1" baseline="0"/>
              <a:t>N</a:t>
            </a:r>
            <a:r>
              <a:rPr lang="en-US" altLang="zh-CN" i="1" baseline="0">
                <a:sym typeface="Arial" charset="0"/>
              </a:rPr>
              <a:t>)</a:t>
            </a:r>
            <a:r>
              <a:rPr lang="en-US" altLang="zh-CN" i="1" baseline="0">
                <a:ea typeface="Arial Unicode MS" pitchFamily="34" charset="-122"/>
                <a:cs typeface="Arial Unicode MS" pitchFamily="34" charset="-122"/>
              </a:rPr>
              <a:t> </a:t>
            </a:r>
            <a:endParaRPr lang="zh-CN" altLang="zh-CN" i="1" baseline="0">
              <a:ea typeface="Arial Unicode MS" pitchFamily="34" charset="-122"/>
              <a:cs typeface="Arial Unicode MS" pitchFamily="34" charset="-122"/>
            </a:endParaRPr>
          </a:p>
          <a:p>
            <a:pPr eaLnBrk="1" hangingPunct="1"/>
            <a:r>
              <a:rPr lang="zh-CN" altLang="zh-CN" i="1" baseline="0">
                <a:ea typeface="Arial Unicode MS" pitchFamily="34" charset="-122"/>
                <a:cs typeface="Arial Unicode MS" pitchFamily="34" charset="-122"/>
              </a:rPr>
              <a:t>B</a:t>
            </a:r>
            <a:r>
              <a:rPr lang="zh-CN" altLang="zh-CN" i="1">
                <a:ea typeface="Arial Unicode MS" pitchFamily="34" charset="-122"/>
                <a:cs typeface="Arial Unicode MS" pitchFamily="34" charset="-122"/>
              </a:rPr>
              <a:t>i</a:t>
            </a:r>
            <a:r>
              <a:rPr lang="zh-CN" altLang="zh-CN" i="1" baseline="0">
                <a:ea typeface="Arial Unicode MS" pitchFamily="34" charset="-122"/>
                <a:cs typeface="Arial Unicode MS" pitchFamily="34" charset="-122"/>
              </a:rPr>
              <a:t>-B=</a:t>
            </a:r>
            <a:r>
              <a:rPr lang="en-US" altLang="zh-CN" i="1" baseline="0">
                <a:ea typeface="Arial Unicode MS" pitchFamily="34" charset="-122"/>
                <a:cs typeface="Arial Unicode MS" pitchFamily="34" charset="-122"/>
                <a:sym typeface="Arial" charset="0"/>
              </a:rPr>
              <a:t>β</a:t>
            </a:r>
            <a:r>
              <a:rPr lang="zh-CN" altLang="zh-CN" i="1" baseline="0">
                <a:ea typeface="Arial Unicode MS" pitchFamily="34" charset="-122"/>
                <a:cs typeface="Arial Unicode MS" pitchFamily="34" charset="-122"/>
              </a:rPr>
              <a:t>(P</a:t>
            </a:r>
            <a:r>
              <a:rPr lang="zh-CN" altLang="zh-CN" i="1">
                <a:ea typeface="Arial Unicode MS" pitchFamily="34" charset="-122"/>
                <a:cs typeface="Arial Unicode MS" pitchFamily="34" charset="-122"/>
              </a:rPr>
              <a:t>i</a:t>
            </a:r>
            <a:r>
              <a:rPr lang="zh-CN" altLang="zh-CN" i="1" baseline="0">
                <a:ea typeface="Arial Unicode MS" pitchFamily="34" charset="-122"/>
                <a:cs typeface="Arial Unicode MS" pitchFamily="34" charset="-122"/>
              </a:rPr>
              <a:t>-B)</a:t>
            </a:r>
            <a:r>
              <a:rPr lang="en-US" altLang="zh-CN" i="1" baseline="0">
                <a:ea typeface="Arial Unicode MS" pitchFamily="34" charset="-122"/>
                <a:cs typeface="Arial Unicode MS" pitchFamily="34" charset="-122"/>
              </a:rPr>
              <a:t>=&gt;(1-</a:t>
            </a:r>
            <a:r>
              <a:rPr lang="en-US" altLang="zh-CN" i="1" baseline="0">
                <a:sym typeface="Arial" charset="0"/>
              </a:rPr>
              <a:t>β</a:t>
            </a:r>
            <a:r>
              <a:rPr lang="en-US" altLang="zh-CN" i="1" baseline="0">
                <a:ea typeface="Arial Unicode MS" pitchFamily="34" charset="-122"/>
                <a:cs typeface="Arial Unicode MS" pitchFamily="34" charset="-122"/>
              </a:rPr>
              <a:t>)(</a:t>
            </a:r>
            <a:r>
              <a:rPr lang="zh-CN" altLang="zh-CN" i="1" baseline="0"/>
              <a:t>B</a:t>
            </a:r>
            <a:r>
              <a:rPr lang="zh-CN" altLang="zh-CN" i="1"/>
              <a:t>i</a:t>
            </a:r>
            <a:r>
              <a:rPr lang="zh-CN" altLang="zh-CN" i="1" baseline="0"/>
              <a:t>-B</a:t>
            </a:r>
            <a:r>
              <a:rPr lang="en-US" altLang="zh-CN" i="1" baseline="0"/>
              <a:t>)=</a:t>
            </a:r>
            <a:r>
              <a:rPr lang="en-US" altLang="zh-CN" i="1" baseline="0">
                <a:sym typeface="Arial" charset="0"/>
              </a:rPr>
              <a:t>β</a:t>
            </a:r>
            <a:r>
              <a:rPr lang="en-US" altLang="zh-CN" i="1" baseline="0"/>
              <a:t>(P</a:t>
            </a:r>
            <a:r>
              <a:rPr lang="en-US" altLang="zh-CN" i="1"/>
              <a:t>i</a:t>
            </a:r>
            <a:r>
              <a:rPr lang="en-US" altLang="zh-CN" i="1" baseline="0"/>
              <a:t>-</a:t>
            </a:r>
            <a:r>
              <a:rPr lang="zh-CN" altLang="zh-CN" i="1" baseline="0"/>
              <a:t>B</a:t>
            </a:r>
            <a:r>
              <a:rPr lang="zh-CN" altLang="zh-CN" i="1"/>
              <a:t>i</a:t>
            </a:r>
            <a:r>
              <a:rPr lang="en-US" altLang="zh-CN" i="1" baseline="0"/>
              <a:t>)</a:t>
            </a:r>
          </a:p>
        </p:txBody>
      </p:sp>
      <p:graphicFrame>
        <p:nvGraphicFramePr>
          <p:cNvPr id="44034" name="Object 11"/>
          <p:cNvGraphicFramePr>
            <a:graphicFrameLocks noGrp="1" noChangeAspect="1"/>
          </p:cNvGraphicFramePr>
          <p:nvPr>
            <p:ph sz="half" idx="2"/>
          </p:nvPr>
        </p:nvGraphicFramePr>
        <p:xfrm>
          <a:off x="2987675" y="2420938"/>
          <a:ext cx="2076450" cy="762000"/>
        </p:xfrm>
        <a:graphic>
          <a:graphicData uri="http://schemas.openxmlformats.org/presentationml/2006/ole">
            <mc:AlternateContent xmlns:mc="http://schemas.openxmlformats.org/markup-compatibility/2006">
              <mc:Choice xmlns:v="urn:schemas-microsoft-com:vml" Requires="v">
                <p:oleObj spid="_x0000_s44049" r:id="rId9" imgW="2076797" imgH="762437" progId="Paint.Picture">
                  <p:embed/>
                </p:oleObj>
              </mc:Choice>
              <mc:Fallback>
                <p:oleObj r:id="rId9" imgW="2076797" imgH="762437" progId="Paint.Picture">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87675" y="2420938"/>
                        <a:ext cx="2076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A85A80F-BCF8-4D95-B578-F59D4B88E84D}" type="datetime1">
              <a:rPr lang="zh-CN" altLang="en-US" baseline="0"/>
              <a:pPr eaLnBrk="1" hangingPunct="1"/>
              <a:t>2010/12/17</a:t>
            </a:fld>
            <a:endParaRPr lang="zh-CN" altLang="zh-CN" baseline="0"/>
          </a:p>
        </p:txBody>
      </p:sp>
      <p:sp>
        <p:nvSpPr>
          <p:cNvPr id="1505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1C28EFD-9950-4982-8185-4BF44A56D790}" type="slidenum">
              <a:rPr lang="zh-CN" altLang="zh-CN" baseline="0"/>
              <a:pPr eaLnBrk="1" hangingPunct="1"/>
              <a:t>144</a:t>
            </a:fld>
            <a:endParaRPr lang="zh-CN" altLang="zh-CN" baseline="0"/>
          </a:p>
        </p:txBody>
      </p:sp>
      <p:sp>
        <p:nvSpPr>
          <p:cNvPr id="15053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0533" name="Rectangle 3"/>
          <p:cNvSpPr>
            <a:spLocks noChangeArrowheads="1"/>
          </p:cNvSpPr>
          <p:nvPr/>
        </p:nvSpPr>
        <p:spPr bwMode="auto">
          <a:xfrm>
            <a:off x="0" y="23193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50534" name="Rectangle 4"/>
          <p:cNvSpPr>
            <a:spLocks noChangeArrowheads="1"/>
          </p:cNvSpPr>
          <p:nvPr/>
        </p:nvSpPr>
        <p:spPr bwMode="auto">
          <a:xfrm>
            <a:off x="0" y="28987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50535" name="Picture 5" descr="http:/www.lnnu.edu.cn/xdjyjx/tuxing/Chapter3/313img/CG_Gif_3_03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76375" y="1989138"/>
            <a:ext cx="619125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6" name="Rectangle 6"/>
          <p:cNvSpPr>
            <a:spLocks noChangeArrowheads="1"/>
          </p:cNvSpPr>
          <p:nvPr/>
        </p:nvSpPr>
        <p:spPr bwMode="auto">
          <a:xfrm>
            <a:off x="2771775" y="5949950"/>
            <a:ext cx="4032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5.1.35 NURBS</a:t>
            </a:r>
            <a:r>
              <a:rPr lang="zh-CN" baseline="0">
                <a:cs typeface="Times New Roman" pitchFamily="18" charset="0"/>
              </a:rPr>
              <a:t>曲线中的权因子作用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CBAE96B-0D04-427F-A878-1B58494ECC1A}" type="datetime1">
              <a:rPr lang="zh-CN" altLang="en-US" baseline="0"/>
              <a:pPr eaLnBrk="1" hangingPunct="1"/>
              <a:t>2010/12/17</a:t>
            </a:fld>
            <a:endParaRPr lang="zh-CN" altLang="zh-CN" baseline="0"/>
          </a:p>
        </p:txBody>
      </p:sp>
      <p:sp>
        <p:nvSpPr>
          <p:cNvPr id="4506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21040D8-5D56-4258-BDFC-77E6979652A0}" type="slidenum">
              <a:rPr lang="zh-CN" altLang="zh-CN" baseline="0"/>
              <a:pPr eaLnBrk="1" hangingPunct="1"/>
              <a:t>145</a:t>
            </a:fld>
            <a:endParaRPr lang="zh-CN" altLang="zh-CN" baseline="0"/>
          </a:p>
        </p:txBody>
      </p:sp>
      <p:sp>
        <p:nvSpPr>
          <p:cNvPr id="45061" name="Rectangle 2"/>
          <p:cNvSpPr>
            <a:spLocks noGrp="1" noRot="1" noChangeArrowheads="1"/>
          </p:cNvSpPr>
          <p:nvPr>
            <p:ph type="title"/>
          </p:nvPr>
        </p:nvSpPr>
        <p:spPr/>
        <p:txBody>
          <a:bodyPr/>
          <a:lstStyle/>
          <a:p>
            <a:pPr eaLnBrk="1" hangingPunct="1"/>
            <a:r>
              <a:rPr lang="zh-CN" b="1" u="sng" smtClean="0"/>
              <a:t>第五章：曲线与曲面</a:t>
            </a:r>
          </a:p>
        </p:txBody>
      </p:sp>
      <p:sp>
        <p:nvSpPr>
          <p:cNvPr id="45062" name="Rectangle 3"/>
          <p:cNvSpPr>
            <a:spLocks noChangeArrowheads="1"/>
          </p:cNvSpPr>
          <p:nvPr/>
        </p:nvSpPr>
        <p:spPr bwMode="auto">
          <a:xfrm>
            <a:off x="287338" y="1884363"/>
            <a:ext cx="82089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a:t>
            </a:r>
            <a:r>
              <a:rPr lang="zh-CN" sz="2400" baseline="0">
                <a:cs typeface="Times New Roman" pitchFamily="18" charset="0"/>
              </a:rPr>
              <a:t>圆锥曲线的</a:t>
            </a:r>
            <a:r>
              <a:rPr lang="zh-CN" altLang="zh-CN" sz="2400" baseline="0">
                <a:cs typeface="Times New Roman" pitchFamily="18" charset="0"/>
              </a:rPr>
              <a:t>NURBS</a:t>
            </a:r>
            <a:r>
              <a:rPr lang="zh-CN" sz="2400" baseline="0">
                <a:cs typeface="Times New Roman" pitchFamily="18" charset="0"/>
              </a:rPr>
              <a:t>表示</a:t>
            </a:r>
          </a:p>
          <a:p>
            <a:pPr lvl="1" algn="just" eaLnBrk="0" hangingPunct="0">
              <a:spcBef>
                <a:spcPct val="20000"/>
              </a:spcBef>
              <a:buClr>
                <a:schemeClr val="accent2"/>
              </a:buClr>
              <a:buFont typeface="Wingdings" pitchFamily="2" charset="2"/>
              <a:buChar char=""/>
            </a:pPr>
            <a:r>
              <a:rPr lang="zh-CN" altLang="zh-CN" sz="2400" baseline="0">
                <a:cs typeface="Times New Roman" pitchFamily="18" charset="0"/>
              </a:rPr>
              <a:t> </a:t>
            </a:r>
            <a:r>
              <a:rPr lang="zh-CN" sz="2000" baseline="0">
                <a:cs typeface="Times New Roman" pitchFamily="18" charset="0"/>
              </a:rPr>
              <a:t>若取节点向量为</a:t>
            </a:r>
            <a:r>
              <a:rPr lang="zh-CN" altLang="zh-CN" sz="2000" i="1" baseline="0">
                <a:cs typeface="Times New Roman" pitchFamily="18" charset="0"/>
              </a:rPr>
              <a:t>T=</a:t>
            </a:r>
            <a:r>
              <a:rPr lang="zh-CN" altLang="zh-CN" sz="2000" baseline="0">
                <a:cs typeface="Times New Roman" pitchFamily="18" charset="0"/>
              </a:rPr>
              <a:t>[0,0,0,1,1,1]</a:t>
            </a:r>
            <a:r>
              <a:rPr lang="zh-CN" sz="2000" baseline="0">
                <a:cs typeface="Times New Roman" pitchFamily="18" charset="0"/>
              </a:rPr>
              <a:t>，则</a:t>
            </a:r>
            <a:r>
              <a:rPr lang="zh-CN" altLang="zh-CN" sz="2000" baseline="0">
                <a:cs typeface="Times New Roman" pitchFamily="18" charset="0"/>
              </a:rPr>
              <a:t>NURBS</a:t>
            </a:r>
            <a:r>
              <a:rPr lang="zh-CN" sz="2000" baseline="0">
                <a:cs typeface="Times New Roman" pitchFamily="18" charset="0"/>
              </a:rPr>
              <a:t>曲线退化为二次</a:t>
            </a:r>
            <a:r>
              <a:rPr lang="zh-CN" altLang="zh-CN" sz="2000" baseline="0">
                <a:cs typeface="Times New Roman" pitchFamily="18" charset="0"/>
              </a:rPr>
              <a:t>Bezier</a:t>
            </a:r>
            <a:r>
              <a:rPr lang="zh-CN" sz="2000" baseline="0">
                <a:cs typeface="Times New Roman" pitchFamily="18" charset="0"/>
              </a:rPr>
              <a:t>曲线</a:t>
            </a:r>
            <a:r>
              <a:rPr lang="zh-CN" altLang="zh-CN" sz="2000" baseline="0">
                <a:cs typeface="Times New Roman" pitchFamily="18" charset="0"/>
              </a:rPr>
              <a:t>(</a:t>
            </a:r>
            <a:r>
              <a:rPr lang="zh-CN" sz="2000" baseline="0">
                <a:cs typeface="Times New Roman" pitchFamily="18" charset="0"/>
              </a:rPr>
              <a:t>推导略</a:t>
            </a:r>
            <a:r>
              <a:rPr lang="zh-CN" altLang="zh-CN" sz="2000" baseline="0">
                <a:cs typeface="Times New Roman" pitchFamily="18" charset="0"/>
              </a:rPr>
              <a:t>)</a:t>
            </a:r>
          </a:p>
        </p:txBody>
      </p:sp>
      <p:pic>
        <p:nvPicPr>
          <p:cNvPr id="45063" name="Picture 4" descr="http:/www.lnnu.edu.cn/xdjyjx/tuxing/Chapter3/CG_Gif_3_367.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132138" y="2708275"/>
            <a:ext cx="40322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5058" name="Object 5"/>
          <p:cNvGraphicFramePr>
            <a:graphicFrameLocks noGrp="1" noChangeAspect="1"/>
          </p:cNvGraphicFramePr>
          <p:nvPr>
            <p:ph idx="1"/>
          </p:nvPr>
        </p:nvGraphicFramePr>
        <p:xfrm>
          <a:off x="611188" y="3502025"/>
          <a:ext cx="7974012" cy="2736850"/>
        </p:xfrm>
        <a:graphic>
          <a:graphicData uri="http://schemas.openxmlformats.org/presentationml/2006/ole">
            <mc:AlternateContent xmlns:mc="http://schemas.openxmlformats.org/markup-compatibility/2006">
              <mc:Choice xmlns:v="urn:schemas-microsoft-com:vml" Requires="v">
                <p:oleObj spid="_x0000_s45067" r:id="rId5" imgW="7972877" imgH="2972117" progId="Paint.Picture">
                  <p:embed/>
                </p:oleObj>
              </mc:Choice>
              <mc:Fallback>
                <p:oleObj r:id="rId5" imgW="7972877" imgH="2972117" progId="Paint.Picture">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502025"/>
                        <a:ext cx="7974012"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2A10D35-DE64-454B-A368-2850312B9F5E}" type="datetime1">
              <a:rPr lang="zh-CN" altLang="en-US" baseline="0"/>
              <a:pPr eaLnBrk="1" hangingPunct="1"/>
              <a:t>2010/12/17</a:t>
            </a:fld>
            <a:endParaRPr lang="zh-CN" altLang="zh-CN" baseline="0"/>
          </a:p>
        </p:txBody>
      </p:sp>
      <p:sp>
        <p:nvSpPr>
          <p:cNvPr id="15155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7EA794F-7C93-4239-B9F9-3AC55E774FCC}" type="slidenum">
              <a:rPr lang="zh-CN" altLang="zh-CN" baseline="0"/>
              <a:pPr eaLnBrk="1" hangingPunct="1"/>
              <a:t>146</a:t>
            </a:fld>
            <a:endParaRPr lang="zh-CN" altLang="zh-CN" baseline="0"/>
          </a:p>
        </p:txBody>
      </p:sp>
      <p:sp>
        <p:nvSpPr>
          <p:cNvPr id="15155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1557" name="Rectangle 3"/>
          <p:cNvSpPr>
            <a:spLocks noChangeArrowheads="1"/>
          </p:cNvSpPr>
          <p:nvPr/>
        </p:nvSpPr>
        <p:spPr bwMode="auto">
          <a:xfrm>
            <a:off x="0" y="2338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51558" name="Picture 4" descr="http:/www.lnnu.edu.cn/xdjyjx/tuxing/Chapter3/313img/CG_Gif_3_036.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627313" y="1989138"/>
            <a:ext cx="4032250"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9" name="Rectangle 5"/>
          <p:cNvSpPr>
            <a:spLocks noChangeArrowheads="1"/>
          </p:cNvSpPr>
          <p:nvPr/>
        </p:nvSpPr>
        <p:spPr bwMode="auto">
          <a:xfrm>
            <a:off x="2555875" y="5949950"/>
            <a:ext cx="3568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5.1.36 </a:t>
            </a:r>
            <a:r>
              <a:rPr lang="zh-CN" baseline="0">
                <a:cs typeface="Times New Roman" pitchFamily="18" charset="0"/>
              </a:rPr>
              <a:t>圆锥曲线的</a:t>
            </a:r>
            <a:r>
              <a:rPr lang="zh-CN" altLang="zh-CN" baseline="0">
                <a:cs typeface="Times New Roman" pitchFamily="18" charset="0"/>
              </a:rPr>
              <a:t>NURBS</a:t>
            </a:r>
            <a:r>
              <a:rPr lang="zh-CN" baseline="0">
                <a:cs typeface="Times New Roman" pitchFamily="18" charset="0"/>
              </a:rPr>
              <a:t>表示</a:t>
            </a:r>
            <a:r>
              <a:rPr lang="zh-CN" baseline="0">
                <a:latin typeface="Times New Roman" pitchFamily="18" charset="0"/>
                <a:ea typeface="仿宋_GB2312" pitchFamily="49" charset="-122"/>
              </a:rPr>
              <a:t>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53CA19A-A3BC-4FAE-ABCD-AEB0A43B8A4B}" type="datetime1">
              <a:rPr lang="zh-CN" altLang="en-US" baseline="0"/>
              <a:pPr eaLnBrk="1" hangingPunct="1"/>
              <a:t>2010/12/17</a:t>
            </a:fld>
            <a:endParaRPr lang="zh-CN" altLang="zh-CN" baseline="0"/>
          </a:p>
        </p:txBody>
      </p:sp>
      <p:sp>
        <p:nvSpPr>
          <p:cNvPr id="15257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32FC0C6-6AFF-4439-A1A0-96F3A7B62FD3}" type="slidenum">
              <a:rPr lang="zh-CN" altLang="zh-CN" baseline="0"/>
              <a:pPr eaLnBrk="1" hangingPunct="1"/>
              <a:t>147</a:t>
            </a:fld>
            <a:endParaRPr lang="zh-CN" altLang="zh-CN" baseline="0"/>
          </a:p>
        </p:txBody>
      </p:sp>
      <p:sp>
        <p:nvSpPr>
          <p:cNvPr id="15258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2581" name="Rectangle 3"/>
          <p:cNvSpPr>
            <a:spLocks noChangeArrowheads="1"/>
          </p:cNvSpPr>
          <p:nvPr/>
        </p:nvSpPr>
        <p:spPr bwMode="auto">
          <a:xfrm>
            <a:off x="287338" y="1909763"/>
            <a:ext cx="86058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NURBS</a:t>
            </a:r>
            <a:r>
              <a:rPr lang="zh-CN" sz="2400" baseline="0">
                <a:cs typeface="Times New Roman" pitchFamily="18" charset="0"/>
              </a:rPr>
              <a:t>曲线的修改</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NURBS</a:t>
            </a:r>
            <a:r>
              <a:rPr lang="zh-CN" sz="2000" baseline="0">
                <a:cs typeface="Times New Roman" pitchFamily="18" charset="0"/>
              </a:rPr>
              <a:t>曲线的修改有多种方式，常用的方法有修改权因子、控制点和反插节点</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修改权因子</a:t>
            </a:r>
          </a:p>
          <a:p>
            <a:pPr lvl="2" algn="just" eaLnBrk="0" hangingPunct="0">
              <a:spcBef>
                <a:spcPct val="20000"/>
              </a:spcBef>
              <a:buClr>
                <a:schemeClr val="hlink"/>
              </a:buClr>
              <a:buFont typeface="Wingdings" pitchFamily="2" charset="2"/>
              <a:buChar char="v"/>
            </a:pPr>
            <a:r>
              <a:rPr lang="zh-CN" altLang="zh-CN" sz="2000" baseline="0">
                <a:cs typeface="Times New Roman" pitchFamily="18" charset="0"/>
              </a:rPr>
              <a:t> </a:t>
            </a:r>
            <a:r>
              <a:rPr lang="zh-CN" baseline="0">
                <a:cs typeface="Times New Roman" pitchFamily="18" charset="0"/>
              </a:rPr>
              <a:t>权因子的作用是</a:t>
            </a:r>
          </a:p>
          <a:p>
            <a:pPr lvl="3" algn="just" eaLnBrk="0" hangingPunct="0">
              <a:spcBef>
                <a:spcPct val="20000"/>
              </a:spcBef>
              <a:buClr>
                <a:schemeClr val="accent2"/>
              </a:buClr>
              <a:buFont typeface="Wingdings" pitchFamily="2" charset="2"/>
              <a:buChar char=""/>
            </a:pPr>
            <a:r>
              <a:rPr lang="zh-CN" altLang="zh-CN" baseline="0">
                <a:cs typeface="Times New Roman" pitchFamily="18" charset="0"/>
              </a:rPr>
              <a:t> </a:t>
            </a:r>
            <a:r>
              <a:rPr lang="zh-CN" baseline="0">
                <a:cs typeface="Times New Roman" pitchFamily="18" charset="0"/>
              </a:rPr>
              <a:t>当保持控制顶点和其它权因子不变，减少或增加某权因子时，曲线被推离或拉向相应顶点。假定已给定</a:t>
            </a:r>
            <a:r>
              <a:rPr lang="zh-CN" altLang="zh-CN" i="1" baseline="0">
                <a:cs typeface="Times New Roman" pitchFamily="18" charset="0"/>
              </a:rPr>
              <a:t>k</a:t>
            </a:r>
            <a:r>
              <a:rPr lang="zh-CN" baseline="0">
                <a:cs typeface="Times New Roman" pitchFamily="18" charset="0"/>
              </a:rPr>
              <a:t>阶</a:t>
            </a:r>
            <a:r>
              <a:rPr lang="zh-CN" altLang="zh-CN" baseline="0">
                <a:cs typeface="Times New Roman" pitchFamily="18" charset="0"/>
              </a:rPr>
              <a:t>(</a:t>
            </a:r>
            <a:r>
              <a:rPr lang="zh-CN" altLang="zh-CN" i="1" baseline="0">
                <a:cs typeface="Times New Roman" pitchFamily="18" charset="0"/>
              </a:rPr>
              <a:t>k</a:t>
            </a:r>
            <a:r>
              <a:rPr lang="zh-CN" altLang="zh-CN" baseline="0">
                <a:cs typeface="Times New Roman" pitchFamily="18" charset="0"/>
              </a:rPr>
              <a:t>-1)</a:t>
            </a:r>
            <a:r>
              <a:rPr lang="zh-CN" baseline="0">
                <a:cs typeface="Times New Roman" pitchFamily="18" charset="0"/>
              </a:rPr>
              <a:t>次</a:t>
            </a:r>
            <a:r>
              <a:rPr lang="zh-CN" altLang="zh-CN" baseline="0">
                <a:cs typeface="Times New Roman" pitchFamily="18" charset="0"/>
              </a:rPr>
              <a:t>NURBS</a:t>
            </a:r>
            <a:r>
              <a:rPr lang="zh-CN" baseline="0">
                <a:cs typeface="Times New Roman" pitchFamily="18" charset="0"/>
              </a:rPr>
              <a:t>曲线上参数为</a:t>
            </a:r>
            <a:r>
              <a:rPr lang="zh-CN" altLang="zh-CN" i="1" baseline="0">
                <a:cs typeface="Times New Roman" pitchFamily="18" charset="0"/>
              </a:rPr>
              <a:t>t</a:t>
            </a:r>
            <a:r>
              <a:rPr lang="zh-CN" baseline="0">
                <a:cs typeface="Times New Roman" pitchFamily="18" charset="0"/>
              </a:rPr>
              <a:t>的一点</a:t>
            </a:r>
            <a:r>
              <a:rPr lang="zh-CN" altLang="zh-CN" i="1" baseline="0">
                <a:cs typeface="Times New Roman" pitchFamily="18" charset="0"/>
              </a:rPr>
              <a:t>S</a:t>
            </a:r>
            <a:r>
              <a:rPr lang="zh-CN" baseline="0">
                <a:cs typeface="Times New Roman" pitchFamily="18" charset="0"/>
              </a:rPr>
              <a:t>，欲将曲线在该点拉向或推离控制顶点</a:t>
            </a:r>
            <a:r>
              <a:rPr lang="zh-CN" altLang="zh-CN" i="1" baseline="0">
                <a:cs typeface="Times New Roman" pitchFamily="18" charset="0"/>
              </a:rPr>
              <a:t>P</a:t>
            </a:r>
            <a:r>
              <a:rPr lang="zh-CN" altLang="zh-CN" i="1" baseline="-30000">
                <a:cs typeface="Times New Roman" pitchFamily="18" charset="0"/>
              </a:rPr>
              <a:t>i</a:t>
            </a:r>
            <a:r>
              <a:rPr lang="zh-CN" baseline="0">
                <a:cs typeface="Times New Roman" pitchFamily="18" charset="0"/>
              </a:rPr>
              <a:t>一个距离</a:t>
            </a:r>
            <a:r>
              <a:rPr lang="zh-CN" altLang="zh-CN" i="1" baseline="0">
                <a:cs typeface="Times New Roman" pitchFamily="18" charset="0"/>
              </a:rPr>
              <a:t>d</a:t>
            </a:r>
            <a:r>
              <a:rPr lang="zh-CN" baseline="0">
                <a:cs typeface="Times New Roman" pitchFamily="18" charset="0"/>
              </a:rPr>
              <a:t>，以得到</a:t>
            </a:r>
          </a:p>
        </p:txBody>
      </p:sp>
      <p:pic>
        <p:nvPicPr>
          <p:cNvPr id="152582" name="Picture 4" descr="http:/www.lnnu.edu.cn/xdjyjx/tuxing/Chapter3/CG_Gif_3_36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63713" y="4652963"/>
            <a:ext cx="49672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83" name="Picture 5" descr="http:/www.lnnu.edu.cn/xdjyjx/tuxing/Chapter3/CG_Gif_3_370.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916238" y="5157788"/>
            <a:ext cx="28797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CC47C14-8FF1-4155-AD9D-7191762379D6}" type="datetime1">
              <a:rPr lang="zh-CN" altLang="en-US" baseline="0"/>
              <a:pPr eaLnBrk="1" hangingPunct="1"/>
              <a:t>2010/12/17</a:t>
            </a:fld>
            <a:endParaRPr lang="zh-CN" altLang="zh-CN" baseline="0"/>
          </a:p>
        </p:txBody>
      </p:sp>
      <p:sp>
        <p:nvSpPr>
          <p:cNvPr id="15360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A9F812A-E264-4348-9EDB-F251494BA27F}" type="slidenum">
              <a:rPr lang="zh-CN" altLang="zh-CN" baseline="0"/>
              <a:pPr eaLnBrk="1" hangingPunct="1"/>
              <a:t>148</a:t>
            </a:fld>
            <a:endParaRPr lang="zh-CN" altLang="zh-CN" baseline="0"/>
          </a:p>
        </p:txBody>
      </p:sp>
      <p:sp>
        <p:nvSpPr>
          <p:cNvPr id="15360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3605" name="Rectangle 3"/>
          <p:cNvSpPr>
            <a:spLocks noChangeArrowheads="1"/>
          </p:cNvSpPr>
          <p:nvPr/>
        </p:nvSpPr>
        <p:spPr bwMode="auto">
          <a:xfrm>
            <a:off x="5148263" y="1962150"/>
            <a:ext cx="3429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如图</a:t>
            </a:r>
            <a:r>
              <a:rPr lang="zh-CN" altLang="zh-CN" sz="2000" baseline="0">
                <a:cs typeface="Times New Roman" pitchFamily="18" charset="0"/>
              </a:rPr>
              <a:t>5.1.37</a:t>
            </a:r>
            <a:r>
              <a:rPr lang="zh-CN" sz="2000" baseline="0">
                <a:cs typeface="Times New Roman" pitchFamily="18" charset="0"/>
              </a:rPr>
              <a:t>所示，</a:t>
            </a:r>
            <a:r>
              <a:rPr lang="zh-CN" altLang="zh-CN" sz="2000" i="1" baseline="0">
                <a:cs typeface="Times New Roman" pitchFamily="18" charset="0"/>
              </a:rPr>
              <a:t>P</a:t>
            </a:r>
            <a:r>
              <a:rPr lang="zh-CN" altLang="zh-CN" sz="2000" i="1" baseline="-30000">
                <a:cs typeface="Times New Roman" pitchFamily="18" charset="0"/>
              </a:rPr>
              <a:t>i</a:t>
            </a:r>
            <a:r>
              <a:rPr lang="zh-CN" altLang="zh-CN" sz="2000" i="1" baseline="0">
                <a:cs typeface="Times New Roman" pitchFamily="18" charset="0"/>
              </a:rPr>
              <a:t>S</a:t>
            </a:r>
            <a:r>
              <a:rPr lang="zh-CN" sz="2000" baseline="0">
                <a:cs typeface="Times New Roman" pitchFamily="18" charset="0"/>
              </a:rPr>
              <a:t>表示</a:t>
            </a:r>
            <a:r>
              <a:rPr lang="zh-CN" altLang="zh-CN" sz="2000" i="1" baseline="0">
                <a:cs typeface="Times New Roman" pitchFamily="18" charset="0"/>
              </a:rPr>
              <a:t>P</a:t>
            </a:r>
            <a:r>
              <a:rPr lang="zh-CN" altLang="zh-CN" sz="2000" i="1" baseline="-30000">
                <a:cs typeface="Times New Roman" pitchFamily="18" charset="0"/>
              </a:rPr>
              <a:t>i</a:t>
            </a:r>
            <a:r>
              <a:rPr lang="zh-CN" sz="2000" baseline="0">
                <a:cs typeface="Times New Roman" pitchFamily="18" charset="0"/>
              </a:rPr>
              <a:t>和</a:t>
            </a:r>
            <a:r>
              <a:rPr lang="zh-CN" altLang="zh-CN" sz="2000" i="1" baseline="0">
                <a:cs typeface="Times New Roman" pitchFamily="18" charset="0"/>
              </a:rPr>
              <a:t>S</a:t>
            </a:r>
            <a:r>
              <a:rPr lang="zh-CN" sz="2000" baseline="0">
                <a:cs typeface="Times New Roman" pitchFamily="18" charset="0"/>
              </a:rPr>
              <a:t>两点间的距离，</a:t>
            </a:r>
            <a:r>
              <a:rPr lang="zh-CN" altLang="zh-CN" sz="2000" baseline="0">
                <a:cs typeface="Times New Roman" pitchFamily="18" charset="0"/>
              </a:rPr>
              <a:t>d=S</a:t>
            </a:r>
            <a:r>
              <a:rPr lang="zh-CN" altLang="zh-CN" sz="2000" baseline="30000">
                <a:cs typeface="Times New Roman" pitchFamily="18" charset="0"/>
              </a:rPr>
              <a:t>*</a:t>
            </a:r>
            <a:r>
              <a:rPr lang="zh-CN" altLang="zh-CN" sz="2000" baseline="0">
                <a:cs typeface="Times New Roman" pitchFamily="18" charset="0"/>
              </a:rPr>
              <a:t>-S</a:t>
            </a:r>
            <a:r>
              <a:rPr lang="zh-CN" sz="2000" baseline="0">
                <a:cs typeface="Times New Roman" pitchFamily="18" charset="0"/>
              </a:rPr>
              <a:t>有正负之分，若</a:t>
            </a:r>
            <a:r>
              <a:rPr lang="zh-CN" altLang="zh-CN" sz="2000" i="1" baseline="0">
                <a:cs typeface="Times New Roman" pitchFamily="18" charset="0"/>
              </a:rPr>
              <a:t>S</a:t>
            </a:r>
            <a:r>
              <a:rPr lang="zh-CN" altLang="zh-CN" sz="2000" i="1" baseline="30000">
                <a:cs typeface="Times New Roman" pitchFamily="18" charset="0"/>
              </a:rPr>
              <a:t>*</a:t>
            </a:r>
            <a:r>
              <a:rPr lang="zh-CN" sz="2000" baseline="0">
                <a:cs typeface="Times New Roman" pitchFamily="18" charset="0"/>
              </a:rPr>
              <a:t>在</a:t>
            </a:r>
            <a:r>
              <a:rPr lang="zh-CN" altLang="zh-CN" sz="2000" i="1" baseline="0">
                <a:cs typeface="Times New Roman" pitchFamily="18" charset="0"/>
              </a:rPr>
              <a:t>P</a:t>
            </a:r>
            <a:r>
              <a:rPr lang="zh-CN" altLang="zh-CN" sz="2000" i="1" baseline="-30000">
                <a:cs typeface="Times New Roman" pitchFamily="18" charset="0"/>
              </a:rPr>
              <a:t>i</a:t>
            </a:r>
            <a:r>
              <a:rPr lang="zh-CN" sz="2000" baseline="0">
                <a:cs typeface="Times New Roman" pitchFamily="18" charset="0"/>
              </a:rPr>
              <a:t>和</a:t>
            </a:r>
            <a:r>
              <a:rPr lang="zh-CN" altLang="zh-CN" sz="2000" i="1" baseline="0">
                <a:cs typeface="Times New Roman" pitchFamily="18" charset="0"/>
              </a:rPr>
              <a:t>S</a:t>
            </a:r>
            <a:r>
              <a:rPr lang="zh-CN" sz="2000" baseline="0">
                <a:cs typeface="Times New Roman" pitchFamily="18" charset="0"/>
              </a:rPr>
              <a:t>之间，即曲线被拉向顶点</a:t>
            </a:r>
            <a:r>
              <a:rPr lang="zh-CN" altLang="zh-CN" sz="2000" i="1" baseline="0">
                <a:cs typeface="Times New Roman" pitchFamily="18" charset="0"/>
              </a:rPr>
              <a:t>P</a:t>
            </a:r>
            <a:r>
              <a:rPr lang="zh-CN" altLang="zh-CN" sz="2000" i="1" baseline="-30000">
                <a:cs typeface="Times New Roman" pitchFamily="18" charset="0"/>
              </a:rPr>
              <a:t>i</a:t>
            </a:r>
            <a:r>
              <a:rPr lang="zh-CN" sz="2000" baseline="0">
                <a:cs typeface="Times New Roman" pitchFamily="18" charset="0"/>
              </a:rPr>
              <a:t>，</a:t>
            </a:r>
            <a:r>
              <a:rPr lang="zh-CN" altLang="zh-CN" sz="2000" i="1" baseline="0">
                <a:cs typeface="Times New Roman" pitchFamily="18" charset="0"/>
              </a:rPr>
              <a:t>d</a:t>
            </a:r>
            <a:r>
              <a:rPr lang="zh-CN" sz="2000" baseline="0">
                <a:cs typeface="Times New Roman" pitchFamily="18" charset="0"/>
              </a:rPr>
              <a:t>为正，反之为负</a:t>
            </a:r>
          </a:p>
        </p:txBody>
      </p:sp>
      <p:pic>
        <p:nvPicPr>
          <p:cNvPr id="153606" name="Picture 4" descr="http:/www.lnnu.edu.cn/xdjyjx/tuxing/Chapter3/CG_Gif_3_371.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187450" y="4292600"/>
            <a:ext cx="73437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7" name="Picture 5" descr="http:/www.lnnu.edu.cn/xdjyjx/tuxing/Chapter3/313img/CG_Gif_3_037.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55650" y="1700213"/>
            <a:ext cx="424656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8" name="Rectangle 6"/>
          <p:cNvSpPr>
            <a:spLocks noChangeArrowheads="1"/>
          </p:cNvSpPr>
          <p:nvPr/>
        </p:nvSpPr>
        <p:spPr bwMode="auto">
          <a:xfrm>
            <a:off x="1476375" y="3860800"/>
            <a:ext cx="2311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5.1.37 </a:t>
            </a:r>
            <a:r>
              <a:rPr lang="zh-CN" baseline="0">
                <a:cs typeface="Times New Roman" pitchFamily="18" charset="0"/>
              </a:rPr>
              <a:t>修改权因子</a:t>
            </a:r>
            <a:r>
              <a:rPr lang="zh-CN" baseline="0">
                <a:latin typeface="Times New Roman" pitchFamily="18" charset="0"/>
                <a:ea typeface="仿宋_GB2312" pitchFamily="49" charset="-122"/>
              </a:rPr>
              <a:t>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7D7E0FE-00D1-451D-8C5A-413399ACB2A9}" type="datetime1">
              <a:rPr lang="zh-CN" altLang="en-US" baseline="0"/>
              <a:pPr eaLnBrk="1" hangingPunct="1"/>
              <a:t>2010/12/17</a:t>
            </a:fld>
            <a:endParaRPr lang="zh-CN" altLang="zh-CN" baseline="0"/>
          </a:p>
        </p:txBody>
      </p:sp>
      <p:sp>
        <p:nvSpPr>
          <p:cNvPr id="15462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D68A9CF-DF5E-4811-9BA5-DA80B9379BF2}" type="slidenum">
              <a:rPr lang="zh-CN" altLang="zh-CN" baseline="0"/>
              <a:pPr eaLnBrk="1" hangingPunct="1"/>
              <a:t>149</a:t>
            </a:fld>
            <a:endParaRPr lang="zh-CN" altLang="zh-CN" baseline="0"/>
          </a:p>
        </p:txBody>
      </p:sp>
      <p:sp>
        <p:nvSpPr>
          <p:cNvPr id="15462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4629" name="Rectangle 3"/>
          <p:cNvSpPr>
            <a:spLocks noChangeArrowheads="1"/>
          </p:cNvSpPr>
          <p:nvPr/>
        </p:nvSpPr>
        <p:spPr bwMode="auto">
          <a:xfrm>
            <a:off x="287338" y="1914525"/>
            <a:ext cx="82804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accent2"/>
              </a:buClr>
              <a:buFont typeface="Wingdings" pitchFamily="2" charset="2"/>
              <a:buChar char=""/>
            </a:pPr>
            <a:r>
              <a:rPr lang="zh-CN" altLang="zh-CN" sz="2400" baseline="0">
                <a:cs typeface="Times New Roman" pitchFamily="18" charset="0"/>
              </a:rPr>
              <a:t> </a:t>
            </a:r>
            <a:r>
              <a:rPr lang="zh-CN" sz="2000" baseline="0">
                <a:cs typeface="Times New Roman" pitchFamily="18" charset="0"/>
              </a:rPr>
              <a:t>修改控制顶点</a:t>
            </a:r>
          </a:p>
          <a:p>
            <a:pPr lvl="2" algn="just"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若给定曲线上参数为</a:t>
            </a:r>
            <a:r>
              <a:rPr lang="zh-CN" altLang="zh-CN" i="1" baseline="0">
                <a:cs typeface="Times New Roman" pitchFamily="18" charset="0"/>
              </a:rPr>
              <a:t>t</a:t>
            </a:r>
            <a:r>
              <a:rPr lang="zh-CN" altLang="zh-CN" i="1" baseline="-30000">
                <a:cs typeface="Times New Roman" pitchFamily="18" charset="0"/>
              </a:rPr>
              <a:t>i</a:t>
            </a:r>
            <a:r>
              <a:rPr lang="zh-CN" baseline="0">
                <a:cs typeface="Times New Roman" pitchFamily="18" charset="0"/>
              </a:rPr>
              <a:t>的一点</a:t>
            </a:r>
            <a:r>
              <a:rPr lang="zh-CN" altLang="zh-CN" i="1" baseline="0">
                <a:cs typeface="Times New Roman" pitchFamily="18" charset="0"/>
              </a:rPr>
              <a:t>S</a:t>
            </a:r>
            <a:r>
              <a:rPr lang="zh-CN" baseline="0">
                <a:cs typeface="Times New Roman" pitchFamily="18" charset="0"/>
              </a:rPr>
              <a:t>，新点</a:t>
            </a:r>
            <a:r>
              <a:rPr lang="zh-CN" altLang="zh-CN" i="1" baseline="0">
                <a:cs typeface="Times New Roman" pitchFamily="18" charset="0"/>
              </a:rPr>
              <a:t>S</a:t>
            </a:r>
            <a:r>
              <a:rPr lang="zh-CN" altLang="zh-CN" i="1" baseline="30000">
                <a:cs typeface="Times New Roman" pitchFamily="18" charset="0"/>
              </a:rPr>
              <a:t>*</a:t>
            </a:r>
            <a:r>
              <a:rPr lang="zh-CN" baseline="0">
                <a:cs typeface="Times New Roman" pitchFamily="18" charset="0"/>
              </a:rPr>
              <a:t>与</a:t>
            </a:r>
            <a:r>
              <a:rPr lang="zh-CN" altLang="zh-CN" i="1" baseline="0">
                <a:cs typeface="Times New Roman" pitchFamily="18" charset="0"/>
              </a:rPr>
              <a:t>S</a:t>
            </a:r>
            <a:r>
              <a:rPr lang="zh-CN" baseline="0">
                <a:cs typeface="Times New Roman" pitchFamily="18" charset="0"/>
              </a:rPr>
              <a:t>点的距离为</a:t>
            </a:r>
            <a:r>
              <a:rPr lang="zh-CN" altLang="zh-CN" i="1" baseline="0">
                <a:cs typeface="Times New Roman" pitchFamily="18" charset="0"/>
              </a:rPr>
              <a:t>d</a:t>
            </a:r>
            <a:r>
              <a:rPr lang="zh-CN" baseline="0">
                <a:cs typeface="Times New Roman" pitchFamily="18" charset="0"/>
              </a:rPr>
              <a:t>，</a:t>
            </a:r>
            <a:r>
              <a:rPr lang="zh-CN" altLang="zh-CN" i="1" baseline="0">
                <a:cs typeface="Times New Roman" pitchFamily="18" charset="0"/>
              </a:rPr>
              <a:t>S</a:t>
            </a:r>
            <a:r>
              <a:rPr lang="zh-CN" baseline="0">
                <a:cs typeface="Times New Roman" pitchFamily="18" charset="0"/>
              </a:rPr>
              <a:t>点指向</a:t>
            </a:r>
            <a:r>
              <a:rPr lang="zh-CN" altLang="zh-CN" i="1" baseline="0">
                <a:cs typeface="Times New Roman" pitchFamily="18" charset="0"/>
              </a:rPr>
              <a:t>S</a:t>
            </a:r>
            <a:r>
              <a:rPr lang="zh-CN" altLang="zh-CN" i="1" baseline="30000">
                <a:cs typeface="Times New Roman" pitchFamily="18" charset="0"/>
              </a:rPr>
              <a:t>*</a:t>
            </a:r>
            <a:r>
              <a:rPr lang="zh-CN" baseline="0">
                <a:cs typeface="Times New Roman" pitchFamily="18" charset="0"/>
              </a:rPr>
              <a:t>点方向矢量为</a:t>
            </a:r>
            <a:r>
              <a:rPr lang="zh-CN" altLang="zh-CN" i="1" baseline="0">
                <a:cs typeface="Times New Roman" pitchFamily="18" charset="0"/>
              </a:rPr>
              <a:t>V</a:t>
            </a:r>
            <a:r>
              <a:rPr lang="zh-CN" baseline="0">
                <a:cs typeface="Times New Roman" pitchFamily="18" charset="0"/>
              </a:rPr>
              <a:t>，计算控制顶点</a:t>
            </a:r>
            <a:r>
              <a:rPr lang="zh-CN" altLang="zh-CN" i="1" baseline="0">
                <a:cs typeface="Times New Roman" pitchFamily="18" charset="0"/>
              </a:rPr>
              <a:t>P</a:t>
            </a:r>
            <a:r>
              <a:rPr lang="zh-CN" altLang="zh-CN" i="1" baseline="-30000">
                <a:cs typeface="Times New Roman" pitchFamily="18" charset="0"/>
              </a:rPr>
              <a:t>i</a:t>
            </a:r>
            <a:r>
              <a:rPr lang="zh-CN" baseline="0">
                <a:cs typeface="Times New Roman" pitchFamily="18" charset="0"/>
              </a:rPr>
              <a:t>的新位置</a:t>
            </a:r>
            <a:r>
              <a:rPr lang="zh-CN" altLang="zh-CN" i="1" baseline="0">
                <a:cs typeface="Times New Roman" pitchFamily="18" charset="0"/>
              </a:rPr>
              <a:t>P</a:t>
            </a:r>
            <a:r>
              <a:rPr lang="zh-CN" altLang="zh-CN" i="1" baseline="-30000">
                <a:cs typeface="Times New Roman" pitchFamily="18" charset="0"/>
              </a:rPr>
              <a:t>i</a:t>
            </a:r>
            <a:r>
              <a:rPr lang="zh-CN" altLang="zh-CN" i="1" baseline="30000">
                <a:cs typeface="Times New Roman" pitchFamily="18" charset="0"/>
              </a:rPr>
              <a:t>*</a:t>
            </a:r>
            <a:r>
              <a:rPr lang="zh-CN" baseline="0">
                <a:cs typeface="Times New Roman" pitchFamily="18" charset="0"/>
              </a:rPr>
              <a:t>，以使曲线上</a:t>
            </a:r>
            <a:r>
              <a:rPr lang="zh-CN" altLang="zh-CN" i="1" baseline="0">
                <a:cs typeface="Times New Roman" pitchFamily="18" charset="0"/>
              </a:rPr>
              <a:t>S</a:t>
            </a:r>
            <a:r>
              <a:rPr lang="zh-CN" baseline="0">
                <a:cs typeface="Times New Roman" pitchFamily="18" charset="0"/>
              </a:rPr>
              <a:t>点沿</a:t>
            </a:r>
            <a:r>
              <a:rPr lang="zh-CN" altLang="zh-CN" i="1" baseline="0">
                <a:cs typeface="Times New Roman" pitchFamily="18" charset="0"/>
              </a:rPr>
              <a:t>V</a:t>
            </a:r>
            <a:r>
              <a:rPr lang="zh-CN" baseline="0">
                <a:cs typeface="Times New Roman" pitchFamily="18" charset="0"/>
              </a:rPr>
              <a:t>移动距离</a:t>
            </a:r>
            <a:r>
              <a:rPr lang="zh-CN" altLang="zh-CN" i="1" baseline="0">
                <a:cs typeface="Times New Roman" pitchFamily="18" charset="0"/>
              </a:rPr>
              <a:t>d</a:t>
            </a:r>
            <a:r>
              <a:rPr lang="zh-CN" baseline="0">
                <a:cs typeface="Times New Roman" pitchFamily="18" charset="0"/>
              </a:rPr>
              <a:t>到新位置</a:t>
            </a:r>
            <a:r>
              <a:rPr lang="zh-CN" altLang="zh-CN" i="1" baseline="0">
                <a:cs typeface="Times New Roman" pitchFamily="18" charset="0"/>
              </a:rPr>
              <a:t>S</a:t>
            </a:r>
            <a:r>
              <a:rPr lang="zh-CN" altLang="zh-CN" i="1" baseline="30000">
                <a:cs typeface="Times New Roman" pitchFamily="18" charset="0"/>
              </a:rPr>
              <a:t>*</a:t>
            </a:r>
            <a:r>
              <a:rPr lang="zh-CN" baseline="0">
                <a:cs typeface="Times New Roman" pitchFamily="18" charset="0"/>
              </a:rPr>
              <a:t>。</a:t>
            </a:r>
            <a:r>
              <a:rPr lang="zh-CN" altLang="zh-CN" i="1" baseline="0">
                <a:cs typeface="Times New Roman" pitchFamily="18" charset="0"/>
              </a:rPr>
              <a:t>S</a:t>
            </a:r>
            <a:r>
              <a:rPr lang="zh-CN" altLang="zh-CN" i="1" baseline="30000">
                <a:cs typeface="Times New Roman" pitchFamily="18" charset="0"/>
              </a:rPr>
              <a:t>*</a:t>
            </a:r>
            <a:r>
              <a:rPr lang="zh-CN" baseline="0">
                <a:cs typeface="Times New Roman" pitchFamily="18" charset="0"/>
              </a:rPr>
              <a:t>可表示为</a:t>
            </a:r>
          </a:p>
        </p:txBody>
      </p:sp>
      <p:pic>
        <p:nvPicPr>
          <p:cNvPr id="154630" name="Picture 4" descr="http:/www.lnnu.edu.cn/xdjyjx/tuxing/Chapter3/CG_Gif_3_372.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39975" y="3213100"/>
            <a:ext cx="3671888"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1" name="Rectangle 5"/>
          <p:cNvSpPr>
            <a:spLocks noChangeArrowheads="1"/>
          </p:cNvSpPr>
          <p:nvPr/>
        </p:nvSpPr>
        <p:spPr bwMode="auto">
          <a:xfrm>
            <a:off x="1331913" y="4076700"/>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latin typeface="Times New Roman" pitchFamily="18" charset="0"/>
                <a:cs typeface="Times New Roman" pitchFamily="18" charset="0"/>
              </a:rPr>
              <a:t>于是：</a:t>
            </a:r>
            <a:endParaRPr lang="zh-CN" baseline="0"/>
          </a:p>
        </p:txBody>
      </p:sp>
      <p:pic>
        <p:nvPicPr>
          <p:cNvPr id="154632" name="Picture 6" descr="http:/www.lnnu.edu.cn/xdjyjx/tuxing/Chapter3/CG_Gif_3_373.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268538" y="4221163"/>
            <a:ext cx="38877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3" name="Rectangle 7"/>
          <p:cNvSpPr>
            <a:spLocks noChangeArrowheads="1"/>
          </p:cNvSpPr>
          <p:nvPr/>
        </p:nvSpPr>
        <p:spPr bwMode="auto">
          <a:xfrm>
            <a:off x="1331913" y="5157788"/>
            <a:ext cx="2470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latin typeface="Times New Roman" pitchFamily="18" charset="0"/>
                <a:cs typeface="Times New Roman" pitchFamily="18" charset="0"/>
              </a:rPr>
              <a:t>由此可得新控制顶点：</a:t>
            </a:r>
          </a:p>
        </p:txBody>
      </p:sp>
      <p:pic>
        <p:nvPicPr>
          <p:cNvPr id="154634" name="Picture 8" descr="http:/www.lnnu.edu.cn/xdjyjx/tuxing/Chapter3/CG_Gif_3_374.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3851275" y="5157788"/>
            <a:ext cx="18002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5" name="Text Box 9"/>
          <p:cNvSpPr txBox="1">
            <a:spLocks noChangeArrowheads="1"/>
          </p:cNvSpPr>
          <p:nvPr/>
        </p:nvSpPr>
        <p:spPr bwMode="auto">
          <a:xfrm>
            <a:off x="5795963" y="3357563"/>
            <a:ext cx="1724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altLang="zh-CN" sz="2400" baseline="0">
                <a:latin typeface="Times New Roman" pitchFamily="18" charset="0"/>
                <a:ea typeface="仿宋_GB2312" pitchFamily="49" charset="-122"/>
              </a:rPr>
              <a:t>=</a:t>
            </a:r>
            <a:r>
              <a:rPr lang="zh-CN" altLang="zh-CN" sz="2400" i="1" baseline="0">
                <a:latin typeface="Times New Roman" pitchFamily="18" charset="0"/>
                <a:ea typeface="仿宋_GB2312" pitchFamily="49" charset="-122"/>
              </a:rPr>
              <a:t>S+aVR</a:t>
            </a:r>
            <a:r>
              <a:rPr lang="zh-CN" altLang="zh-CN" sz="2400" i="1">
                <a:latin typeface="Times New Roman" pitchFamily="18" charset="0"/>
                <a:ea typeface="仿宋_GB2312" pitchFamily="49" charset="-122"/>
              </a:rPr>
              <a:t>i,k</a:t>
            </a:r>
            <a:r>
              <a:rPr lang="zh-CN" altLang="zh-CN" sz="2400" i="1" baseline="0">
                <a:latin typeface="Times New Roman" pitchFamily="18" charset="0"/>
                <a:ea typeface="仿宋_GB2312" pitchFamily="49" charset="-122"/>
              </a:rPr>
              <a:t>(t)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C770971-AE10-4C6D-A572-27788402A235}" type="datetime1">
              <a:rPr lang="zh-CN" altLang="en-US" baseline="0"/>
              <a:pPr eaLnBrk="1" hangingPunct="1"/>
              <a:t>2010/12/17</a:t>
            </a:fld>
            <a:endParaRPr lang="zh-CN" altLang="zh-CN" baseline="0"/>
          </a:p>
        </p:txBody>
      </p:sp>
      <p:sp>
        <p:nvSpPr>
          <p:cNvPr id="5125"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204D186-E3DC-48E0-97F8-AA388CB92007}" type="slidenum">
              <a:rPr lang="zh-CN" altLang="zh-CN" baseline="0"/>
              <a:pPr eaLnBrk="1" hangingPunct="1"/>
              <a:t>15</a:t>
            </a:fld>
            <a:endParaRPr lang="zh-CN" altLang="zh-CN" baseline="0"/>
          </a:p>
        </p:txBody>
      </p:sp>
      <p:sp>
        <p:nvSpPr>
          <p:cNvPr id="5126" name="Rectangle 2"/>
          <p:cNvSpPr>
            <a:spLocks noGrp="1" noRot="1" noChangeArrowheads="1"/>
          </p:cNvSpPr>
          <p:nvPr>
            <p:ph type="title"/>
          </p:nvPr>
        </p:nvSpPr>
        <p:spPr/>
        <p:txBody>
          <a:bodyPr/>
          <a:lstStyle/>
          <a:p>
            <a:pPr eaLnBrk="1" hangingPunct="1"/>
            <a:r>
              <a:rPr lang="zh-CN" b="1" u="sng" smtClean="0"/>
              <a:t>第五章：曲线与曲面</a:t>
            </a:r>
          </a:p>
        </p:txBody>
      </p:sp>
      <p:sp>
        <p:nvSpPr>
          <p:cNvPr id="5127" name="Rectangle 3"/>
          <p:cNvSpPr>
            <a:spLocks noGrp="1" noRot="1" noChangeArrowheads="1"/>
          </p:cNvSpPr>
          <p:nvPr>
            <p:ph type="body" sz="half" idx="1"/>
          </p:nvPr>
        </p:nvSpPr>
        <p:spPr>
          <a:xfrm>
            <a:off x="301625" y="1905000"/>
            <a:ext cx="8591550" cy="4194175"/>
          </a:xfrm>
        </p:spPr>
        <p:txBody>
          <a:bodyPr/>
          <a:lstStyle/>
          <a:p>
            <a:pPr lvl="1" eaLnBrk="1" hangingPunct="1"/>
            <a:r>
              <a:rPr lang="zh-CN" sz="2000" smtClean="0"/>
              <a:t>曲率和挠率</a:t>
            </a:r>
            <a:r>
              <a:rPr lang="zh-CN" sz="1800" smtClean="0"/>
              <a:t> </a:t>
            </a:r>
          </a:p>
          <a:p>
            <a:pPr lvl="2" eaLnBrk="1" hangingPunct="1"/>
            <a:r>
              <a:rPr lang="zh-CN" sz="1800" smtClean="0"/>
              <a:t>弧的弯曲程度与夹角</a:t>
            </a:r>
            <a:r>
              <a:rPr lang="el-GR" sz="1800" smtClean="0"/>
              <a:t>∆</a:t>
            </a:r>
            <a:r>
              <a:rPr lang="el-GR" altLang="zh-CN" sz="1800" smtClean="0"/>
              <a:t>Φ</a:t>
            </a:r>
            <a:r>
              <a:rPr lang="zh-CN" sz="1800" smtClean="0"/>
              <a:t>和弧长</a:t>
            </a:r>
            <a:r>
              <a:rPr lang="el-GR" sz="1800" smtClean="0"/>
              <a:t>∆</a:t>
            </a:r>
            <a:r>
              <a:rPr lang="zh-CN" altLang="zh-CN" sz="1800" smtClean="0"/>
              <a:t>s</a:t>
            </a:r>
            <a:r>
              <a:rPr lang="zh-CN" sz="1800" smtClean="0"/>
              <a:t>大小有关，用</a:t>
            </a:r>
            <a:r>
              <a:rPr lang="el-GR" sz="1800" smtClean="0"/>
              <a:t>∆</a:t>
            </a:r>
            <a:r>
              <a:rPr lang="el-GR" altLang="zh-CN" sz="1800" smtClean="0"/>
              <a:t>Φ</a:t>
            </a:r>
            <a:r>
              <a:rPr lang="zh-CN" sz="1800" smtClean="0"/>
              <a:t>和</a:t>
            </a:r>
            <a:r>
              <a:rPr lang="el-GR" sz="1800" smtClean="0"/>
              <a:t>∆</a:t>
            </a:r>
            <a:r>
              <a:rPr lang="zh-CN" altLang="zh-CN" sz="1800" smtClean="0"/>
              <a:t>s</a:t>
            </a:r>
            <a:r>
              <a:rPr lang="zh-CN" sz="1800" smtClean="0"/>
              <a:t>比的绝对值</a:t>
            </a:r>
            <a:r>
              <a:rPr lang="zh-CN" altLang="zh-CN" sz="1800" smtClean="0"/>
              <a:t>|</a:t>
            </a:r>
            <a:r>
              <a:rPr lang="el-GR" altLang="zh-CN" sz="1800" smtClean="0"/>
              <a:t>∆Φ</a:t>
            </a:r>
            <a:r>
              <a:rPr lang="zh-CN" altLang="zh-CN" sz="1800" smtClean="0"/>
              <a:t>/</a:t>
            </a:r>
            <a:r>
              <a:rPr lang="el-GR" altLang="zh-CN" sz="1800" smtClean="0"/>
              <a:t>∆</a:t>
            </a:r>
            <a:r>
              <a:rPr lang="zh-CN" altLang="zh-CN" sz="1800" smtClean="0"/>
              <a:t>s|</a:t>
            </a:r>
            <a:r>
              <a:rPr lang="zh-CN" sz="1800" smtClean="0"/>
              <a:t>来衡量弧的弯曲程度，称为平均曲率。当弧长无限小时，曲线在某点的曲率定义为：</a:t>
            </a:r>
          </a:p>
          <a:p>
            <a:pPr eaLnBrk="1" hangingPunct="1"/>
            <a:endParaRPr lang="zh-CN" altLang="zh-CN" sz="1600" smtClean="0"/>
          </a:p>
          <a:p>
            <a:pPr eaLnBrk="1" hangingPunct="1"/>
            <a:endParaRPr lang="zh-CN" altLang="zh-CN" sz="1600" smtClean="0"/>
          </a:p>
          <a:p>
            <a:pPr lvl="3" eaLnBrk="1" hangingPunct="1">
              <a:buFont typeface="Wingdings" pitchFamily="2" charset="2"/>
              <a:buNone/>
            </a:pPr>
            <a:r>
              <a:rPr lang="zh-CN" altLang="zh-CN" sz="1600" smtClean="0"/>
              <a:t>	</a:t>
            </a:r>
            <a:r>
              <a:rPr lang="zh-CN" sz="1600" smtClean="0"/>
              <a:t>其几何意义是曲线的单位切矢对弧长的转动率。曲率越小，曲线越平坦；曲率越大，曲线越弯曲</a:t>
            </a:r>
          </a:p>
          <a:p>
            <a:pPr lvl="2" eaLnBrk="1" hangingPunct="1"/>
            <a:r>
              <a:rPr lang="zh-CN" sz="1800" smtClean="0"/>
              <a:t>曲率的倒数，称为曲率半径</a:t>
            </a:r>
            <a:r>
              <a:rPr lang="zh-CN" altLang="zh-CN" sz="1800" smtClean="0"/>
              <a:t>:</a:t>
            </a:r>
          </a:p>
        </p:txBody>
      </p:sp>
      <p:graphicFrame>
        <p:nvGraphicFramePr>
          <p:cNvPr id="5122" name="Object 4"/>
          <p:cNvGraphicFramePr>
            <a:graphicFrameLocks noGrp="1" noChangeAspect="1"/>
          </p:cNvGraphicFramePr>
          <p:nvPr>
            <p:ph sz="quarter" idx="2"/>
          </p:nvPr>
        </p:nvGraphicFramePr>
        <p:xfrm>
          <a:off x="2700338" y="3141663"/>
          <a:ext cx="4537075" cy="503237"/>
        </p:xfrm>
        <a:graphic>
          <a:graphicData uri="http://schemas.openxmlformats.org/presentationml/2006/ole">
            <mc:AlternateContent xmlns:mc="http://schemas.openxmlformats.org/markup-compatibility/2006">
              <mc:Choice xmlns:v="urn:schemas-microsoft-com:vml" Requires="v">
                <p:oleObj spid="_x0000_s5134" r:id="rId3" imgW="2667317" imgH="279717" progId="Equation.3">
                  <p:embed/>
                </p:oleObj>
              </mc:Choice>
              <mc:Fallback>
                <p:oleObj r:id="rId3" imgW="2667317" imgH="279717"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3141663"/>
                        <a:ext cx="4537075" cy="50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5"/>
          <p:cNvGraphicFramePr>
            <a:graphicFrameLocks noGrp="1" noChangeAspect="1"/>
          </p:cNvGraphicFramePr>
          <p:nvPr>
            <p:ph sz="quarter" idx="3"/>
          </p:nvPr>
        </p:nvGraphicFramePr>
        <p:xfrm>
          <a:off x="2987675" y="4652963"/>
          <a:ext cx="2879725" cy="792162"/>
        </p:xfrm>
        <a:graphic>
          <a:graphicData uri="http://schemas.openxmlformats.org/presentationml/2006/ole">
            <mc:AlternateContent xmlns:mc="http://schemas.openxmlformats.org/markup-compatibility/2006">
              <mc:Choice xmlns:v="urn:schemas-microsoft-com:vml" Requires="v">
                <p:oleObj spid="_x0000_s5135" r:id="rId5" imgW="1375498" imgH="395045" progId="Equation.3">
                  <p:embed/>
                </p:oleObj>
              </mc:Choice>
              <mc:Fallback>
                <p:oleObj r:id="rId5" imgW="1375498" imgH="395045"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4652963"/>
                        <a:ext cx="2879725"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9C562D2-081E-40D7-8052-F7BF0725AA5D}" type="datetime1">
              <a:rPr lang="zh-CN" altLang="en-US" baseline="0"/>
              <a:pPr eaLnBrk="1" hangingPunct="1"/>
              <a:t>2010/12/17</a:t>
            </a:fld>
            <a:endParaRPr lang="zh-CN" altLang="zh-CN" baseline="0"/>
          </a:p>
        </p:txBody>
      </p:sp>
      <p:sp>
        <p:nvSpPr>
          <p:cNvPr id="15565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98F5CD0-FD0B-4A25-A45E-04B3CE820A3E}" type="slidenum">
              <a:rPr lang="zh-CN" altLang="zh-CN" baseline="0"/>
              <a:pPr eaLnBrk="1" hangingPunct="1"/>
              <a:t>150</a:t>
            </a:fld>
            <a:endParaRPr lang="zh-CN" altLang="zh-CN" baseline="0"/>
          </a:p>
        </p:txBody>
      </p:sp>
      <p:sp>
        <p:nvSpPr>
          <p:cNvPr id="15565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5653" name="Rectangle 3"/>
          <p:cNvSpPr>
            <a:spLocks noChangeArrowheads="1"/>
          </p:cNvSpPr>
          <p:nvPr/>
        </p:nvSpPr>
        <p:spPr bwMode="auto">
          <a:xfrm>
            <a:off x="323850" y="1917700"/>
            <a:ext cx="2046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vl="1">
              <a:buClr>
                <a:schemeClr val="accent2"/>
              </a:buClr>
              <a:buFont typeface="Wingdings" pitchFamily="2" charset="2"/>
              <a:buChar char=""/>
            </a:pPr>
            <a:r>
              <a:rPr lang="zh-CN" altLang="zh-CN" sz="2400" baseline="0">
                <a:cs typeface="Times New Roman" pitchFamily="18" charset="0"/>
              </a:rPr>
              <a:t> </a:t>
            </a:r>
            <a:r>
              <a:rPr lang="zh-CN" sz="2000" baseline="0">
                <a:cs typeface="Times New Roman" pitchFamily="18" charset="0"/>
              </a:rPr>
              <a:t>反插节点</a:t>
            </a:r>
          </a:p>
        </p:txBody>
      </p:sp>
      <p:pic>
        <p:nvPicPr>
          <p:cNvPr id="155654" name="Picture 4" descr="http:/www.lnnu.edu.cn/xdjyjx/tuxing/Chapter3/CG_Gif_3_37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00113" y="2349500"/>
            <a:ext cx="7632700"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5" name="Rectangle 5"/>
          <p:cNvSpPr>
            <a:spLocks noChangeArrowheads="1"/>
          </p:cNvSpPr>
          <p:nvPr/>
        </p:nvSpPr>
        <p:spPr bwMode="auto">
          <a:xfrm>
            <a:off x="0" y="36734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55656" name="Picture 6" descr="http:/www.lnnu.edu.cn/xdjyjx/tuxing/Chapter3/CG_Gif_3_376.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132138" y="4365625"/>
            <a:ext cx="3095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7" name="Rectangle 7"/>
          <p:cNvSpPr>
            <a:spLocks noChangeArrowheads="1"/>
          </p:cNvSpPr>
          <p:nvPr/>
        </p:nvSpPr>
        <p:spPr bwMode="auto">
          <a:xfrm>
            <a:off x="900113" y="5157788"/>
            <a:ext cx="869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latin typeface="宋体" pitchFamily="2" charset="-122"/>
                <a:cs typeface="Times New Roman" pitchFamily="18" charset="0"/>
              </a:rPr>
              <a:t>于是：</a:t>
            </a:r>
          </a:p>
        </p:txBody>
      </p:sp>
      <p:pic>
        <p:nvPicPr>
          <p:cNvPr id="155658" name="Picture 8" descr="http:/www.lnnu.edu.cn/xdjyjx/tuxing/Chapter3/CG_Gif_3_377.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3276600" y="5373688"/>
            <a:ext cx="3097213"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27DF270-C1AB-48E4-9102-ABB8E7640548}" type="datetime1">
              <a:rPr lang="zh-CN" altLang="en-US" baseline="0"/>
              <a:pPr eaLnBrk="1" hangingPunct="1"/>
              <a:t>2010/12/17</a:t>
            </a:fld>
            <a:endParaRPr lang="zh-CN" altLang="zh-CN" baseline="0"/>
          </a:p>
        </p:txBody>
      </p:sp>
      <p:sp>
        <p:nvSpPr>
          <p:cNvPr id="15667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FAD2127-5F7A-4FF6-AC5A-377C086116AB}" type="slidenum">
              <a:rPr lang="zh-CN" altLang="zh-CN" baseline="0"/>
              <a:pPr eaLnBrk="1" hangingPunct="1"/>
              <a:t>151</a:t>
            </a:fld>
            <a:endParaRPr lang="zh-CN" altLang="zh-CN" baseline="0"/>
          </a:p>
        </p:txBody>
      </p:sp>
      <p:sp>
        <p:nvSpPr>
          <p:cNvPr id="15667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6677" name="Rectangle 3"/>
          <p:cNvSpPr>
            <a:spLocks noChangeArrowheads="1"/>
          </p:cNvSpPr>
          <p:nvPr/>
        </p:nvSpPr>
        <p:spPr bwMode="auto">
          <a:xfrm>
            <a:off x="647700" y="1889125"/>
            <a:ext cx="641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latin typeface="Times New Roman" pitchFamily="18" charset="0"/>
                <a:cs typeface="Times New Roman" pitchFamily="18" charset="0"/>
              </a:rPr>
              <a:t>所以</a:t>
            </a:r>
            <a:endParaRPr lang="zh-CN" baseline="0">
              <a:cs typeface="Times New Roman" pitchFamily="18" charset="0"/>
            </a:endParaRPr>
          </a:p>
        </p:txBody>
      </p:sp>
      <p:pic>
        <p:nvPicPr>
          <p:cNvPr id="156678" name="Picture 4" descr="http:/www.lnnu.edu.cn/xdjyjx/tuxing/Chapter3/CG_Gif_3_378.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76375" y="1916113"/>
            <a:ext cx="23034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9" name="Rectangle 5"/>
          <p:cNvSpPr>
            <a:spLocks noChangeArrowheads="1"/>
          </p:cNvSpPr>
          <p:nvPr/>
        </p:nvSpPr>
        <p:spPr bwMode="auto">
          <a:xfrm>
            <a:off x="0" y="2324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56680" name="Picture 6" descr="http:/www.lnnu.edu.cn/xdjyjx/tuxing/Chapter3/CG_Gif_3_379.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900113" y="2349500"/>
            <a:ext cx="66960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81" name="Rectangle 7"/>
          <p:cNvSpPr>
            <a:spLocks noChangeArrowheads="1"/>
          </p:cNvSpPr>
          <p:nvPr/>
        </p:nvSpPr>
        <p:spPr bwMode="auto">
          <a:xfrm>
            <a:off x="0" y="3284538"/>
            <a:ext cx="323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1000" baseline="0">
                <a:cs typeface="Times New Roman" pitchFamily="18" charset="0"/>
              </a:rPr>
              <a:t>    </a:t>
            </a:r>
            <a:endParaRPr lang="zh-CN" altLang="zh-CN" sz="1100" baseline="0">
              <a:ea typeface="Arial Unicode MS" pitchFamily="34" charset="-122"/>
              <a:cs typeface="Arial Unicode MS" pitchFamily="34" charset="-122"/>
            </a:endParaRPr>
          </a:p>
          <a:p>
            <a:pPr eaLnBrk="0" hangingPunct="0"/>
            <a:endParaRPr lang="zh-CN" altLang="zh-CN" baseline="0"/>
          </a:p>
        </p:txBody>
      </p:sp>
      <p:pic>
        <p:nvPicPr>
          <p:cNvPr id="156682" name="Picture 8" descr="http:/www.lnnu.edu.cn/xdjyjx/tuxing/Chapter3/313img/CG_Gif_3_038.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484438" y="4149725"/>
            <a:ext cx="431958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83" name="Rectangle 9"/>
          <p:cNvSpPr>
            <a:spLocks noChangeArrowheads="1"/>
          </p:cNvSpPr>
          <p:nvPr/>
        </p:nvSpPr>
        <p:spPr bwMode="auto">
          <a:xfrm>
            <a:off x="1979613" y="5876925"/>
            <a:ext cx="3149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5.1.38 </a:t>
            </a:r>
            <a:r>
              <a:rPr lang="zh-CN" baseline="0">
                <a:cs typeface="Times New Roman" pitchFamily="18" charset="0"/>
              </a:rPr>
              <a:t>使</a:t>
            </a:r>
            <a:r>
              <a:rPr lang="zh-CN" altLang="zh-CN" baseline="0">
                <a:cs typeface="Times New Roman" pitchFamily="18" charset="0"/>
              </a:rPr>
              <a:t>P</a:t>
            </a:r>
            <a:r>
              <a:rPr lang="zh-CN" baseline="0">
                <a:cs typeface="Times New Roman" pitchFamily="18" charset="0"/>
              </a:rPr>
              <a:t>成为新控制顶点</a:t>
            </a:r>
            <a:r>
              <a:rPr lang="zh-CN" baseline="0">
                <a:latin typeface="Times New Roman" pitchFamily="18" charset="0"/>
                <a:ea typeface="仿宋_GB2312" pitchFamily="49" charset="-122"/>
              </a:rPr>
              <a:t>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89DD64A-8D71-4633-BBCE-C399F382A929}" type="datetime1">
              <a:rPr lang="zh-CN" altLang="en-US" baseline="0"/>
              <a:pPr eaLnBrk="1" hangingPunct="1"/>
              <a:t>2010/12/17</a:t>
            </a:fld>
            <a:endParaRPr lang="zh-CN" altLang="zh-CN" baseline="0"/>
          </a:p>
        </p:txBody>
      </p:sp>
      <p:sp>
        <p:nvSpPr>
          <p:cNvPr id="15769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5ECFCB4-1922-462E-BCAB-3CCDDBA4C656}" type="slidenum">
              <a:rPr lang="zh-CN" altLang="zh-CN" baseline="0"/>
              <a:pPr eaLnBrk="1" hangingPunct="1"/>
              <a:t>152</a:t>
            </a:fld>
            <a:endParaRPr lang="zh-CN" altLang="zh-CN" baseline="0"/>
          </a:p>
        </p:txBody>
      </p:sp>
      <p:sp>
        <p:nvSpPr>
          <p:cNvPr id="15770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7701" name="Rectangle 3"/>
          <p:cNvSpPr>
            <a:spLocks noChangeArrowheads="1"/>
          </p:cNvSpPr>
          <p:nvPr/>
        </p:nvSpPr>
        <p:spPr bwMode="auto">
          <a:xfrm>
            <a:off x="287338" y="1914525"/>
            <a:ext cx="8605837"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a:t>
            </a:r>
            <a:r>
              <a:rPr lang="zh-CN" sz="2400" baseline="0">
                <a:cs typeface="Times New Roman" pitchFamily="18" charset="0"/>
              </a:rPr>
              <a:t>非均匀有理</a:t>
            </a:r>
            <a:r>
              <a:rPr lang="zh-CN" altLang="zh-CN" sz="2400" baseline="0">
                <a:cs typeface="Times New Roman" pitchFamily="18" charset="0"/>
              </a:rPr>
              <a:t>B</a:t>
            </a:r>
            <a:r>
              <a:rPr lang="zh-CN" sz="2400" baseline="0">
                <a:cs typeface="Times New Roman" pitchFamily="18" charset="0"/>
              </a:rPr>
              <a:t>样条</a:t>
            </a:r>
            <a:r>
              <a:rPr lang="zh-CN" altLang="zh-CN" sz="2400" baseline="0">
                <a:cs typeface="Times New Roman" pitchFamily="18" charset="0"/>
              </a:rPr>
              <a:t>(NURBS)</a:t>
            </a:r>
            <a:r>
              <a:rPr lang="zh-CN" sz="2400" baseline="0">
                <a:cs typeface="Times New Roman" pitchFamily="18" charset="0"/>
              </a:rPr>
              <a:t>曲面</a:t>
            </a:r>
          </a:p>
          <a:p>
            <a:pPr lvl="1" algn="just" eaLnBrk="0" hangingPunct="0">
              <a:spcBef>
                <a:spcPct val="20000"/>
              </a:spcBef>
              <a:buClr>
                <a:schemeClr val="accent2"/>
              </a:buClr>
              <a:buFont typeface="Wingdings" pitchFamily="2" charset="2"/>
              <a:buChar char=""/>
            </a:pPr>
            <a:r>
              <a:rPr lang="zh-CN" altLang="zh-CN" sz="2400" baseline="0">
                <a:cs typeface="Times New Roman" pitchFamily="18" charset="0"/>
              </a:rPr>
              <a:t> </a:t>
            </a:r>
            <a:r>
              <a:rPr lang="zh-CN" altLang="zh-CN" sz="2000" baseline="0">
                <a:cs typeface="Times New Roman" pitchFamily="18" charset="0"/>
              </a:rPr>
              <a:t>NURBS</a:t>
            </a:r>
            <a:r>
              <a:rPr lang="zh-CN" sz="2000" baseline="0">
                <a:cs typeface="Times New Roman" pitchFamily="18" charset="0"/>
              </a:rPr>
              <a:t>曲面的定义</a:t>
            </a:r>
          </a:p>
          <a:p>
            <a:pPr lvl="2" algn="just" eaLnBrk="0" hangingPunct="0">
              <a:spcBef>
                <a:spcPct val="20000"/>
              </a:spcBef>
              <a:buClr>
                <a:schemeClr val="hlink"/>
              </a:buClr>
              <a:buFont typeface="Wingdings" pitchFamily="2" charset="2"/>
              <a:buChar char="v"/>
            </a:pPr>
            <a:r>
              <a:rPr lang="zh-CN" altLang="zh-CN" sz="2000" baseline="0">
                <a:cs typeface="Times New Roman" pitchFamily="18" charset="0"/>
              </a:rPr>
              <a:t> </a:t>
            </a:r>
            <a:r>
              <a:rPr lang="zh-CN" baseline="0">
                <a:cs typeface="Times New Roman" pitchFamily="18" charset="0"/>
              </a:rPr>
              <a:t>由双参数变量、分段有理多项式定义的</a:t>
            </a:r>
            <a:r>
              <a:rPr lang="zh-CN" altLang="zh-CN" baseline="0">
                <a:cs typeface="Times New Roman" pitchFamily="18" charset="0"/>
              </a:rPr>
              <a:t>NURBS</a:t>
            </a:r>
            <a:r>
              <a:rPr lang="zh-CN" baseline="0">
                <a:cs typeface="Times New Roman" pitchFamily="18" charset="0"/>
              </a:rPr>
              <a:t>曲面是</a:t>
            </a:r>
          </a:p>
        </p:txBody>
      </p:sp>
      <p:pic>
        <p:nvPicPr>
          <p:cNvPr id="157702" name="Picture 4" descr="http:/www.lnnu.edu.cn/xdjyjx/tuxing/Chapter3/CG_Gif_3_380.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1050" y="3213100"/>
            <a:ext cx="48958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703" name="Rectangle 5"/>
          <p:cNvSpPr>
            <a:spLocks noChangeArrowheads="1"/>
          </p:cNvSpPr>
          <p:nvPr/>
        </p:nvSpPr>
        <p:spPr bwMode="auto">
          <a:xfrm>
            <a:off x="0" y="4108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D73FEFA-CA40-479D-8AD4-775454C32EA4}" type="datetime1">
              <a:rPr lang="zh-CN" altLang="en-US" baseline="0"/>
              <a:pPr eaLnBrk="1" hangingPunct="1"/>
              <a:t>2010/12/17</a:t>
            </a:fld>
            <a:endParaRPr lang="zh-CN" altLang="zh-CN" baseline="0"/>
          </a:p>
        </p:txBody>
      </p:sp>
      <p:sp>
        <p:nvSpPr>
          <p:cNvPr id="1587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A9D4830-E003-41FD-82A2-9A36A93E2CB2}" type="slidenum">
              <a:rPr lang="zh-CN" altLang="zh-CN" baseline="0"/>
              <a:pPr eaLnBrk="1" hangingPunct="1"/>
              <a:t>153</a:t>
            </a:fld>
            <a:endParaRPr lang="zh-CN" altLang="zh-CN" baseline="0"/>
          </a:p>
        </p:txBody>
      </p:sp>
      <p:sp>
        <p:nvSpPr>
          <p:cNvPr id="15872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8725" name="Rectangle 3"/>
          <p:cNvSpPr>
            <a:spLocks noChangeArrowheads="1"/>
          </p:cNvSpPr>
          <p:nvPr/>
        </p:nvSpPr>
        <p:spPr bwMode="auto">
          <a:xfrm>
            <a:off x="0" y="2139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58726" name="Picture 4" descr="http:/www.lnnu.edu.cn/xdjyjx/tuxing/Chapter3/CG_Gif_3_382.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771775" y="3429000"/>
            <a:ext cx="287972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727" name="Rectangle 5"/>
          <p:cNvSpPr>
            <a:spLocks noChangeArrowheads="1"/>
          </p:cNvSpPr>
          <p:nvPr/>
        </p:nvSpPr>
        <p:spPr bwMode="auto">
          <a:xfrm>
            <a:off x="323850" y="4581525"/>
            <a:ext cx="8569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节点矢量</a:t>
            </a:r>
            <a:r>
              <a:rPr lang="zh-CN" altLang="zh-CN" sz="2000" i="1" baseline="0">
                <a:cs typeface="Times New Roman" pitchFamily="18" charset="0"/>
              </a:rPr>
              <a:t>U=</a:t>
            </a:r>
            <a:r>
              <a:rPr lang="zh-CN" altLang="zh-CN" sz="2000" baseline="0">
                <a:cs typeface="Times New Roman" pitchFamily="18" charset="0"/>
              </a:rPr>
              <a:t>[</a:t>
            </a:r>
            <a:r>
              <a:rPr lang="zh-CN" altLang="zh-CN" sz="2000" i="1" baseline="0">
                <a:cs typeface="Times New Roman" pitchFamily="18" charset="0"/>
              </a:rPr>
              <a:t>u</a:t>
            </a:r>
            <a:r>
              <a:rPr lang="zh-CN" altLang="zh-CN" sz="2000" baseline="-30000">
                <a:cs typeface="Times New Roman" pitchFamily="18" charset="0"/>
              </a:rPr>
              <a:t>0</a:t>
            </a:r>
            <a:r>
              <a:rPr lang="zh-CN" altLang="zh-CN" sz="2000" baseline="0">
                <a:cs typeface="Times New Roman" pitchFamily="18" charset="0"/>
              </a:rPr>
              <a:t>,</a:t>
            </a:r>
            <a:r>
              <a:rPr lang="zh-CN" altLang="zh-CN" sz="2000" i="1" baseline="0">
                <a:cs typeface="Times New Roman" pitchFamily="18" charset="0"/>
              </a:rPr>
              <a:t>u</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u</a:t>
            </a:r>
            <a:r>
              <a:rPr lang="zh-CN" altLang="zh-CN" sz="2000" i="1" baseline="-30000">
                <a:cs typeface="Times New Roman" pitchFamily="18" charset="0"/>
              </a:rPr>
              <a:t>m+p</a:t>
            </a:r>
            <a:r>
              <a:rPr lang="zh-CN" altLang="zh-CN" sz="2000" baseline="0">
                <a:cs typeface="Times New Roman" pitchFamily="18" charset="0"/>
              </a:rPr>
              <a:t>]</a:t>
            </a:r>
            <a:r>
              <a:rPr lang="zh-CN" sz="2000" baseline="0">
                <a:cs typeface="Times New Roman" pitchFamily="18" charset="0"/>
              </a:rPr>
              <a:t>和</a:t>
            </a:r>
            <a:r>
              <a:rPr lang="zh-CN" altLang="zh-CN" sz="2000" i="1" baseline="0">
                <a:cs typeface="Times New Roman" pitchFamily="18" charset="0"/>
              </a:rPr>
              <a:t>V=</a:t>
            </a:r>
            <a:r>
              <a:rPr lang="zh-CN" altLang="zh-CN" sz="2000" baseline="0">
                <a:cs typeface="Times New Roman" pitchFamily="18" charset="0"/>
              </a:rPr>
              <a:t>[</a:t>
            </a:r>
            <a:r>
              <a:rPr lang="zh-CN" altLang="zh-CN" sz="2000" i="1" baseline="0">
                <a:cs typeface="Times New Roman" pitchFamily="18" charset="0"/>
              </a:rPr>
              <a:t>v</a:t>
            </a:r>
            <a:r>
              <a:rPr lang="zh-CN" altLang="zh-CN" sz="2000" baseline="-30000">
                <a:cs typeface="Times New Roman" pitchFamily="18" charset="0"/>
              </a:rPr>
              <a:t>0</a:t>
            </a:r>
            <a:r>
              <a:rPr lang="zh-CN" altLang="zh-CN" sz="2000" baseline="0">
                <a:cs typeface="Times New Roman" pitchFamily="18" charset="0"/>
              </a:rPr>
              <a:t>,</a:t>
            </a:r>
            <a:r>
              <a:rPr lang="zh-CN" altLang="zh-CN" sz="2000" i="1" baseline="0">
                <a:cs typeface="Times New Roman" pitchFamily="18" charset="0"/>
              </a:rPr>
              <a:t>v</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v</a:t>
            </a:r>
            <a:r>
              <a:rPr lang="zh-CN" altLang="zh-CN" sz="2000" i="1" baseline="-30000">
                <a:cs typeface="Times New Roman" pitchFamily="18" charset="0"/>
              </a:rPr>
              <a:t>n+q</a:t>
            </a:r>
            <a:r>
              <a:rPr lang="zh-CN" altLang="zh-CN" sz="2000" baseline="0">
                <a:cs typeface="Times New Roman" pitchFamily="18" charset="0"/>
              </a:rPr>
              <a:t>]</a:t>
            </a:r>
            <a:r>
              <a:rPr lang="zh-CN" sz="2000" baseline="0">
                <a:cs typeface="Times New Roman" pitchFamily="18" charset="0"/>
              </a:rPr>
              <a:t>按</a:t>
            </a:r>
            <a:r>
              <a:rPr lang="zh-CN" altLang="zh-CN" sz="2000" baseline="0">
                <a:cs typeface="Times New Roman" pitchFamily="18" charset="0"/>
              </a:rPr>
              <a:t>de Boor</a:t>
            </a:r>
            <a:r>
              <a:rPr lang="zh-CN" sz="2000" baseline="0">
                <a:cs typeface="Times New Roman" pitchFamily="18" charset="0"/>
              </a:rPr>
              <a:t>递推公式决定，通常具有下面的形式：</a:t>
            </a:r>
          </a:p>
        </p:txBody>
      </p:sp>
      <p:pic>
        <p:nvPicPr>
          <p:cNvPr id="158728" name="Picture 6" descr="http:/www.lnnu.edu.cn/xdjyjx/tuxing/Chapter3/CG_Gif_3_383.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11188" y="5300663"/>
            <a:ext cx="33131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29" name="Picture 7" descr="http:/www.lnnu.edu.cn/xdjyjx/tuxing/Chapter3/CG_Gif_3_384.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4787900" y="5300663"/>
            <a:ext cx="30241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8730" name="Picture 8" descr="http:/www.lnnu.edu.cn/xdjyjx/tuxing/Chapter3/CG_Gif_3_381.gif"/>
          <p:cNvPicPr>
            <a:picLocks noGrp="1" noRot="1" noChangeAspect="1" noChangeArrowheads="1"/>
          </p:cNvPicPr>
          <p:nvPr>
            <p:ph idx="1"/>
          </p:nvPr>
        </p:nvPicPr>
        <p:blipFill>
          <a:blip r:embed="rId8" r:link="rId9">
            <a:extLst>
              <a:ext uri="{28A0092B-C50C-407E-A947-70E740481C1C}">
                <a14:useLocalDpi xmlns:a14="http://schemas.microsoft.com/office/drawing/2010/main" val="0"/>
              </a:ext>
            </a:extLst>
          </a:blip>
          <a:srcRect/>
          <a:stretch>
            <a:fillRect/>
          </a:stretch>
        </p:blipFill>
        <p:spPr>
          <a:xfrm>
            <a:off x="539750" y="1844675"/>
            <a:ext cx="7991475" cy="1584325"/>
          </a:xfrm>
          <a:noFill/>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9446B1E-6689-4CDF-8836-6C421090B303}" type="datetime1">
              <a:rPr lang="zh-CN" altLang="en-US" baseline="0"/>
              <a:pPr eaLnBrk="1" hangingPunct="1"/>
              <a:t>2010/12/17</a:t>
            </a:fld>
            <a:endParaRPr lang="zh-CN" altLang="zh-CN" baseline="0"/>
          </a:p>
        </p:txBody>
      </p:sp>
      <p:sp>
        <p:nvSpPr>
          <p:cNvPr id="15974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B7A703A-B1E7-4F0B-AFCA-A1B90780A49C}" type="slidenum">
              <a:rPr lang="zh-CN" altLang="zh-CN" baseline="0"/>
              <a:pPr eaLnBrk="1" hangingPunct="1"/>
              <a:t>154</a:t>
            </a:fld>
            <a:endParaRPr lang="zh-CN" altLang="zh-CN" baseline="0"/>
          </a:p>
        </p:txBody>
      </p:sp>
      <p:sp>
        <p:nvSpPr>
          <p:cNvPr id="159748" name="Rectangle 2"/>
          <p:cNvSpPr>
            <a:spLocks noGrp="1" noRot="1" noChangeArrowheads="1"/>
          </p:cNvSpPr>
          <p:nvPr>
            <p:ph type="title"/>
          </p:nvPr>
        </p:nvSpPr>
        <p:spPr>
          <a:xfrm>
            <a:off x="301625" y="609600"/>
            <a:ext cx="7848600" cy="1143000"/>
          </a:xfrm>
        </p:spPr>
        <p:txBody>
          <a:bodyPr/>
          <a:lstStyle/>
          <a:p>
            <a:pPr eaLnBrk="1" hangingPunct="1"/>
            <a:r>
              <a:rPr lang="zh-CN" b="1" u="sng" smtClean="0"/>
              <a:t>第五章：曲线与曲面</a:t>
            </a:r>
          </a:p>
        </p:txBody>
      </p:sp>
      <p:sp>
        <p:nvSpPr>
          <p:cNvPr id="159749" name="Rectangle 3"/>
          <p:cNvSpPr>
            <a:spLocks noChangeArrowheads="1"/>
          </p:cNvSpPr>
          <p:nvPr/>
        </p:nvSpPr>
        <p:spPr bwMode="auto">
          <a:xfrm>
            <a:off x="287338" y="1885950"/>
            <a:ext cx="8353425"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ea typeface="仿宋_GB2312" pitchFamily="49" charset="-122"/>
              </a:rPr>
              <a:t> NURBS</a:t>
            </a:r>
            <a:r>
              <a:rPr lang="zh-CN" sz="2400" baseline="0"/>
              <a:t>曲面的性质</a:t>
            </a:r>
          </a:p>
          <a:p>
            <a:pPr lvl="1" algn="just" eaLnBrk="0" hangingPunct="0">
              <a:spcBef>
                <a:spcPct val="20000"/>
              </a:spcBef>
              <a:buClr>
                <a:schemeClr val="accent2"/>
              </a:buClr>
              <a:buFont typeface="Wingdings" pitchFamily="2" charset="2"/>
              <a:buChar char=""/>
            </a:pPr>
            <a:r>
              <a:rPr lang="zh-CN" altLang="zh-CN" sz="2400" baseline="0">
                <a:ea typeface="仿宋_GB2312" pitchFamily="49" charset="-122"/>
              </a:rPr>
              <a:t> </a:t>
            </a:r>
            <a:r>
              <a:rPr lang="zh-CN" sz="2000" baseline="0">
                <a:cs typeface="Times New Roman" pitchFamily="18" charset="0"/>
              </a:rPr>
              <a:t>有理双变量基函数</a:t>
            </a:r>
            <a:r>
              <a:rPr lang="zh-CN" altLang="zh-CN" sz="2000" i="1" baseline="0">
                <a:cs typeface="Times New Roman" pitchFamily="18" charset="0"/>
              </a:rPr>
              <a:t>R</a:t>
            </a:r>
            <a:r>
              <a:rPr lang="zh-CN" altLang="zh-CN" sz="2000" i="1" baseline="-30000">
                <a:cs typeface="Times New Roman" pitchFamily="18" charset="0"/>
              </a:rPr>
              <a:t>i,p;j,q</a:t>
            </a:r>
            <a:r>
              <a:rPr lang="zh-CN" altLang="zh-CN" sz="2000" baseline="0">
                <a:cs typeface="Times New Roman" pitchFamily="18" charset="0"/>
              </a:rPr>
              <a:t>(</a:t>
            </a:r>
            <a:r>
              <a:rPr lang="zh-CN" altLang="zh-CN" sz="2000" i="1" baseline="0">
                <a:cs typeface="Times New Roman" pitchFamily="18" charset="0"/>
              </a:rPr>
              <a:t>u</a:t>
            </a:r>
            <a:r>
              <a:rPr lang="zh-CN" altLang="zh-CN" sz="2000" baseline="0">
                <a:cs typeface="Times New Roman" pitchFamily="18" charset="0"/>
              </a:rPr>
              <a:t>,</a:t>
            </a:r>
            <a:r>
              <a:rPr lang="zh-CN" altLang="zh-CN" sz="2000" i="1" baseline="0">
                <a:cs typeface="Times New Roman" pitchFamily="18" charset="0"/>
              </a:rPr>
              <a:t>v</a:t>
            </a:r>
            <a:r>
              <a:rPr lang="zh-CN" altLang="zh-CN" sz="2000" baseline="0">
                <a:cs typeface="Times New Roman" pitchFamily="18" charset="0"/>
              </a:rPr>
              <a:t>)</a:t>
            </a:r>
            <a:r>
              <a:rPr lang="zh-CN" sz="2000" baseline="0">
                <a:cs typeface="Times New Roman" pitchFamily="18" charset="0"/>
              </a:rPr>
              <a:t>与非有理</a:t>
            </a:r>
            <a:r>
              <a:rPr lang="zh-CN" altLang="zh-CN" sz="2000" baseline="0">
                <a:cs typeface="Times New Roman" pitchFamily="18" charset="0"/>
              </a:rPr>
              <a:t>B</a:t>
            </a:r>
            <a:r>
              <a:rPr lang="zh-CN" sz="2000" baseline="0">
                <a:cs typeface="Times New Roman" pitchFamily="18" charset="0"/>
              </a:rPr>
              <a:t>样条基函数性质类似</a:t>
            </a:r>
          </a:p>
        </p:txBody>
      </p:sp>
      <p:pic>
        <p:nvPicPr>
          <p:cNvPr id="159750" name="Picture 4" descr="http:/www.lnnu.edu.cn/xdjyjx/tuxing/Chapter3/CG_Gif_3_38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84213" y="2852738"/>
            <a:ext cx="655161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51" name="Rectangle 5"/>
          <p:cNvSpPr>
            <a:spLocks noChangeArrowheads="1"/>
          </p:cNvSpPr>
          <p:nvPr/>
        </p:nvSpPr>
        <p:spPr bwMode="auto">
          <a:xfrm>
            <a:off x="900113" y="4076700"/>
            <a:ext cx="80645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None/>
            </a:pPr>
            <a:r>
              <a:rPr lang="zh-CN" altLang="zh-CN" sz="2000" baseline="0">
                <a:cs typeface="Times New Roman" pitchFamily="18" charset="0"/>
              </a:rPr>
              <a:t>  (3)</a:t>
            </a:r>
            <a:r>
              <a:rPr lang="zh-CN" sz="2000" baseline="0">
                <a:cs typeface="Times New Roman" pitchFamily="18" charset="0"/>
              </a:rPr>
              <a:t>可微性：在每个子矩形域内所有偏导数存在，在重复度为</a:t>
            </a:r>
            <a:r>
              <a:rPr lang="zh-CN" altLang="zh-CN" sz="2000" i="1" baseline="0">
                <a:cs typeface="Times New Roman" pitchFamily="18" charset="0"/>
              </a:rPr>
              <a:t>r</a:t>
            </a:r>
            <a:r>
              <a:rPr lang="zh-CN" sz="2000" baseline="0">
                <a:cs typeface="Times New Roman" pitchFamily="18" charset="0"/>
              </a:rPr>
              <a:t>的</a:t>
            </a:r>
            <a:r>
              <a:rPr lang="zh-CN" altLang="zh-CN" sz="2000" i="1" baseline="0">
                <a:cs typeface="Times New Roman" pitchFamily="18" charset="0"/>
              </a:rPr>
              <a:t>u</a:t>
            </a:r>
            <a:r>
              <a:rPr lang="zh-CN" sz="2000" baseline="0">
                <a:cs typeface="Times New Roman" pitchFamily="18" charset="0"/>
              </a:rPr>
              <a:t>节点处沿</a:t>
            </a:r>
            <a:r>
              <a:rPr lang="zh-CN" altLang="zh-CN" sz="2000" i="1" baseline="0">
                <a:cs typeface="Times New Roman" pitchFamily="18" charset="0"/>
              </a:rPr>
              <a:t>u</a:t>
            </a:r>
            <a:r>
              <a:rPr lang="zh-CN" sz="2000" baseline="0">
                <a:cs typeface="Times New Roman" pitchFamily="18" charset="0"/>
              </a:rPr>
              <a:t>向是</a:t>
            </a:r>
            <a:r>
              <a:rPr lang="zh-CN" altLang="zh-CN" sz="2000" i="1" baseline="0">
                <a:cs typeface="Times New Roman" pitchFamily="18" charset="0"/>
              </a:rPr>
              <a:t>p</a:t>
            </a:r>
            <a:r>
              <a:rPr lang="zh-CN" altLang="zh-CN" sz="2000" baseline="0">
                <a:cs typeface="Times New Roman" pitchFamily="18" charset="0"/>
              </a:rPr>
              <a:t>-</a:t>
            </a:r>
            <a:r>
              <a:rPr lang="zh-CN" altLang="zh-CN" sz="2000" i="1" baseline="0">
                <a:cs typeface="Times New Roman" pitchFamily="18" charset="0"/>
              </a:rPr>
              <a:t>r</a:t>
            </a:r>
            <a:r>
              <a:rPr lang="zh-CN" altLang="zh-CN" sz="2000" baseline="0">
                <a:cs typeface="Times New Roman" pitchFamily="18" charset="0"/>
              </a:rPr>
              <a:t>-1</a:t>
            </a:r>
            <a:r>
              <a:rPr lang="zh-CN" sz="2000" baseline="0">
                <a:cs typeface="Times New Roman" pitchFamily="18" charset="0"/>
              </a:rPr>
              <a:t>次连续可微，在重复度为</a:t>
            </a:r>
            <a:r>
              <a:rPr lang="zh-CN" altLang="zh-CN" sz="2000" i="1" baseline="0">
                <a:cs typeface="Times New Roman" pitchFamily="18" charset="0"/>
              </a:rPr>
              <a:t>r</a:t>
            </a:r>
            <a:r>
              <a:rPr lang="zh-CN" sz="2000" baseline="0">
                <a:cs typeface="Times New Roman" pitchFamily="18" charset="0"/>
              </a:rPr>
              <a:t>的</a:t>
            </a:r>
            <a:r>
              <a:rPr lang="zh-CN" altLang="zh-CN" sz="2000" i="1" baseline="0">
                <a:cs typeface="Times New Roman" pitchFamily="18" charset="0"/>
              </a:rPr>
              <a:t>v</a:t>
            </a:r>
            <a:r>
              <a:rPr lang="zh-CN" sz="2000" baseline="0">
                <a:cs typeface="Times New Roman" pitchFamily="18" charset="0"/>
              </a:rPr>
              <a:t>节点处沿</a:t>
            </a:r>
            <a:r>
              <a:rPr lang="zh-CN" altLang="zh-CN" sz="2000" i="1" baseline="0">
                <a:cs typeface="Times New Roman" pitchFamily="18" charset="0"/>
              </a:rPr>
              <a:t>v</a:t>
            </a:r>
            <a:r>
              <a:rPr lang="zh-CN" sz="2000" baseline="0">
                <a:cs typeface="Times New Roman" pitchFamily="18" charset="0"/>
              </a:rPr>
              <a:t>向是</a:t>
            </a:r>
            <a:r>
              <a:rPr lang="zh-CN" altLang="zh-CN" sz="2000" i="1" baseline="0">
                <a:cs typeface="Times New Roman" pitchFamily="18" charset="0"/>
              </a:rPr>
              <a:t>q</a:t>
            </a:r>
            <a:r>
              <a:rPr lang="zh-CN" altLang="zh-CN" sz="2000" baseline="0">
                <a:cs typeface="Times New Roman" pitchFamily="18" charset="0"/>
              </a:rPr>
              <a:t>-</a:t>
            </a:r>
            <a:r>
              <a:rPr lang="zh-CN" altLang="zh-CN" sz="2000" i="1" baseline="0">
                <a:cs typeface="Times New Roman" pitchFamily="18" charset="0"/>
              </a:rPr>
              <a:t>r</a:t>
            </a:r>
            <a:r>
              <a:rPr lang="zh-CN" altLang="zh-CN" sz="2000" baseline="0">
                <a:cs typeface="Times New Roman" pitchFamily="18" charset="0"/>
              </a:rPr>
              <a:t>-1</a:t>
            </a:r>
            <a:r>
              <a:rPr lang="zh-CN" sz="2000" baseline="0">
                <a:cs typeface="Times New Roman" pitchFamily="18" charset="0"/>
              </a:rPr>
              <a:t>次连续可微</a:t>
            </a:r>
          </a:p>
          <a:p>
            <a:pPr algn="just" eaLnBrk="0" hangingPunct="0">
              <a:spcBef>
                <a:spcPct val="20000"/>
              </a:spcBef>
              <a:buClr>
                <a:schemeClr val="hlink"/>
              </a:buClr>
              <a:buFont typeface="Wingdings" pitchFamily="2" charset="2"/>
              <a:buNone/>
            </a:pPr>
            <a:r>
              <a:rPr lang="zh-CN" altLang="zh-CN" sz="2000" baseline="0">
                <a:cs typeface="Times New Roman" pitchFamily="18" charset="0"/>
              </a:rPr>
              <a:t>  (4)</a:t>
            </a:r>
            <a:r>
              <a:rPr lang="zh-CN" sz="2000" baseline="0">
                <a:cs typeface="Times New Roman" pitchFamily="18" charset="0"/>
              </a:rPr>
              <a:t>极值：若</a:t>
            </a:r>
            <a:r>
              <a:rPr lang="zh-CN" altLang="zh-CN" sz="2000" i="1" baseline="0">
                <a:cs typeface="Times New Roman" pitchFamily="18" charset="0"/>
              </a:rPr>
              <a:t>p</a:t>
            </a:r>
            <a:r>
              <a:rPr lang="zh-CN" sz="2000" baseline="0">
                <a:cs typeface="Times New Roman" pitchFamily="18" charset="0"/>
              </a:rPr>
              <a:t>，</a:t>
            </a:r>
            <a:r>
              <a:rPr lang="zh-CN" altLang="zh-CN" sz="2000" i="1" baseline="0">
                <a:cs typeface="Times New Roman" pitchFamily="18" charset="0"/>
              </a:rPr>
              <a:t>q</a:t>
            </a:r>
            <a:r>
              <a:rPr lang="zh-CN" altLang="zh-CN" sz="2000" baseline="0">
                <a:cs typeface="Times New Roman" pitchFamily="18" charset="0"/>
              </a:rPr>
              <a:t>&gt;1</a:t>
            </a:r>
            <a:r>
              <a:rPr lang="zh-CN" sz="2000" baseline="0">
                <a:cs typeface="Times New Roman" pitchFamily="18" charset="0"/>
              </a:rPr>
              <a:t>，恒有一个极大值存在</a:t>
            </a:r>
          </a:p>
          <a:p>
            <a:pPr algn="just" eaLnBrk="0" hangingPunct="0">
              <a:spcBef>
                <a:spcPct val="20000"/>
              </a:spcBef>
              <a:buClr>
                <a:schemeClr val="hlink"/>
              </a:buClr>
              <a:buFont typeface="Wingdings" pitchFamily="2" charset="2"/>
              <a:buNone/>
            </a:pPr>
            <a:r>
              <a:rPr lang="zh-CN" altLang="zh-CN" sz="2000" baseline="0">
                <a:cs typeface="Times New Roman" pitchFamily="18" charset="0"/>
              </a:rPr>
              <a:t>  (5)</a:t>
            </a:r>
            <a:r>
              <a:rPr lang="zh-CN" altLang="zh-CN" sz="2000" i="1" baseline="0">
                <a:cs typeface="Times New Roman" pitchFamily="18" charset="0"/>
              </a:rPr>
              <a:t>R</a:t>
            </a:r>
            <a:r>
              <a:rPr lang="zh-CN" altLang="zh-CN" sz="2000" i="1" baseline="-30000">
                <a:cs typeface="Times New Roman" pitchFamily="18" charset="0"/>
              </a:rPr>
              <a:t>i,p;j,q</a:t>
            </a:r>
            <a:r>
              <a:rPr lang="zh-CN" altLang="zh-CN" sz="2000" baseline="0">
                <a:cs typeface="Times New Roman" pitchFamily="18" charset="0"/>
              </a:rPr>
              <a:t>(</a:t>
            </a:r>
            <a:r>
              <a:rPr lang="zh-CN" altLang="zh-CN" sz="2000" i="1" baseline="0">
                <a:cs typeface="Times New Roman" pitchFamily="18" charset="0"/>
              </a:rPr>
              <a:t>u</a:t>
            </a:r>
            <a:r>
              <a:rPr lang="zh-CN" altLang="zh-CN" sz="2000" baseline="0">
                <a:cs typeface="Times New Roman" pitchFamily="18" charset="0"/>
              </a:rPr>
              <a:t>,</a:t>
            </a:r>
            <a:r>
              <a:rPr lang="zh-CN" altLang="zh-CN" sz="2000" i="1" baseline="0">
                <a:cs typeface="Times New Roman" pitchFamily="18" charset="0"/>
              </a:rPr>
              <a:t>v</a:t>
            </a:r>
            <a:r>
              <a:rPr lang="zh-CN" altLang="zh-CN" sz="2000" baseline="0">
                <a:cs typeface="Times New Roman" pitchFamily="18" charset="0"/>
              </a:rPr>
              <a:t>)</a:t>
            </a:r>
            <a:r>
              <a:rPr lang="zh-CN" sz="2000" baseline="0">
                <a:cs typeface="Times New Roman" pitchFamily="18" charset="0"/>
              </a:rPr>
              <a:t>是双变量</a:t>
            </a:r>
            <a:r>
              <a:rPr lang="zh-CN" altLang="zh-CN" sz="2000" baseline="0">
                <a:cs typeface="Times New Roman" pitchFamily="18" charset="0"/>
              </a:rPr>
              <a:t>B</a:t>
            </a:r>
            <a:r>
              <a:rPr lang="zh-CN" sz="2000" baseline="0">
                <a:cs typeface="Times New Roman" pitchFamily="18" charset="0"/>
              </a:rPr>
              <a:t>样条基函数的推广 </a:t>
            </a:r>
            <a:r>
              <a:rPr lang="zh-CN" sz="2400" baseline="0">
                <a:cs typeface="Times New Roman" pitchFamily="18" charset="0"/>
              </a:rPr>
              <a:t> </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C63D327-A148-465E-8B79-561163D4A08B}" type="datetime1">
              <a:rPr lang="zh-CN" altLang="en-US" baseline="0"/>
              <a:pPr eaLnBrk="1" hangingPunct="1"/>
              <a:t>2010/12/17</a:t>
            </a:fld>
            <a:endParaRPr lang="zh-CN" altLang="zh-CN" baseline="0"/>
          </a:p>
        </p:txBody>
      </p:sp>
      <p:sp>
        <p:nvSpPr>
          <p:cNvPr id="1607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88A1B0A-8378-4FD3-A69A-9DB30EEC7355}" type="slidenum">
              <a:rPr lang="zh-CN" altLang="zh-CN" baseline="0"/>
              <a:pPr eaLnBrk="1" hangingPunct="1"/>
              <a:t>155</a:t>
            </a:fld>
            <a:endParaRPr lang="zh-CN" altLang="zh-CN" baseline="0"/>
          </a:p>
        </p:txBody>
      </p:sp>
      <p:sp>
        <p:nvSpPr>
          <p:cNvPr id="16077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0773" name="Rectangle 3"/>
          <p:cNvSpPr>
            <a:spLocks noChangeArrowheads="1"/>
          </p:cNvSpPr>
          <p:nvPr/>
        </p:nvSpPr>
        <p:spPr bwMode="auto">
          <a:xfrm>
            <a:off x="287338" y="1957388"/>
            <a:ext cx="8605837" cy="387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t> 5.5 Coons</a:t>
            </a:r>
            <a:r>
              <a:rPr lang="zh-CN" sz="2400" baseline="0"/>
              <a:t>曲面</a:t>
            </a:r>
          </a:p>
          <a:p>
            <a:pPr marL="542925" lvl="1" algn="just">
              <a:spcBef>
                <a:spcPct val="20000"/>
              </a:spcBef>
              <a:buClr>
                <a:schemeClr val="accent2"/>
              </a:buClr>
              <a:buFont typeface="Wingdings" pitchFamily="2" charset="2"/>
              <a:buChar char=""/>
            </a:pPr>
            <a:r>
              <a:rPr lang="zh-CN" altLang="zh-CN" sz="2400" baseline="0"/>
              <a:t> </a:t>
            </a:r>
            <a:r>
              <a:rPr lang="zh-CN" altLang="zh-CN" sz="2000" baseline="0"/>
              <a:t>1964</a:t>
            </a:r>
            <a:r>
              <a:rPr lang="zh-CN" sz="2000" baseline="0"/>
              <a:t>年，美国麻省理工学院</a:t>
            </a:r>
            <a:r>
              <a:rPr lang="zh-CN" altLang="zh-CN" sz="2000" baseline="0"/>
              <a:t>S.A.Coons</a:t>
            </a:r>
            <a:r>
              <a:rPr lang="zh-CN" sz="2000" baseline="0"/>
              <a:t>提出了一种曲面分片、拼合造型的思想，</a:t>
            </a:r>
            <a:r>
              <a:rPr lang="zh-CN" altLang="zh-CN" sz="2000" baseline="0"/>
              <a:t>Bezier</a:t>
            </a:r>
            <a:r>
              <a:rPr lang="zh-CN" sz="2000" baseline="0"/>
              <a:t>曲面和</a:t>
            </a:r>
            <a:r>
              <a:rPr lang="zh-CN" altLang="zh-CN" sz="2000" baseline="0"/>
              <a:t>B</a:t>
            </a:r>
            <a:r>
              <a:rPr lang="zh-CN" sz="2000" baseline="0"/>
              <a:t>样条曲面的特点是曲面逼近控制网格，</a:t>
            </a:r>
            <a:r>
              <a:rPr lang="zh-CN" altLang="zh-CN" sz="2000" baseline="0"/>
              <a:t>Coons</a:t>
            </a:r>
            <a:r>
              <a:rPr lang="zh-CN" sz="2000" baseline="0"/>
              <a:t>曲面的特点是插值，即通过满足给定的边界条件的方法构造</a:t>
            </a:r>
            <a:r>
              <a:rPr lang="zh-CN" altLang="zh-CN" sz="2000" baseline="0"/>
              <a:t>Coons</a:t>
            </a:r>
            <a:r>
              <a:rPr lang="zh-CN" sz="2000" baseline="0"/>
              <a:t>曲面</a:t>
            </a:r>
          </a:p>
          <a:p>
            <a:pPr marL="542925" lvl="1" algn="just">
              <a:spcBef>
                <a:spcPct val="20000"/>
              </a:spcBef>
              <a:buClr>
                <a:schemeClr val="accent2"/>
              </a:buClr>
              <a:buFont typeface="Wingdings" pitchFamily="2" charset="2"/>
              <a:buChar char=""/>
            </a:pPr>
            <a:r>
              <a:rPr lang="zh-CN" altLang="zh-CN" sz="2000" baseline="0"/>
              <a:t> Coons</a:t>
            </a:r>
            <a:r>
              <a:rPr lang="zh-CN" sz="2000" baseline="0"/>
              <a:t>曲面的特点</a:t>
            </a:r>
          </a:p>
          <a:p>
            <a:pPr lvl="2" algn="just">
              <a:spcBef>
                <a:spcPct val="20000"/>
              </a:spcBef>
              <a:buClr>
                <a:schemeClr val="hlink"/>
              </a:buClr>
              <a:buFont typeface="Wingdings" pitchFamily="2" charset="2"/>
              <a:buChar char="v"/>
            </a:pPr>
            <a:r>
              <a:rPr lang="zh-CN" altLang="zh-CN" baseline="0"/>
              <a:t> </a:t>
            </a:r>
            <a:r>
              <a:rPr lang="zh-CN" baseline="0"/>
              <a:t>属于构造插值曲面的方法，曲面构造的几何意义明确且曲面的表达式简洁，主要用于构造那些通过给定型值点的曲面，而不适用于进行曲面的设计。这是因为在曲面设计的初级阶段，设计者对其所设计产品的外形仅有一个非常粗略的概念。为得到满意的外形，需要不断地修改型值点的位置。上述方法对位置尚未最后确定的型值点构造插值曲面，显然是不合理的</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637BBDA-F659-4940-B281-21FF8BF3223A}" type="datetime1">
              <a:rPr lang="zh-CN" altLang="en-US" baseline="0"/>
              <a:pPr eaLnBrk="1" hangingPunct="1"/>
              <a:t>2010/12/17</a:t>
            </a:fld>
            <a:endParaRPr lang="zh-CN" altLang="zh-CN" baseline="0"/>
          </a:p>
        </p:txBody>
      </p:sp>
      <p:sp>
        <p:nvSpPr>
          <p:cNvPr id="16179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59D0785-5702-469E-8885-28EE0967FD70}" type="slidenum">
              <a:rPr lang="zh-CN" altLang="zh-CN" baseline="0"/>
              <a:pPr eaLnBrk="1" hangingPunct="1"/>
              <a:t>156</a:t>
            </a:fld>
            <a:endParaRPr lang="zh-CN" altLang="zh-CN" baseline="0"/>
          </a:p>
        </p:txBody>
      </p:sp>
      <p:sp>
        <p:nvSpPr>
          <p:cNvPr id="16179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1797" name="Rectangle 3"/>
          <p:cNvSpPr>
            <a:spLocks noGrp="1" noRot="1" noChangeArrowheads="1"/>
          </p:cNvSpPr>
          <p:nvPr>
            <p:ph type="body" idx="1"/>
          </p:nvPr>
        </p:nvSpPr>
        <p:spPr/>
        <p:txBody>
          <a:bodyPr/>
          <a:lstStyle/>
          <a:p>
            <a:pPr marL="1233488" lvl="2" algn="just" eaLnBrk="1" hangingPunct="1">
              <a:lnSpc>
                <a:spcPct val="90000"/>
              </a:lnSpc>
            </a:pPr>
            <a:r>
              <a:rPr lang="zh-CN" sz="1800" smtClean="0"/>
              <a:t>由于扭矢的几何意义不很明显，工程设计人员难以把握，因此难以提供精确的角点信息，使曲面的形状不易控制</a:t>
            </a:r>
          </a:p>
          <a:p>
            <a:pPr marL="1233488" lvl="2" algn="just" eaLnBrk="1" hangingPunct="1">
              <a:lnSpc>
                <a:spcPct val="90000"/>
              </a:lnSpc>
            </a:pPr>
            <a:r>
              <a:rPr lang="zh-CN" sz="1800" smtClean="0"/>
              <a:t>不具备局部性。修改任意一个型值点都会影响整张曲面的形状，而其形状变化又难以预测</a:t>
            </a:r>
          </a:p>
          <a:p>
            <a:pPr marL="825500" lvl="1" eaLnBrk="1" hangingPunct="1">
              <a:lnSpc>
                <a:spcPct val="90000"/>
              </a:lnSpc>
            </a:pPr>
            <a:r>
              <a:rPr lang="zh-CN" altLang="zh-CN" sz="1800" b="1" smtClean="0">
                <a:cs typeface="Times New Roman" pitchFamily="18" charset="0"/>
              </a:rPr>
              <a:t> </a:t>
            </a:r>
            <a:r>
              <a:rPr lang="zh-CN" sz="2000" smtClean="0">
                <a:cs typeface="Times New Roman" pitchFamily="18" charset="0"/>
              </a:rPr>
              <a:t>基本概念</a:t>
            </a:r>
          </a:p>
          <a:p>
            <a:pPr marL="1233488" lvl="2" eaLnBrk="1" hangingPunct="1">
              <a:lnSpc>
                <a:spcPct val="90000"/>
              </a:lnSpc>
            </a:pPr>
            <a:r>
              <a:rPr lang="zh-CN" sz="1800" smtClean="0">
                <a:cs typeface="Times New Roman" pitchFamily="18" charset="0"/>
              </a:rPr>
              <a:t>假定参数曲面方程为</a:t>
            </a:r>
            <a:r>
              <a:rPr lang="en-US" altLang="zh-CN" sz="1800" i="1" smtClean="0">
                <a:cs typeface="Times New Roman" pitchFamily="18" charset="0"/>
              </a:rPr>
              <a:t>P(u, v)</a:t>
            </a:r>
            <a:r>
              <a:rPr lang="en-US" altLang="zh-CN" sz="1800" smtClean="0">
                <a:cs typeface="Times New Roman" pitchFamily="18" charset="0"/>
              </a:rPr>
              <a:t>, u,v</a:t>
            </a:r>
            <a:r>
              <a:rPr lang="en-US" altLang="zh-CN" sz="1800" smtClean="0">
                <a:cs typeface="Arial" charset="0"/>
              </a:rPr>
              <a:t>€[0, 1]</a:t>
            </a:r>
          </a:p>
          <a:p>
            <a:pPr marL="1233488" lvl="2" algn="just" eaLnBrk="1" hangingPunct="1">
              <a:lnSpc>
                <a:spcPct val="90000"/>
              </a:lnSpc>
            </a:pPr>
            <a:r>
              <a:rPr lang="zh-CN" sz="1800" smtClean="0">
                <a:cs typeface="Times New Roman" pitchFamily="18" charset="0"/>
              </a:rPr>
              <a:t>曲面片的四条边界</a:t>
            </a:r>
          </a:p>
          <a:p>
            <a:pPr marL="1641475" lvl="3" algn="just" eaLnBrk="1" hangingPunct="1">
              <a:lnSpc>
                <a:spcPct val="90000"/>
              </a:lnSpc>
            </a:pPr>
            <a:r>
              <a:rPr lang="zh-CN" altLang="zh-CN" sz="1800" i="1" smtClean="0">
                <a:cs typeface="Times New Roman" pitchFamily="18" charset="0"/>
              </a:rPr>
              <a:t> </a:t>
            </a:r>
            <a:r>
              <a:rPr lang="en-US" altLang="zh-CN" sz="1800" i="1" smtClean="0">
                <a:cs typeface="Times New Roman" pitchFamily="18" charset="0"/>
              </a:rPr>
              <a:t>P(u,0), P(u,1), P(0,v), P(1,v)</a:t>
            </a:r>
          </a:p>
          <a:p>
            <a:pPr marL="1233488" lvl="2" algn="just" eaLnBrk="1" hangingPunct="1">
              <a:lnSpc>
                <a:spcPct val="90000"/>
              </a:lnSpc>
            </a:pPr>
            <a:r>
              <a:rPr lang="zh-CN" sz="1800" smtClean="0">
                <a:cs typeface="Times New Roman" pitchFamily="18" charset="0"/>
              </a:rPr>
              <a:t>曲面片的四个角点</a:t>
            </a:r>
          </a:p>
          <a:p>
            <a:pPr marL="1641475" lvl="3" algn="just" eaLnBrk="1" hangingPunct="1">
              <a:lnSpc>
                <a:spcPct val="90000"/>
              </a:lnSpc>
            </a:pPr>
            <a:r>
              <a:rPr lang="zh-CN" altLang="zh-CN" sz="1800" i="1" smtClean="0">
                <a:cs typeface="Times New Roman" pitchFamily="18" charset="0"/>
              </a:rPr>
              <a:t> </a:t>
            </a:r>
            <a:r>
              <a:rPr lang="en-US" altLang="zh-CN" sz="1800" i="1" smtClean="0">
                <a:cs typeface="Times New Roman" pitchFamily="18" charset="0"/>
              </a:rPr>
              <a:t>P(0,0), P(0,1), P(1,0), P(1,1)</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954243B-DDC6-425D-BB4A-08ABA1B483B3}" type="datetime1">
              <a:rPr lang="zh-CN" altLang="en-US" baseline="0"/>
              <a:pPr eaLnBrk="1" hangingPunct="1"/>
              <a:t>2010/12/17</a:t>
            </a:fld>
            <a:endParaRPr lang="zh-CN" altLang="zh-CN" baseline="0"/>
          </a:p>
        </p:txBody>
      </p:sp>
      <p:sp>
        <p:nvSpPr>
          <p:cNvPr id="1628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CB1CAC2-8A99-41C5-B6EB-C205573D21A1}" type="slidenum">
              <a:rPr lang="zh-CN" altLang="zh-CN" baseline="0"/>
              <a:pPr eaLnBrk="1" hangingPunct="1"/>
              <a:t>157</a:t>
            </a:fld>
            <a:endParaRPr lang="zh-CN" altLang="zh-CN" baseline="0"/>
          </a:p>
        </p:txBody>
      </p:sp>
      <p:sp>
        <p:nvSpPr>
          <p:cNvPr id="16282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2821" name="Rectangle 3"/>
          <p:cNvSpPr>
            <a:spLocks noChangeArrowheads="1"/>
          </p:cNvSpPr>
          <p:nvPr/>
        </p:nvSpPr>
        <p:spPr bwMode="auto">
          <a:xfrm>
            <a:off x="539750" y="3500438"/>
            <a:ext cx="2901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边界线</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u</a:t>
            </a:r>
            <a:r>
              <a:rPr lang="zh-CN" altLang="zh-CN" baseline="0">
                <a:cs typeface="Times New Roman" pitchFamily="18" charset="0"/>
              </a:rPr>
              <a:t>,0)</a:t>
            </a:r>
            <a:r>
              <a:rPr lang="zh-CN" baseline="0">
                <a:cs typeface="Times New Roman" pitchFamily="18" charset="0"/>
              </a:rPr>
              <a:t>上的切矢：</a:t>
            </a:r>
          </a:p>
        </p:txBody>
      </p:sp>
      <p:pic>
        <p:nvPicPr>
          <p:cNvPr id="162822" name="Picture 4" descr="http:/www.lnnu.edu.cn/xdjyjx/tuxing/Chapter3/CG_Gif_3_388.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708400" y="3429000"/>
            <a:ext cx="223361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3" name="Rectangle 5"/>
          <p:cNvSpPr>
            <a:spLocks noChangeArrowheads="1"/>
          </p:cNvSpPr>
          <p:nvPr/>
        </p:nvSpPr>
        <p:spPr bwMode="auto">
          <a:xfrm>
            <a:off x="539750" y="4170363"/>
            <a:ext cx="777557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SzPct val="75000"/>
              <a:buFont typeface="Wingdings" pitchFamily="2" charset="2"/>
              <a:buNone/>
            </a:pPr>
            <a:r>
              <a:rPr lang="zh-CN" altLang="zh-CN" sz="2400" baseline="0">
                <a:cs typeface="Times New Roman" pitchFamily="18" charset="0"/>
              </a:rPr>
              <a:t>   </a:t>
            </a:r>
            <a:r>
              <a:rPr lang="zh-CN" baseline="0">
                <a:cs typeface="Times New Roman" pitchFamily="18" charset="0"/>
              </a:rPr>
              <a:t>同理：</a:t>
            </a:r>
            <a:r>
              <a:rPr lang="zh-CN" altLang="zh-CN" i="1" baseline="0">
                <a:cs typeface="Times New Roman" pitchFamily="18" charset="0"/>
              </a:rPr>
              <a:t>P</a:t>
            </a:r>
            <a:r>
              <a:rPr lang="zh-CN" altLang="zh-CN" i="1" baseline="-30000">
                <a:cs typeface="Times New Roman" pitchFamily="18" charset="0"/>
              </a:rPr>
              <a:t>u</a:t>
            </a:r>
            <a:r>
              <a:rPr lang="zh-CN" altLang="zh-CN" baseline="0">
                <a:cs typeface="Times New Roman" pitchFamily="18" charset="0"/>
              </a:rPr>
              <a:t>(</a:t>
            </a:r>
            <a:r>
              <a:rPr lang="zh-CN" altLang="zh-CN" i="1" baseline="0">
                <a:cs typeface="Times New Roman" pitchFamily="18" charset="0"/>
              </a:rPr>
              <a:t>u</a:t>
            </a:r>
            <a:r>
              <a:rPr lang="zh-CN" altLang="zh-CN" baseline="0">
                <a:cs typeface="Times New Roman" pitchFamily="18" charset="0"/>
              </a:rPr>
              <a:t>,1), </a:t>
            </a:r>
            <a:r>
              <a:rPr lang="zh-CN" altLang="zh-CN" i="1" baseline="0">
                <a:cs typeface="Times New Roman" pitchFamily="18" charset="0"/>
              </a:rPr>
              <a:t>P</a:t>
            </a:r>
            <a:r>
              <a:rPr lang="zh-CN" altLang="zh-CN" i="1" baseline="-30000">
                <a:cs typeface="Times New Roman" pitchFamily="18" charset="0"/>
              </a:rPr>
              <a:t>v</a:t>
            </a:r>
            <a:r>
              <a:rPr lang="zh-CN" altLang="zh-CN" baseline="0">
                <a:cs typeface="Times New Roman" pitchFamily="18" charset="0"/>
              </a:rPr>
              <a:t>(0,</a:t>
            </a:r>
            <a:r>
              <a:rPr lang="zh-CN" altLang="zh-CN" i="1" baseline="0">
                <a:cs typeface="Times New Roman" pitchFamily="18" charset="0"/>
              </a:rPr>
              <a:t>v</a:t>
            </a:r>
            <a:r>
              <a:rPr lang="zh-CN" altLang="zh-CN" baseline="0">
                <a:cs typeface="Times New Roman" pitchFamily="18" charset="0"/>
              </a:rPr>
              <a:t>), </a:t>
            </a:r>
            <a:r>
              <a:rPr lang="zh-CN" altLang="zh-CN" i="1" baseline="0">
                <a:cs typeface="Times New Roman" pitchFamily="18" charset="0"/>
              </a:rPr>
              <a:t>P</a:t>
            </a:r>
            <a:r>
              <a:rPr lang="zh-CN" altLang="zh-CN" i="1" baseline="-30000">
                <a:cs typeface="Times New Roman" pitchFamily="18" charset="0"/>
              </a:rPr>
              <a:t>v</a:t>
            </a:r>
            <a:r>
              <a:rPr lang="zh-CN" altLang="zh-CN" baseline="0">
                <a:cs typeface="Times New Roman" pitchFamily="18" charset="0"/>
              </a:rPr>
              <a:t>(1,</a:t>
            </a:r>
            <a:r>
              <a:rPr lang="zh-CN" altLang="zh-CN" i="1" baseline="0">
                <a:cs typeface="Times New Roman" pitchFamily="18" charset="0"/>
              </a:rPr>
              <a:t>v</a:t>
            </a:r>
            <a:r>
              <a:rPr lang="zh-CN" altLang="zh-CN" baseline="0">
                <a:cs typeface="Times New Roman" pitchFamily="18" charset="0"/>
              </a:rPr>
              <a:t>)</a:t>
            </a:r>
            <a:r>
              <a:rPr lang="zh-CN" baseline="0">
                <a:cs typeface="Times New Roman" pitchFamily="18" charset="0"/>
              </a:rPr>
              <a:t>也是边界线上的切矢</a:t>
            </a:r>
          </a:p>
          <a:p>
            <a:pPr algn="just"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边界曲线的跨界切矢</a:t>
            </a:r>
            <a:r>
              <a:rPr lang="zh-CN" altLang="zh-CN" baseline="0">
                <a:cs typeface="Times New Roman" pitchFamily="18" charset="0"/>
              </a:rPr>
              <a:t>: </a:t>
            </a:r>
            <a:r>
              <a:rPr lang="zh-CN" baseline="0">
                <a:cs typeface="Times New Roman" pitchFamily="18" charset="0"/>
              </a:rPr>
              <a:t>边界曲线</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u</a:t>
            </a:r>
            <a:r>
              <a:rPr lang="zh-CN" altLang="zh-CN" baseline="0">
                <a:cs typeface="Times New Roman" pitchFamily="18" charset="0"/>
              </a:rPr>
              <a:t>,0)</a:t>
            </a:r>
            <a:r>
              <a:rPr lang="zh-CN" baseline="0">
                <a:cs typeface="Times New Roman" pitchFamily="18" charset="0"/>
              </a:rPr>
              <a:t>上的法向</a:t>
            </a:r>
            <a:r>
              <a:rPr lang="zh-CN" altLang="zh-CN" baseline="0">
                <a:cs typeface="Times New Roman" pitchFamily="18" charset="0"/>
              </a:rPr>
              <a:t>(</a:t>
            </a:r>
            <a:r>
              <a:rPr lang="zh-CN" baseline="0">
                <a:cs typeface="Times New Roman" pitchFamily="18" charset="0"/>
              </a:rPr>
              <a:t>指参数</a:t>
            </a:r>
            <a:r>
              <a:rPr lang="zh-CN" altLang="zh-CN" i="1" baseline="0">
                <a:cs typeface="Times New Roman" pitchFamily="18" charset="0"/>
              </a:rPr>
              <a:t>v</a:t>
            </a:r>
            <a:r>
              <a:rPr lang="zh-CN" baseline="0">
                <a:cs typeface="Times New Roman" pitchFamily="18" charset="0"/>
              </a:rPr>
              <a:t>向</a:t>
            </a:r>
            <a:r>
              <a:rPr lang="zh-CN" altLang="zh-CN" baseline="0">
                <a:cs typeface="Times New Roman" pitchFamily="18" charset="0"/>
              </a:rPr>
              <a:t>)</a:t>
            </a:r>
            <a:r>
              <a:rPr lang="zh-CN" baseline="0">
                <a:cs typeface="Times New Roman" pitchFamily="18" charset="0"/>
              </a:rPr>
              <a:t>偏导矢</a:t>
            </a:r>
          </a:p>
        </p:txBody>
      </p:sp>
      <p:pic>
        <p:nvPicPr>
          <p:cNvPr id="162824" name="Picture 6" descr="http:/www.lnnu.edu.cn/xdjyjx/tuxing/Chapter3/CG_Gif_3_389.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779838" y="4797425"/>
            <a:ext cx="20891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5" name="Rectangle 7"/>
          <p:cNvSpPr>
            <a:spLocks noChangeArrowheads="1"/>
          </p:cNvSpPr>
          <p:nvPr/>
        </p:nvSpPr>
        <p:spPr bwMode="auto">
          <a:xfrm>
            <a:off x="539750" y="5661025"/>
            <a:ext cx="7991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SzPct val="75000"/>
              <a:buFont typeface="Wingdings" pitchFamily="2" charset="2"/>
              <a:buNone/>
            </a:pPr>
            <a:r>
              <a:rPr lang="zh-CN" altLang="zh-CN" sz="2400" baseline="0">
                <a:cs typeface="Times New Roman" pitchFamily="18" charset="0"/>
              </a:rPr>
              <a:t>    </a:t>
            </a:r>
            <a:r>
              <a:rPr lang="zh-CN" baseline="0">
                <a:cs typeface="Times New Roman" pitchFamily="18" charset="0"/>
              </a:rPr>
              <a:t>同理，</a:t>
            </a:r>
            <a:r>
              <a:rPr lang="zh-CN" altLang="zh-CN" i="1" baseline="0">
                <a:cs typeface="Times New Roman" pitchFamily="18" charset="0"/>
              </a:rPr>
              <a:t>P</a:t>
            </a:r>
            <a:r>
              <a:rPr lang="zh-CN" altLang="zh-CN" i="1" baseline="-30000">
                <a:cs typeface="Times New Roman" pitchFamily="18" charset="0"/>
              </a:rPr>
              <a:t>v</a:t>
            </a:r>
            <a:r>
              <a:rPr lang="zh-CN" altLang="zh-CN" baseline="0">
                <a:cs typeface="Times New Roman" pitchFamily="18" charset="0"/>
              </a:rPr>
              <a:t>(</a:t>
            </a:r>
            <a:r>
              <a:rPr lang="zh-CN" altLang="zh-CN" i="1" baseline="0">
                <a:cs typeface="Times New Roman" pitchFamily="18" charset="0"/>
              </a:rPr>
              <a:t>u</a:t>
            </a:r>
            <a:r>
              <a:rPr lang="zh-CN" altLang="zh-CN" baseline="0">
                <a:cs typeface="Times New Roman" pitchFamily="18" charset="0"/>
              </a:rPr>
              <a:t>,1), </a:t>
            </a:r>
            <a:r>
              <a:rPr lang="zh-CN" altLang="zh-CN" i="1" baseline="0">
                <a:cs typeface="Times New Roman" pitchFamily="18" charset="0"/>
              </a:rPr>
              <a:t>P</a:t>
            </a:r>
            <a:r>
              <a:rPr lang="zh-CN" altLang="zh-CN" i="1" baseline="-30000">
                <a:cs typeface="Times New Roman" pitchFamily="18" charset="0"/>
              </a:rPr>
              <a:t>u</a:t>
            </a:r>
            <a:r>
              <a:rPr lang="zh-CN" altLang="zh-CN" baseline="0">
                <a:cs typeface="Times New Roman" pitchFamily="18" charset="0"/>
              </a:rPr>
              <a:t>(0,</a:t>
            </a:r>
            <a:r>
              <a:rPr lang="zh-CN" altLang="zh-CN" i="1" baseline="0">
                <a:cs typeface="Times New Roman" pitchFamily="18" charset="0"/>
              </a:rPr>
              <a:t>v</a:t>
            </a:r>
            <a:r>
              <a:rPr lang="zh-CN" altLang="zh-CN" baseline="0">
                <a:cs typeface="Times New Roman" pitchFamily="18" charset="0"/>
              </a:rPr>
              <a:t>), </a:t>
            </a:r>
            <a:r>
              <a:rPr lang="zh-CN" altLang="zh-CN" i="1" baseline="0">
                <a:cs typeface="Times New Roman" pitchFamily="18" charset="0"/>
              </a:rPr>
              <a:t>P</a:t>
            </a:r>
            <a:r>
              <a:rPr lang="zh-CN" altLang="zh-CN" i="1" baseline="-30000">
                <a:cs typeface="Times New Roman" pitchFamily="18" charset="0"/>
              </a:rPr>
              <a:t>u</a:t>
            </a:r>
            <a:r>
              <a:rPr lang="zh-CN" altLang="zh-CN" baseline="0">
                <a:cs typeface="Times New Roman" pitchFamily="18" charset="0"/>
              </a:rPr>
              <a:t>(1,</a:t>
            </a:r>
            <a:r>
              <a:rPr lang="zh-CN" altLang="zh-CN" i="1" baseline="0">
                <a:cs typeface="Times New Roman" pitchFamily="18" charset="0"/>
              </a:rPr>
              <a:t>v</a:t>
            </a:r>
            <a:r>
              <a:rPr lang="zh-CN" altLang="zh-CN" baseline="0">
                <a:cs typeface="Times New Roman" pitchFamily="18" charset="0"/>
              </a:rPr>
              <a:t>)</a:t>
            </a:r>
            <a:r>
              <a:rPr lang="zh-CN" baseline="0">
                <a:cs typeface="Times New Roman" pitchFamily="18" charset="0"/>
              </a:rPr>
              <a:t>也是边界曲线的跨界切矢</a:t>
            </a:r>
          </a:p>
        </p:txBody>
      </p:sp>
      <p:sp>
        <p:nvSpPr>
          <p:cNvPr id="162826" name="Rectangle 8"/>
          <p:cNvSpPr>
            <a:spLocks noChangeArrowheads="1"/>
          </p:cNvSpPr>
          <p:nvPr/>
        </p:nvSpPr>
        <p:spPr bwMode="auto">
          <a:xfrm>
            <a:off x="539750" y="1917700"/>
            <a:ext cx="5449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
                <a:schemeClr val="hlink"/>
              </a:buClr>
              <a:buSzPct val="75000"/>
              <a:buFont typeface="Wingdings" pitchFamily="2" charset="2"/>
              <a:buChar char="v"/>
            </a:pPr>
            <a:r>
              <a:rPr lang="zh-CN" altLang="zh-CN" sz="2400" baseline="0"/>
              <a:t> </a:t>
            </a:r>
            <a:r>
              <a:rPr lang="zh-CN" altLang="zh-CN" baseline="0"/>
              <a:t>u</a:t>
            </a:r>
            <a:r>
              <a:rPr lang="zh-CN" baseline="0"/>
              <a:t>线和</a:t>
            </a:r>
            <a:r>
              <a:rPr lang="zh-CN" altLang="zh-CN" baseline="0"/>
              <a:t>v</a:t>
            </a:r>
            <a:r>
              <a:rPr lang="zh-CN" baseline="0"/>
              <a:t>线上的切矢：</a:t>
            </a:r>
            <a:r>
              <a:rPr lang="zh-CN" altLang="zh-CN" baseline="0"/>
              <a:t>P(u,v)</a:t>
            </a:r>
            <a:r>
              <a:rPr lang="zh-CN" baseline="0"/>
              <a:t>的</a:t>
            </a:r>
            <a:r>
              <a:rPr lang="zh-CN" altLang="zh-CN" baseline="0"/>
              <a:t>u</a:t>
            </a:r>
            <a:r>
              <a:rPr lang="zh-CN" baseline="0"/>
              <a:t>向和</a:t>
            </a:r>
            <a:r>
              <a:rPr lang="zh-CN" altLang="zh-CN" baseline="0"/>
              <a:t>v</a:t>
            </a:r>
            <a:r>
              <a:rPr lang="zh-CN" baseline="0"/>
              <a:t>向求偏导矢：</a:t>
            </a:r>
          </a:p>
        </p:txBody>
      </p:sp>
      <p:pic>
        <p:nvPicPr>
          <p:cNvPr id="162827" name="Picture 9" descr="http:/www.lnnu.edu.cn/xdjyjx/tuxing/Chapter3/CG_Gif_3_387.gif"/>
          <p:cNvPicPr>
            <a:picLocks noGrp="1" noRot="1" noChangeAspect="1" noChangeArrowheads="1"/>
          </p:cNvPicPr>
          <p:nvPr>
            <p:ph idx="1"/>
          </p:nvPr>
        </p:nvPicPr>
        <p:blipFill>
          <a:blip r:embed="rId6" r:link="rId7">
            <a:extLst>
              <a:ext uri="{28A0092B-C50C-407E-A947-70E740481C1C}">
                <a14:useLocalDpi xmlns:a14="http://schemas.microsoft.com/office/drawing/2010/main" val="0"/>
              </a:ext>
            </a:extLst>
          </a:blip>
          <a:srcRect/>
          <a:stretch>
            <a:fillRect/>
          </a:stretch>
        </p:blipFill>
        <p:spPr>
          <a:xfrm>
            <a:off x="2627313" y="2276475"/>
            <a:ext cx="2092325" cy="1336675"/>
          </a:xfrm>
          <a:noFill/>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BA2E503-0A62-4C89-9421-734C097AB977}" type="datetime1">
              <a:rPr lang="zh-CN" altLang="en-US" baseline="0"/>
              <a:pPr eaLnBrk="1" hangingPunct="1"/>
              <a:t>2010/12/17</a:t>
            </a:fld>
            <a:endParaRPr lang="zh-CN" altLang="zh-CN" baseline="0"/>
          </a:p>
        </p:txBody>
      </p:sp>
      <p:sp>
        <p:nvSpPr>
          <p:cNvPr id="1638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A9752DB-D286-42E5-9AAA-3E49D8DEE866}" type="slidenum">
              <a:rPr lang="zh-CN" altLang="zh-CN" baseline="0"/>
              <a:pPr eaLnBrk="1" hangingPunct="1"/>
              <a:t>158</a:t>
            </a:fld>
            <a:endParaRPr lang="zh-CN" altLang="zh-CN" baseline="0"/>
          </a:p>
        </p:txBody>
      </p:sp>
      <p:sp>
        <p:nvSpPr>
          <p:cNvPr id="163844"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163845" name="Picture 3" descr="http:/www.lnnu.edu.cn/xdjyjx/tuxing/Chapter3/CG_Gif_3_391.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635375" y="4005263"/>
            <a:ext cx="23764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6" name="Rectangle 4"/>
          <p:cNvSpPr>
            <a:spLocks noChangeArrowheads="1"/>
          </p:cNvSpPr>
          <p:nvPr/>
        </p:nvSpPr>
        <p:spPr bwMode="auto">
          <a:xfrm>
            <a:off x="539750" y="3544888"/>
            <a:ext cx="82089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b="1" baseline="0">
                <a:cs typeface="Times New Roman" pitchFamily="18" charset="0"/>
              </a:rPr>
              <a:t> </a:t>
            </a:r>
            <a:r>
              <a:rPr lang="zh-CN" baseline="0">
                <a:cs typeface="Times New Roman" pitchFamily="18" charset="0"/>
              </a:rPr>
              <a:t>混合偏导矢或扭矢</a:t>
            </a:r>
            <a:r>
              <a:rPr lang="zh-CN" altLang="zh-CN" baseline="0">
                <a:cs typeface="Times New Roman" pitchFamily="18" charset="0"/>
              </a:rPr>
              <a:t>: </a:t>
            </a:r>
            <a:r>
              <a:rPr lang="zh-CN" baseline="0">
                <a:cs typeface="Times New Roman" pitchFamily="18" charset="0"/>
              </a:rPr>
              <a:t>反映</a:t>
            </a:r>
            <a:r>
              <a:rPr lang="zh-CN" altLang="zh-CN" i="1" baseline="0">
                <a:cs typeface="Times New Roman" pitchFamily="18" charset="0"/>
              </a:rPr>
              <a:t>P</a:t>
            </a:r>
            <a:r>
              <a:rPr lang="zh-CN" altLang="zh-CN" i="1" baseline="-30000">
                <a:cs typeface="Times New Roman" pitchFamily="18" charset="0"/>
              </a:rPr>
              <a:t>u</a:t>
            </a:r>
            <a:r>
              <a:rPr lang="zh-CN" baseline="0">
                <a:cs typeface="Times New Roman" pitchFamily="18" charset="0"/>
              </a:rPr>
              <a:t>对</a:t>
            </a:r>
            <a:r>
              <a:rPr lang="zh-CN" altLang="zh-CN" i="1" baseline="0">
                <a:cs typeface="Times New Roman" pitchFamily="18" charset="0"/>
              </a:rPr>
              <a:t>v</a:t>
            </a:r>
            <a:r>
              <a:rPr lang="zh-CN" baseline="0">
                <a:cs typeface="Times New Roman" pitchFamily="18" charset="0"/>
              </a:rPr>
              <a:t>的变化率或</a:t>
            </a:r>
            <a:r>
              <a:rPr lang="zh-CN" altLang="zh-CN" i="1" baseline="0">
                <a:cs typeface="Times New Roman" pitchFamily="18" charset="0"/>
              </a:rPr>
              <a:t>P</a:t>
            </a:r>
            <a:r>
              <a:rPr lang="zh-CN" altLang="zh-CN" i="1" baseline="-30000">
                <a:cs typeface="Times New Roman" pitchFamily="18" charset="0"/>
              </a:rPr>
              <a:t>v</a:t>
            </a:r>
            <a:r>
              <a:rPr lang="zh-CN" baseline="0">
                <a:cs typeface="Times New Roman" pitchFamily="18" charset="0"/>
              </a:rPr>
              <a:t>对</a:t>
            </a:r>
            <a:r>
              <a:rPr lang="zh-CN" altLang="zh-CN" i="1" baseline="0">
                <a:cs typeface="Times New Roman" pitchFamily="18" charset="0"/>
              </a:rPr>
              <a:t>u</a:t>
            </a:r>
            <a:r>
              <a:rPr lang="zh-CN" baseline="0">
                <a:cs typeface="Times New Roman" pitchFamily="18" charset="0"/>
              </a:rPr>
              <a:t>的变化率</a:t>
            </a:r>
          </a:p>
        </p:txBody>
      </p:sp>
      <p:pic>
        <p:nvPicPr>
          <p:cNvPr id="163847" name="Picture 5" descr="http:/www.lnnu.edu.cn/xdjyjx/tuxing/Chapter3/CG_Gif_3_392.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635375" y="5300663"/>
            <a:ext cx="251936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8" name="Rectangle 6"/>
          <p:cNvSpPr>
            <a:spLocks noChangeArrowheads="1"/>
          </p:cNvSpPr>
          <p:nvPr/>
        </p:nvSpPr>
        <p:spPr bwMode="auto">
          <a:xfrm>
            <a:off x="539750" y="4986338"/>
            <a:ext cx="8064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b="1" baseline="0">
                <a:cs typeface="Times New Roman" pitchFamily="18" charset="0"/>
              </a:rPr>
              <a:t> </a:t>
            </a:r>
            <a:r>
              <a:rPr lang="zh-CN" baseline="0">
                <a:cs typeface="Times New Roman" pitchFamily="18" charset="0"/>
              </a:rPr>
              <a:t>角点</a:t>
            </a:r>
            <a:r>
              <a:rPr lang="zh-CN" altLang="zh-CN" i="1" baseline="0">
                <a:cs typeface="Times New Roman" pitchFamily="18" charset="0"/>
              </a:rPr>
              <a:t>P</a:t>
            </a:r>
            <a:r>
              <a:rPr lang="zh-CN" altLang="zh-CN" baseline="0">
                <a:cs typeface="Times New Roman" pitchFamily="18" charset="0"/>
              </a:rPr>
              <a:t>(0,0)</a:t>
            </a:r>
            <a:r>
              <a:rPr lang="zh-CN" baseline="0">
                <a:cs typeface="Times New Roman" pitchFamily="18" charset="0"/>
              </a:rPr>
              <a:t>的扭矢</a:t>
            </a:r>
            <a:r>
              <a:rPr lang="zh-CN" altLang="zh-CN" baseline="0">
                <a:cs typeface="Times New Roman" pitchFamily="18" charset="0"/>
              </a:rPr>
              <a:t>: </a:t>
            </a:r>
            <a:r>
              <a:rPr lang="zh-CN" baseline="0">
                <a:cs typeface="Times New Roman" pitchFamily="18" charset="0"/>
              </a:rPr>
              <a:t>曲面片上的每个角点都有这样的扭矢 </a:t>
            </a:r>
          </a:p>
        </p:txBody>
      </p:sp>
      <p:sp>
        <p:nvSpPr>
          <p:cNvPr id="163849" name="Rectangle 7"/>
          <p:cNvSpPr>
            <a:spLocks noChangeArrowheads="1"/>
          </p:cNvSpPr>
          <p:nvPr/>
        </p:nvSpPr>
        <p:spPr bwMode="auto">
          <a:xfrm>
            <a:off x="539750" y="1916113"/>
            <a:ext cx="79914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chemeClr val="hlink"/>
              </a:buClr>
              <a:buFont typeface="Wingdings" pitchFamily="2" charset="2"/>
              <a:buChar char="v"/>
            </a:pPr>
            <a:r>
              <a:rPr lang="zh-CN" altLang="zh-CN" b="1" baseline="0"/>
              <a:t> </a:t>
            </a:r>
            <a:r>
              <a:rPr lang="zh-CN" baseline="0"/>
              <a:t>角点</a:t>
            </a:r>
            <a:r>
              <a:rPr lang="zh-CN" altLang="zh-CN" i="1" baseline="0"/>
              <a:t>P</a:t>
            </a:r>
            <a:r>
              <a:rPr lang="zh-CN" altLang="zh-CN" baseline="0"/>
              <a:t>(0,0)</a:t>
            </a:r>
            <a:r>
              <a:rPr lang="zh-CN" baseline="0"/>
              <a:t>的</a:t>
            </a:r>
            <a:r>
              <a:rPr lang="zh-CN" altLang="zh-CN" i="1" baseline="0"/>
              <a:t>u</a:t>
            </a:r>
            <a:r>
              <a:rPr lang="zh-CN" baseline="0"/>
              <a:t>向和</a:t>
            </a:r>
            <a:r>
              <a:rPr lang="zh-CN" altLang="zh-CN" i="1" baseline="0"/>
              <a:t>v</a:t>
            </a:r>
            <a:r>
              <a:rPr lang="zh-CN" baseline="0"/>
              <a:t>向切矢</a:t>
            </a:r>
            <a:r>
              <a:rPr lang="zh-CN" altLang="zh-CN" baseline="0"/>
              <a:t>:</a:t>
            </a:r>
            <a:r>
              <a:rPr lang="zh-CN" baseline="0"/>
              <a:t>在曲面片的每个角点上都有两个这样的切矢量</a:t>
            </a:r>
          </a:p>
        </p:txBody>
      </p:sp>
      <p:pic>
        <p:nvPicPr>
          <p:cNvPr id="163850" name="Picture 8" descr="http:/www.lnnu.edu.cn/xdjyjx/tuxing/Chapter3/CG_Gif_3_390.gif"/>
          <p:cNvPicPr>
            <a:picLocks noGrp="1" noRot="1" noChangeAspect="1" noChangeArrowheads="1"/>
          </p:cNvPicPr>
          <p:nvPr>
            <p:ph idx="1"/>
          </p:nvPr>
        </p:nvPicPr>
        <p:blipFill>
          <a:blip r:embed="rId6" r:link="rId7">
            <a:extLst>
              <a:ext uri="{28A0092B-C50C-407E-A947-70E740481C1C}">
                <a14:useLocalDpi xmlns:a14="http://schemas.microsoft.com/office/drawing/2010/main" val="0"/>
              </a:ext>
            </a:extLst>
          </a:blip>
          <a:srcRect/>
          <a:stretch>
            <a:fillRect/>
          </a:stretch>
        </p:blipFill>
        <p:spPr>
          <a:xfrm>
            <a:off x="3600450" y="2197100"/>
            <a:ext cx="2241550" cy="1468438"/>
          </a:xfrm>
          <a:noFill/>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EB0DAF5-5DF9-4740-B6FB-8969B4BB869E}" type="datetime1">
              <a:rPr lang="zh-CN" altLang="en-US" baseline="0"/>
              <a:pPr eaLnBrk="1" hangingPunct="1"/>
              <a:t>2010/12/17</a:t>
            </a:fld>
            <a:endParaRPr lang="zh-CN" altLang="zh-CN" baseline="0"/>
          </a:p>
        </p:txBody>
      </p:sp>
      <p:sp>
        <p:nvSpPr>
          <p:cNvPr id="1648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DB749BD-F6EF-4B6A-8F78-0366893CDD9F}" type="slidenum">
              <a:rPr lang="zh-CN" altLang="zh-CN" baseline="0"/>
              <a:pPr eaLnBrk="1" hangingPunct="1"/>
              <a:t>159</a:t>
            </a:fld>
            <a:endParaRPr lang="zh-CN" altLang="zh-CN" baseline="0"/>
          </a:p>
        </p:txBody>
      </p:sp>
      <p:sp>
        <p:nvSpPr>
          <p:cNvPr id="16486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4869" name="Rectangle 3"/>
          <p:cNvSpPr>
            <a:spLocks noChangeArrowheads="1"/>
          </p:cNvSpPr>
          <p:nvPr/>
        </p:nvSpPr>
        <p:spPr bwMode="auto">
          <a:xfrm>
            <a:off x="287338" y="1909763"/>
            <a:ext cx="82073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dirty="0">
                <a:cs typeface="Times New Roman" pitchFamily="18" charset="0"/>
              </a:rPr>
              <a:t> </a:t>
            </a:r>
            <a:r>
              <a:rPr lang="zh-CN" sz="2400" baseline="0" dirty="0">
                <a:cs typeface="Times New Roman" pitchFamily="18" charset="0"/>
              </a:rPr>
              <a:t>双线性</a:t>
            </a:r>
            <a:r>
              <a:rPr lang="zh-CN" altLang="zh-CN" sz="2400" baseline="0" dirty="0">
                <a:cs typeface="Times New Roman" pitchFamily="18" charset="0"/>
              </a:rPr>
              <a:t>Coons</a:t>
            </a:r>
            <a:r>
              <a:rPr lang="zh-CN" sz="2400" baseline="0" dirty="0">
                <a:cs typeface="Times New Roman" pitchFamily="18" charset="0"/>
              </a:rPr>
              <a:t>曲面</a:t>
            </a:r>
          </a:p>
          <a:p>
            <a:pPr lvl="1" algn="just" eaLnBrk="0" hangingPunct="0">
              <a:spcBef>
                <a:spcPct val="20000"/>
              </a:spcBef>
              <a:buClr>
                <a:schemeClr val="accent2"/>
              </a:buClr>
              <a:buFont typeface="Wingdings" pitchFamily="2" charset="2"/>
              <a:buChar char=""/>
            </a:pPr>
            <a:r>
              <a:rPr lang="zh-CN" altLang="zh-CN" sz="2400" baseline="0" dirty="0">
                <a:cs typeface="Times New Roman" pitchFamily="18" charset="0"/>
              </a:rPr>
              <a:t> </a:t>
            </a:r>
            <a:r>
              <a:rPr lang="zh-CN" sz="2000" baseline="0" dirty="0">
                <a:cs typeface="Times New Roman" pitchFamily="18" charset="0"/>
              </a:rPr>
              <a:t>如果给定四条在空间围成封闭曲边四边形的参数曲线</a:t>
            </a:r>
            <a:r>
              <a:rPr lang="zh-CN" altLang="zh-CN" sz="2000" i="1" baseline="0" dirty="0">
                <a:cs typeface="Times New Roman" pitchFamily="18" charset="0"/>
              </a:rPr>
              <a:t>P</a:t>
            </a:r>
            <a:r>
              <a:rPr lang="zh-CN" altLang="zh-CN" sz="2000" baseline="0" dirty="0">
                <a:cs typeface="Times New Roman" pitchFamily="18" charset="0"/>
              </a:rPr>
              <a:t>(</a:t>
            </a:r>
            <a:r>
              <a:rPr lang="zh-CN" altLang="zh-CN" sz="2000" i="1" baseline="0" dirty="0">
                <a:cs typeface="Times New Roman" pitchFamily="18" charset="0"/>
              </a:rPr>
              <a:t>u</a:t>
            </a:r>
            <a:r>
              <a:rPr lang="zh-CN" altLang="zh-CN" sz="2000" baseline="0" dirty="0">
                <a:cs typeface="Times New Roman" pitchFamily="18" charset="0"/>
              </a:rPr>
              <a:t>,0),</a:t>
            </a:r>
            <a:r>
              <a:rPr lang="zh-CN" altLang="zh-CN" sz="2000" i="1" baseline="0" dirty="0">
                <a:cs typeface="Times New Roman" pitchFamily="18" charset="0"/>
              </a:rPr>
              <a:t>P</a:t>
            </a:r>
            <a:r>
              <a:rPr lang="zh-CN" altLang="zh-CN" sz="2000" baseline="0" dirty="0">
                <a:cs typeface="Times New Roman" pitchFamily="18" charset="0"/>
              </a:rPr>
              <a:t>(</a:t>
            </a:r>
            <a:r>
              <a:rPr lang="zh-CN" altLang="zh-CN" sz="2000" i="1" baseline="0" dirty="0">
                <a:cs typeface="Times New Roman" pitchFamily="18" charset="0"/>
              </a:rPr>
              <a:t>u</a:t>
            </a:r>
            <a:r>
              <a:rPr lang="zh-CN" altLang="zh-CN" sz="2000" baseline="0" dirty="0">
                <a:cs typeface="Times New Roman" pitchFamily="18" charset="0"/>
              </a:rPr>
              <a:t>,1),</a:t>
            </a:r>
          </a:p>
        </p:txBody>
      </p:sp>
      <p:pic>
        <p:nvPicPr>
          <p:cNvPr id="164870" name="Picture 4" descr="http:/www.lnnu.edu.cn/xdjyjx/tuxing/Chapter3/CG_Gif_3_393.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411413" y="2781300"/>
            <a:ext cx="640873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1" name="Rectangle 5"/>
          <p:cNvSpPr>
            <a:spLocks noChangeArrowheads="1"/>
          </p:cNvSpPr>
          <p:nvPr/>
        </p:nvSpPr>
        <p:spPr bwMode="auto">
          <a:xfrm>
            <a:off x="0" y="2816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64872" name="Picture 6" descr="http:/www.lnnu.edu.cn/xdjyjx/tuxing/Chapter3/314img/CG_Gif_3_057.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419475" y="3573463"/>
            <a:ext cx="3598863"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3" name="Rectangle 7"/>
          <p:cNvSpPr>
            <a:spLocks noChangeArrowheads="1"/>
          </p:cNvSpPr>
          <p:nvPr/>
        </p:nvSpPr>
        <p:spPr bwMode="auto">
          <a:xfrm>
            <a:off x="1692275" y="5876925"/>
            <a:ext cx="2546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 </a:t>
            </a:r>
            <a:r>
              <a:rPr lang="zh-CN" altLang="zh-CN" baseline="0">
                <a:cs typeface="Times New Roman" pitchFamily="18" charset="0"/>
              </a:rPr>
              <a:t>5.1.39 </a:t>
            </a:r>
            <a:r>
              <a:rPr lang="zh-CN" baseline="0">
                <a:cs typeface="Times New Roman" pitchFamily="18" charset="0"/>
              </a:rPr>
              <a:t>四条边界曲线</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415994F-AA45-4616-A1FE-2FFAAAEB42DC}" type="datetime1">
              <a:rPr lang="zh-CN" altLang="en-US" baseline="0"/>
              <a:pPr eaLnBrk="1" hangingPunct="1"/>
              <a:t>2010/12/17</a:t>
            </a:fld>
            <a:endParaRPr lang="zh-CN" altLang="zh-CN" baseline="0"/>
          </a:p>
        </p:txBody>
      </p:sp>
      <p:sp>
        <p:nvSpPr>
          <p:cNvPr id="614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55CB497-46DD-4E68-82B9-71B0EAF31507}" type="slidenum">
              <a:rPr lang="zh-CN" altLang="zh-CN" baseline="0"/>
              <a:pPr eaLnBrk="1" hangingPunct="1"/>
              <a:t>16</a:t>
            </a:fld>
            <a:endParaRPr lang="zh-CN" altLang="zh-CN" baseline="0"/>
          </a:p>
        </p:txBody>
      </p:sp>
      <p:sp>
        <p:nvSpPr>
          <p:cNvPr id="6149" name="Rectangle 2"/>
          <p:cNvSpPr>
            <a:spLocks noGrp="1" noRot="1" noChangeArrowheads="1"/>
          </p:cNvSpPr>
          <p:nvPr>
            <p:ph type="title"/>
          </p:nvPr>
        </p:nvSpPr>
        <p:spPr/>
        <p:txBody>
          <a:bodyPr/>
          <a:lstStyle/>
          <a:p>
            <a:pPr eaLnBrk="1" hangingPunct="1"/>
            <a:r>
              <a:rPr lang="zh-CN" b="1" u="sng" smtClean="0"/>
              <a:t>第五章：曲线与曲面</a:t>
            </a:r>
          </a:p>
        </p:txBody>
      </p:sp>
      <p:sp>
        <p:nvSpPr>
          <p:cNvPr id="6150" name="Rectangle 3"/>
          <p:cNvSpPr>
            <a:spLocks noGrp="1" noRot="1" noChangeArrowheads="1"/>
          </p:cNvSpPr>
          <p:nvPr>
            <p:ph type="body" sz="half" idx="1"/>
          </p:nvPr>
        </p:nvSpPr>
        <p:spPr>
          <a:xfrm>
            <a:off x="301625" y="1905000"/>
            <a:ext cx="8591550" cy="4194175"/>
          </a:xfrm>
        </p:spPr>
        <p:txBody>
          <a:bodyPr/>
          <a:lstStyle/>
          <a:p>
            <a:pPr lvl="2" eaLnBrk="1" hangingPunct="1"/>
            <a:r>
              <a:rPr lang="zh-CN" sz="1800" smtClean="0"/>
              <a:t>设</a:t>
            </a:r>
            <a:r>
              <a:rPr lang="el-GR" sz="1800" smtClean="0"/>
              <a:t>∆</a:t>
            </a:r>
            <a:r>
              <a:rPr lang="el-GR" altLang="zh-CN" sz="1800" smtClean="0"/>
              <a:t>θ</a:t>
            </a:r>
            <a:r>
              <a:rPr lang="zh-CN" sz="1800" smtClean="0"/>
              <a:t>为</a:t>
            </a:r>
            <a:r>
              <a:rPr lang="zh-CN" altLang="zh-CN" sz="1800" smtClean="0"/>
              <a:t>R</a:t>
            </a:r>
            <a:r>
              <a:rPr lang="zh-CN" sz="1800" smtClean="0"/>
              <a:t>和</a:t>
            </a:r>
            <a:r>
              <a:rPr lang="zh-CN" altLang="zh-CN" sz="1800" smtClean="0"/>
              <a:t>Q</a:t>
            </a:r>
            <a:r>
              <a:rPr lang="zh-CN" sz="1800" smtClean="0"/>
              <a:t>点处两个密切平面的夹角， </a:t>
            </a:r>
            <a:r>
              <a:rPr lang="el-GR" sz="1800" smtClean="0"/>
              <a:t>∆</a:t>
            </a:r>
            <a:r>
              <a:rPr lang="zh-CN" altLang="zh-CN" sz="1800" smtClean="0"/>
              <a:t>s</a:t>
            </a:r>
            <a:r>
              <a:rPr lang="zh-CN" sz="1800" smtClean="0"/>
              <a:t>为弧长</a:t>
            </a:r>
            <a:r>
              <a:rPr lang="zh-CN" altLang="zh-CN" sz="1800" smtClean="0"/>
              <a:t>RQ, </a:t>
            </a:r>
            <a:r>
              <a:rPr lang="zh-CN" sz="1800" smtClean="0"/>
              <a:t>比值</a:t>
            </a:r>
            <a:r>
              <a:rPr lang="zh-CN" altLang="zh-CN" sz="1800" smtClean="0"/>
              <a:t>|</a:t>
            </a:r>
            <a:r>
              <a:rPr lang="el-GR" altLang="zh-CN" sz="1800" smtClean="0"/>
              <a:t>∆θ</a:t>
            </a:r>
            <a:r>
              <a:rPr lang="zh-CN" altLang="zh-CN" sz="1800" smtClean="0"/>
              <a:t>/</a:t>
            </a:r>
            <a:r>
              <a:rPr lang="el-GR" altLang="zh-CN" sz="1800" smtClean="0"/>
              <a:t>∆</a:t>
            </a:r>
            <a:r>
              <a:rPr lang="zh-CN" altLang="zh-CN" sz="1800" smtClean="0"/>
              <a:t>s</a:t>
            </a:r>
            <a:r>
              <a:rPr lang="el-GR" altLang="zh-CN" sz="1800" smtClean="0"/>
              <a:t> </a:t>
            </a:r>
            <a:r>
              <a:rPr lang="zh-CN" altLang="zh-CN" sz="1800" smtClean="0"/>
              <a:t>|</a:t>
            </a:r>
            <a:r>
              <a:rPr lang="zh-CN" sz="1800" smtClean="0"/>
              <a:t>叫做弧</a:t>
            </a:r>
            <a:r>
              <a:rPr lang="zh-CN" altLang="zh-CN" sz="1800" smtClean="0"/>
              <a:t>RQ</a:t>
            </a:r>
            <a:r>
              <a:rPr lang="zh-CN" sz="1800" smtClean="0"/>
              <a:t>的平均挠度。当</a:t>
            </a:r>
            <a:r>
              <a:rPr lang="zh-CN" altLang="zh-CN" sz="1800" smtClean="0"/>
              <a:t>Q→R</a:t>
            </a:r>
            <a:r>
              <a:rPr lang="zh-CN" sz="1800" smtClean="0"/>
              <a:t>时，以下极限值定义为曲线在</a:t>
            </a:r>
            <a:r>
              <a:rPr lang="zh-CN" altLang="zh-CN" sz="1800" smtClean="0"/>
              <a:t>R</a:t>
            </a:r>
            <a:r>
              <a:rPr lang="zh-CN" sz="1800" smtClean="0"/>
              <a:t>点处的挠度绝对值</a:t>
            </a:r>
          </a:p>
          <a:p>
            <a:pPr eaLnBrk="1" hangingPunct="1"/>
            <a:endParaRPr lang="zh-CN" altLang="zh-CN" sz="1600" smtClean="0"/>
          </a:p>
          <a:p>
            <a:pPr eaLnBrk="1" hangingPunct="1"/>
            <a:endParaRPr lang="el-GR" altLang="zh-CN" sz="1600" smtClean="0"/>
          </a:p>
          <a:p>
            <a:pPr lvl="3" eaLnBrk="1" hangingPunct="1"/>
            <a:endParaRPr lang="zh-CN" altLang="zh-CN" sz="1600" smtClean="0"/>
          </a:p>
          <a:p>
            <a:pPr lvl="2" eaLnBrk="1" hangingPunct="1"/>
            <a:r>
              <a:rPr lang="zh-CN" sz="1800" smtClean="0"/>
              <a:t>挠率的绝对值等于副法线方向</a:t>
            </a:r>
            <a:r>
              <a:rPr lang="zh-CN" altLang="zh-CN" sz="1800" smtClean="0"/>
              <a:t>(</a:t>
            </a:r>
            <a:r>
              <a:rPr lang="zh-CN" sz="1800" smtClean="0"/>
              <a:t>或密切平面</a:t>
            </a:r>
            <a:r>
              <a:rPr lang="zh-CN" altLang="zh-CN" sz="1800" smtClean="0"/>
              <a:t>)</a:t>
            </a:r>
            <a:r>
              <a:rPr lang="zh-CN" sz="1800" smtClean="0"/>
              <a:t>对于弧长的转动率。挠率大于</a:t>
            </a:r>
            <a:r>
              <a:rPr lang="zh-CN" altLang="zh-CN" sz="1800" smtClean="0"/>
              <a:t>0</a:t>
            </a:r>
            <a:r>
              <a:rPr lang="zh-CN" sz="1800" smtClean="0"/>
              <a:t>、等于</a:t>
            </a:r>
            <a:r>
              <a:rPr lang="zh-CN" altLang="zh-CN" sz="1800" smtClean="0"/>
              <a:t>0</a:t>
            </a:r>
            <a:r>
              <a:rPr lang="zh-CN" sz="1800" smtClean="0"/>
              <a:t>和小于</a:t>
            </a:r>
            <a:r>
              <a:rPr lang="zh-CN" altLang="zh-CN" sz="1800" smtClean="0"/>
              <a:t>0</a:t>
            </a:r>
            <a:r>
              <a:rPr lang="zh-CN" sz="1800" smtClean="0"/>
              <a:t>分别表示曲线为右旋空间曲线、平面曲线和左旋空间曲线</a:t>
            </a:r>
          </a:p>
        </p:txBody>
      </p:sp>
      <p:graphicFrame>
        <p:nvGraphicFramePr>
          <p:cNvPr id="6146" name="Object 4"/>
          <p:cNvGraphicFramePr>
            <a:graphicFrameLocks noGrp="1" noChangeAspect="1"/>
          </p:cNvGraphicFramePr>
          <p:nvPr>
            <p:ph sz="half" idx="2"/>
          </p:nvPr>
        </p:nvGraphicFramePr>
        <p:xfrm>
          <a:off x="2555875" y="2781300"/>
          <a:ext cx="5113338" cy="649288"/>
        </p:xfrm>
        <a:graphic>
          <a:graphicData uri="http://schemas.openxmlformats.org/presentationml/2006/ole">
            <mc:AlternateContent xmlns:mc="http://schemas.openxmlformats.org/markup-compatibility/2006">
              <mc:Choice xmlns:v="urn:schemas-microsoft-com:vml" Requires="v">
                <p:oleObj spid="_x0000_s6154" r:id="rId3" imgW="3313579" imgH="393846" progId="Equation.3">
                  <p:embed/>
                </p:oleObj>
              </mc:Choice>
              <mc:Fallback>
                <p:oleObj r:id="rId3" imgW="3313579" imgH="393846"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781300"/>
                        <a:ext cx="511333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9C83C98-46F7-42A3-9647-5E1B5232A62C}" type="datetime1">
              <a:rPr lang="zh-CN" altLang="en-US" baseline="0"/>
              <a:pPr eaLnBrk="1" hangingPunct="1"/>
              <a:t>2010/12/17</a:t>
            </a:fld>
            <a:endParaRPr lang="zh-CN" altLang="zh-CN" baseline="0"/>
          </a:p>
        </p:txBody>
      </p:sp>
      <p:sp>
        <p:nvSpPr>
          <p:cNvPr id="16589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892E8C0-2575-4BF6-BE5F-4E4AEDA54795}" type="slidenum">
              <a:rPr lang="zh-CN" altLang="zh-CN" baseline="0"/>
              <a:pPr eaLnBrk="1" hangingPunct="1"/>
              <a:t>160</a:t>
            </a:fld>
            <a:endParaRPr lang="zh-CN" altLang="zh-CN" baseline="0"/>
          </a:p>
        </p:txBody>
      </p:sp>
      <p:sp>
        <p:nvSpPr>
          <p:cNvPr id="16589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5893" name="Rectangle 3"/>
          <p:cNvSpPr>
            <a:spLocks noChangeArrowheads="1"/>
          </p:cNvSpPr>
          <p:nvPr/>
        </p:nvSpPr>
        <p:spPr bwMode="auto">
          <a:xfrm>
            <a:off x="287338" y="1906588"/>
            <a:ext cx="85328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dirty="0">
                <a:cs typeface="Times New Roman" pitchFamily="18" charset="0"/>
              </a:rPr>
              <a:t>问题的解有无穷多个，我们来看一种最简单的情况。首先，在</a:t>
            </a:r>
            <a:r>
              <a:rPr lang="zh-CN" altLang="zh-CN" sz="2000" i="1" baseline="0" dirty="0">
                <a:cs typeface="Times New Roman" pitchFamily="18" charset="0"/>
              </a:rPr>
              <a:t>u</a:t>
            </a:r>
            <a:r>
              <a:rPr lang="zh-CN" sz="2000" baseline="0" dirty="0">
                <a:cs typeface="Times New Roman" pitchFamily="18" charset="0"/>
              </a:rPr>
              <a:t>向进行线性插值，可以得到以</a:t>
            </a:r>
            <a:r>
              <a:rPr lang="zh-CN" altLang="zh-CN" sz="2000" i="1" baseline="0" dirty="0">
                <a:cs typeface="Times New Roman" pitchFamily="18" charset="0"/>
              </a:rPr>
              <a:t>P</a:t>
            </a:r>
            <a:r>
              <a:rPr lang="zh-CN" altLang="zh-CN" sz="2000" baseline="0" dirty="0">
                <a:cs typeface="Times New Roman" pitchFamily="18" charset="0"/>
              </a:rPr>
              <a:t>(0,</a:t>
            </a:r>
            <a:r>
              <a:rPr lang="zh-CN" altLang="zh-CN" sz="2000" i="1" baseline="0" dirty="0">
                <a:cs typeface="Times New Roman" pitchFamily="18" charset="0"/>
              </a:rPr>
              <a:t>v</a:t>
            </a:r>
            <a:r>
              <a:rPr lang="zh-CN" altLang="zh-CN" sz="2000" baseline="0" dirty="0">
                <a:cs typeface="Times New Roman" pitchFamily="18" charset="0"/>
              </a:rPr>
              <a:t>)</a:t>
            </a:r>
            <a:r>
              <a:rPr lang="zh-CN" sz="2000" baseline="0" dirty="0">
                <a:cs typeface="Times New Roman" pitchFamily="18" charset="0"/>
              </a:rPr>
              <a:t>和</a:t>
            </a:r>
            <a:r>
              <a:rPr lang="zh-CN" altLang="zh-CN" sz="2000" i="1" baseline="0" dirty="0">
                <a:cs typeface="Times New Roman" pitchFamily="18" charset="0"/>
              </a:rPr>
              <a:t>P</a:t>
            </a:r>
            <a:r>
              <a:rPr lang="zh-CN" altLang="zh-CN" sz="2000" baseline="0" dirty="0">
                <a:cs typeface="Times New Roman" pitchFamily="18" charset="0"/>
              </a:rPr>
              <a:t>(1,</a:t>
            </a:r>
            <a:r>
              <a:rPr lang="zh-CN" altLang="zh-CN" sz="2000" i="1" baseline="0" dirty="0">
                <a:cs typeface="Times New Roman" pitchFamily="18" charset="0"/>
              </a:rPr>
              <a:t>v</a:t>
            </a:r>
            <a:r>
              <a:rPr lang="zh-CN" altLang="zh-CN" sz="2000" baseline="0" dirty="0">
                <a:cs typeface="Times New Roman" pitchFamily="18" charset="0"/>
              </a:rPr>
              <a:t>)</a:t>
            </a:r>
            <a:r>
              <a:rPr lang="zh-CN" sz="2000" baseline="0" dirty="0">
                <a:cs typeface="Times New Roman" pitchFamily="18" charset="0"/>
              </a:rPr>
              <a:t>为边界的直纹面</a:t>
            </a:r>
            <a:r>
              <a:rPr lang="zh-CN" altLang="zh-CN" sz="2000" i="1" baseline="0" dirty="0">
                <a:cs typeface="Times New Roman" pitchFamily="18" charset="0"/>
              </a:rPr>
              <a:t>P</a:t>
            </a:r>
            <a:r>
              <a:rPr lang="zh-CN" altLang="zh-CN" sz="2000" baseline="-30000" dirty="0">
                <a:cs typeface="Times New Roman" pitchFamily="18" charset="0"/>
              </a:rPr>
              <a:t>1</a:t>
            </a:r>
            <a:r>
              <a:rPr lang="zh-CN" altLang="zh-CN" sz="2000" baseline="0" dirty="0">
                <a:cs typeface="Times New Roman" pitchFamily="18" charset="0"/>
              </a:rPr>
              <a:t>(</a:t>
            </a:r>
            <a:r>
              <a:rPr lang="zh-CN" altLang="zh-CN" sz="2000" i="1" baseline="0" dirty="0">
                <a:cs typeface="Times New Roman" pitchFamily="18" charset="0"/>
              </a:rPr>
              <a:t>u</a:t>
            </a:r>
            <a:r>
              <a:rPr lang="zh-CN" altLang="zh-CN" sz="2000" baseline="0" dirty="0">
                <a:cs typeface="Times New Roman" pitchFamily="18" charset="0"/>
              </a:rPr>
              <a:t>,</a:t>
            </a:r>
            <a:r>
              <a:rPr lang="zh-CN" altLang="zh-CN" sz="2000" i="1" baseline="0" dirty="0">
                <a:cs typeface="Times New Roman" pitchFamily="18" charset="0"/>
              </a:rPr>
              <a:t>v</a:t>
            </a:r>
            <a:r>
              <a:rPr lang="zh-CN" altLang="zh-CN" sz="2000" baseline="0" dirty="0">
                <a:cs typeface="Times New Roman" pitchFamily="18" charset="0"/>
              </a:rPr>
              <a:t>),</a:t>
            </a:r>
            <a:r>
              <a:rPr lang="zh-CN" sz="2000" baseline="0" dirty="0">
                <a:cs typeface="Times New Roman" pitchFamily="18" charset="0"/>
              </a:rPr>
              <a:t>如图</a:t>
            </a:r>
            <a:r>
              <a:rPr lang="zh-CN" altLang="zh-CN" sz="2000" baseline="0" dirty="0">
                <a:cs typeface="Times New Roman" pitchFamily="18" charset="0"/>
              </a:rPr>
              <a:t>3.1.40(a):</a:t>
            </a:r>
          </a:p>
        </p:txBody>
      </p:sp>
      <p:pic>
        <p:nvPicPr>
          <p:cNvPr id="165894" name="Picture 4" descr="http:/www.lnnu.edu.cn/xdjyjx/tuxing/Chapter3/CG_Gif_3_39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76600" y="2565400"/>
            <a:ext cx="4249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5" name="Rectangle 5"/>
          <p:cNvSpPr>
            <a:spLocks noChangeArrowheads="1"/>
          </p:cNvSpPr>
          <p:nvPr/>
        </p:nvSpPr>
        <p:spPr bwMode="auto">
          <a:xfrm>
            <a:off x="250825" y="2997200"/>
            <a:ext cx="8569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dirty="0">
                <a:cs typeface="Times New Roman" pitchFamily="18" charset="0"/>
              </a:rPr>
              <a:t>再在</a:t>
            </a:r>
            <a:r>
              <a:rPr lang="zh-CN" altLang="zh-CN" sz="2000" i="1" baseline="0" dirty="0">
                <a:cs typeface="Times New Roman" pitchFamily="18" charset="0"/>
              </a:rPr>
              <a:t>v</a:t>
            </a:r>
            <a:r>
              <a:rPr lang="zh-CN" sz="2000" baseline="0" dirty="0">
                <a:cs typeface="Times New Roman" pitchFamily="18" charset="0"/>
              </a:rPr>
              <a:t>向进行线性插值，可以得到以</a:t>
            </a:r>
            <a:r>
              <a:rPr lang="zh-CN" altLang="zh-CN" sz="2000" i="1" baseline="0" dirty="0">
                <a:cs typeface="Times New Roman" pitchFamily="18" charset="0"/>
              </a:rPr>
              <a:t>P</a:t>
            </a:r>
            <a:r>
              <a:rPr lang="zh-CN" altLang="zh-CN" sz="2000" baseline="0" dirty="0">
                <a:cs typeface="Times New Roman" pitchFamily="18" charset="0"/>
              </a:rPr>
              <a:t>(</a:t>
            </a:r>
            <a:r>
              <a:rPr lang="zh-CN" altLang="zh-CN" sz="2000" i="1" baseline="0" dirty="0">
                <a:cs typeface="Times New Roman" pitchFamily="18" charset="0"/>
              </a:rPr>
              <a:t>u</a:t>
            </a:r>
            <a:r>
              <a:rPr lang="zh-CN" altLang="zh-CN" sz="2000" baseline="0" dirty="0">
                <a:cs typeface="Times New Roman" pitchFamily="18" charset="0"/>
              </a:rPr>
              <a:t>,0)</a:t>
            </a:r>
            <a:r>
              <a:rPr lang="zh-CN" sz="2000" baseline="0" dirty="0">
                <a:cs typeface="Times New Roman" pitchFamily="18" charset="0"/>
              </a:rPr>
              <a:t>和</a:t>
            </a:r>
            <a:r>
              <a:rPr lang="zh-CN" altLang="zh-CN" sz="2000" i="1" baseline="0" dirty="0">
                <a:cs typeface="Times New Roman" pitchFamily="18" charset="0"/>
              </a:rPr>
              <a:t>P</a:t>
            </a:r>
            <a:r>
              <a:rPr lang="zh-CN" altLang="zh-CN" sz="2000" baseline="0" dirty="0">
                <a:cs typeface="Times New Roman" pitchFamily="18" charset="0"/>
              </a:rPr>
              <a:t>(</a:t>
            </a:r>
            <a:r>
              <a:rPr lang="zh-CN" altLang="zh-CN" sz="2000" i="1" baseline="0" dirty="0">
                <a:cs typeface="Times New Roman" pitchFamily="18" charset="0"/>
              </a:rPr>
              <a:t>u</a:t>
            </a:r>
            <a:r>
              <a:rPr lang="zh-CN" altLang="zh-CN" sz="2000" baseline="0" dirty="0">
                <a:cs typeface="Times New Roman" pitchFamily="18" charset="0"/>
              </a:rPr>
              <a:t>,1)</a:t>
            </a:r>
            <a:r>
              <a:rPr lang="zh-CN" sz="2000" baseline="0" dirty="0">
                <a:cs typeface="Times New Roman" pitchFamily="18" charset="0"/>
              </a:rPr>
              <a:t>为边界的直纹面  </a:t>
            </a:r>
            <a:r>
              <a:rPr lang="zh-CN" altLang="zh-CN" sz="2000" i="1" baseline="0" dirty="0">
                <a:cs typeface="Times New Roman" pitchFamily="18" charset="0"/>
              </a:rPr>
              <a:t>P</a:t>
            </a:r>
            <a:r>
              <a:rPr lang="zh-CN" altLang="zh-CN" sz="2000" baseline="-30000" dirty="0">
                <a:cs typeface="Times New Roman" pitchFamily="18" charset="0"/>
              </a:rPr>
              <a:t>2</a:t>
            </a:r>
            <a:r>
              <a:rPr lang="zh-CN" altLang="zh-CN" sz="2000" baseline="0" dirty="0">
                <a:cs typeface="Times New Roman" pitchFamily="18" charset="0"/>
              </a:rPr>
              <a:t>(</a:t>
            </a:r>
            <a:r>
              <a:rPr lang="zh-CN" altLang="zh-CN" sz="2000" i="1" baseline="0" dirty="0">
                <a:cs typeface="Times New Roman" pitchFamily="18" charset="0"/>
              </a:rPr>
              <a:t>u</a:t>
            </a:r>
            <a:r>
              <a:rPr lang="zh-CN" altLang="zh-CN" sz="2000" baseline="0" dirty="0">
                <a:cs typeface="Times New Roman" pitchFamily="18" charset="0"/>
              </a:rPr>
              <a:t>,</a:t>
            </a:r>
            <a:r>
              <a:rPr lang="zh-CN" altLang="zh-CN" sz="2000" i="1" baseline="0" dirty="0">
                <a:cs typeface="Times New Roman" pitchFamily="18" charset="0"/>
              </a:rPr>
              <a:t>v</a:t>
            </a:r>
            <a:r>
              <a:rPr lang="zh-CN" altLang="zh-CN" sz="2000" baseline="0" dirty="0">
                <a:cs typeface="Times New Roman" pitchFamily="18" charset="0"/>
              </a:rPr>
              <a:t>)</a:t>
            </a:r>
            <a:r>
              <a:rPr lang="zh-CN" sz="2000" baseline="0" dirty="0">
                <a:cs typeface="Times New Roman" pitchFamily="18" charset="0"/>
              </a:rPr>
              <a:t>，如图</a:t>
            </a:r>
            <a:r>
              <a:rPr lang="zh-CN" altLang="zh-CN" sz="2000" baseline="0" dirty="0">
                <a:cs typeface="Times New Roman" pitchFamily="18" charset="0"/>
              </a:rPr>
              <a:t>3.1.40(b)</a:t>
            </a:r>
            <a:r>
              <a:rPr lang="zh-CN" sz="2000" baseline="0" dirty="0">
                <a:cs typeface="Times New Roman" pitchFamily="18" charset="0"/>
              </a:rPr>
              <a:t>：</a:t>
            </a:r>
          </a:p>
        </p:txBody>
      </p:sp>
      <p:pic>
        <p:nvPicPr>
          <p:cNvPr id="165896" name="Picture 6" descr="http:/www.lnnu.edu.cn/xdjyjx/tuxing/Chapter3/CG_Gif_3_395.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492500" y="3429000"/>
            <a:ext cx="38163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7" name="Rectangle 7"/>
          <p:cNvSpPr>
            <a:spLocks noChangeArrowheads="1"/>
          </p:cNvSpPr>
          <p:nvPr/>
        </p:nvSpPr>
        <p:spPr bwMode="auto">
          <a:xfrm>
            <a:off x="250825" y="4005263"/>
            <a:ext cx="85693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sz="2000" baseline="0" dirty="0"/>
              <a:t>如果把</a:t>
            </a:r>
            <a:r>
              <a:rPr lang="zh-CN" altLang="zh-CN" sz="2000" baseline="0" dirty="0"/>
              <a:t>P</a:t>
            </a:r>
            <a:r>
              <a:rPr lang="zh-CN" altLang="zh-CN" sz="2000" dirty="0"/>
              <a:t>1</a:t>
            </a:r>
            <a:r>
              <a:rPr lang="zh-CN" altLang="zh-CN" sz="2000" baseline="0" dirty="0"/>
              <a:t>(u,v)</a:t>
            </a:r>
            <a:r>
              <a:rPr lang="zh-CN" sz="2000" baseline="0" dirty="0"/>
              <a:t>和</a:t>
            </a:r>
            <a:r>
              <a:rPr lang="zh-CN" altLang="zh-CN" sz="2000" baseline="0" dirty="0"/>
              <a:t>P</a:t>
            </a:r>
            <a:r>
              <a:rPr lang="zh-CN" altLang="zh-CN" sz="2000" dirty="0"/>
              <a:t>2</a:t>
            </a:r>
            <a:r>
              <a:rPr lang="zh-CN" altLang="zh-CN" sz="2000" baseline="0" dirty="0"/>
              <a:t>(u,v)</a:t>
            </a:r>
            <a:r>
              <a:rPr lang="zh-CN" sz="2000" baseline="0" dirty="0"/>
              <a:t>叠加，产生的新曲面的边界是除给定的边界外，迭加了四条连接边界两个端点的直边。为此，我们再构造分别过端点</a:t>
            </a:r>
            <a:r>
              <a:rPr lang="zh-CN" altLang="zh-CN" sz="2000" baseline="0" dirty="0"/>
              <a:t>P(0,0)</a:t>
            </a:r>
            <a:r>
              <a:rPr lang="zh-CN" sz="2000" baseline="0" dirty="0"/>
              <a:t>、</a:t>
            </a:r>
            <a:r>
              <a:rPr lang="zh-CN" altLang="zh-CN" sz="2000" baseline="0" dirty="0"/>
              <a:t>P(0,1)</a:t>
            </a:r>
            <a:r>
              <a:rPr lang="zh-CN" sz="2000" baseline="0" dirty="0"/>
              <a:t>及</a:t>
            </a:r>
            <a:r>
              <a:rPr lang="zh-CN" altLang="zh-CN" sz="2000" baseline="0" dirty="0"/>
              <a:t>P(1,0)</a:t>
            </a:r>
            <a:r>
              <a:rPr lang="zh-CN" sz="2000" baseline="0" dirty="0"/>
              <a:t>、</a:t>
            </a:r>
            <a:r>
              <a:rPr lang="zh-CN" altLang="zh-CN" sz="2000" baseline="0" dirty="0"/>
              <a:t>P(1,1)</a:t>
            </a:r>
            <a:r>
              <a:rPr lang="zh-CN" sz="2000" baseline="0" dirty="0"/>
              <a:t>的直线段：</a:t>
            </a:r>
          </a:p>
        </p:txBody>
      </p:sp>
      <p:pic>
        <p:nvPicPr>
          <p:cNvPr id="165898" name="Picture 8" descr="http:/www.lnnu.edu.cn/xdjyjx/tuxing/Chapter3/CG_Gif_3_396.gif"/>
          <p:cNvPicPr>
            <a:picLocks noGrp="1" noRot="1" noChangeAspect="1" noChangeArrowheads="1"/>
          </p:cNvPicPr>
          <p:nvPr>
            <p:ph idx="1"/>
          </p:nvPr>
        </p:nvPicPr>
        <p:blipFill>
          <a:blip r:embed="rId6" r:link="rId7">
            <a:extLst>
              <a:ext uri="{28A0092B-C50C-407E-A947-70E740481C1C}">
                <a14:useLocalDpi xmlns:a14="http://schemas.microsoft.com/office/drawing/2010/main" val="0"/>
              </a:ext>
            </a:extLst>
          </a:blip>
          <a:srcRect/>
          <a:stretch>
            <a:fillRect/>
          </a:stretch>
        </p:blipFill>
        <p:spPr>
          <a:xfrm>
            <a:off x="3348038" y="5084763"/>
            <a:ext cx="3662362" cy="735012"/>
          </a:xfrm>
          <a:noFill/>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17EDD53-FD91-4C6B-B806-2BFCCDC3E25B}" type="datetime1">
              <a:rPr lang="zh-CN" altLang="en-US" baseline="0"/>
              <a:pPr eaLnBrk="1" hangingPunct="1"/>
              <a:t>2010/12/17</a:t>
            </a:fld>
            <a:endParaRPr lang="zh-CN" altLang="zh-CN" baseline="0"/>
          </a:p>
        </p:txBody>
      </p:sp>
      <p:sp>
        <p:nvSpPr>
          <p:cNvPr id="16691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16B476B-0797-4429-9FDF-16DCCFAABC5E}" type="slidenum">
              <a:rPr lang="zh-CN" altLang="zh-CN" baseline="0"/>
              <a:pPr eaLnBrk="1" hangingPunct="1"/>
              <a:t>161</a:t>
            </a:fld>
            <a:endParaRPr lang="zh-CN" altLang="zh-CN" baseline="0"/>
          </a:p>
        </p:txBody>
      </p:sp>
      <p:sp>
        <p:nvSpPr>
          <p:cNvPr id="16691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6917" name="Rectangle 3"/>
          <p:cNvSpPr>
            <a:spLocks noChangeArrowheads="1"/>
          </p:cNvSpPr>
          <p:nvPr/>
        </p:nvSpPr>
        <p:spPr bwMode="auto">
          <a:xfrm>
            <a:off x="287338" y="1909763"/>
            <a:ext cx="6032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sz="2000" baseline="0" dirty="0">
                <a:cs typeface="Times New Roman" pitchFamily="18" charset="0"/>
              </a:rPr>
              <a:t>然后，以这两条直线段为边界，构造直纹面</a:t>
            </a:r>
            <a:r>
              <a:rPr lang="zh-CN" altLang="zh-CN" sz="2000" i="1" baseline="0" dirty="0">
                <a:cs typeface="Times New Roman" pitchFamily="18" charset="0"/>
              </a:rPr>
              <a:t>P</a:t>
            </a:r>
            <a:r>
              <a:rPr lang="zh-CN" altLang="zh-CN" sz="2000" baseline="-30000" dirty="0">
                <a:cs typeface="Times New Roman" pitchFamily="18" charset="0"/>
              </a:rPr>
              <a:t>3</a:t>
            </a:r>
            <a:r>
              <a:rPr lang="zh-CN" altLang="zh-CN" sz="2000" baseline="0" dirty="0">
                <a:cs typeface="Times New Roman" pitchFamily="18" charset="0"/>
              </a:rPr>
              <a:t>(</a:t>
            </a:r>
            <a:r>
              <a:rPr lang="zh-CN" altLang="zh-CN" sz="2000" i="1" baseline="0" dirty="0">
                <a:cs typeface="Times New Roman" pitchFamily="18" charset="0"/>
              </a:rPr>
              <a:t>u</a:t>
            </a:r>
            <a:r>
              <a:rPr lang="zh-CN" altLang="zh-CN" sz="2000" baseline="0" dirty="0">
                <a:cs typeface="Times New Roman" pitchFamily="18" charset="0"/>
              </a:rPr>
              <a:t>,</a:t>
            </a:r>
            <a:r>
              <a:rPr lang="zh-CN" altLang="zh-CN" sz="2000" i="1" baseline="0" dirty="0">
                <a:cs typeface="Times New Roman" pitchFamily="18" charset="0"/>
              </a:rPr>
              <a:t>v</a:t>
            </a:r>
            <a:r>
              <a:rPr lang="zh-CN" altLang="zh-CN" sz="2000" baseline="0" dirty="0">
                <a:cs typeface="Times New Roman" pitchFamily="18" charset="0"/>
              </a:rPr>
              <a:t>)</a:t>
            </a:r>
            <a:r>
              <a:rPr lang="zh-CN" sz="2000" baseline="0" dirty="0">
                <a:cs typeface="Times New Roman" pitchFamily="18" charset="0"/>
              </a:rPr>
              <a:t>：</a:t>
            </a:r>
          </a:p>
        </p:txBody>
      </p:sp>
      <p:pic>
        <p:nvPicPr>
          <p:cNvPr id="166918" name="Picture 4" descr="http:/www.lnnu.edu.cn/xdjyjx/tuxing/Chapter3/CG_Gif_3_397.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763713" y="2349500"/>
            <a:ext cx="5545137"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9" name="Rectangle 5"/>
          <p:cNvSpPr>
            <a:spLocks noChangeArrowheads="1"/>
          </p:cNvSpPr>
          <p:nvPr/>
        </p:nvSpPr>
        <p:spPr bwMode="auto">
          <a:xfrm>
            <a:off x="0" y="3859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166920" name="Rectangle 6"/>
          <p:cNvSpPr>
            <a:spLocks noChangeArrowheads="1"/>
          </p:cNvSpPr>
          <p:nvPr/>
        </p:nvSpPr>
        <p:spPr bwMode="auto">
          <a:xfrm>
            <a:off x="250825" y="4013200"/>
            <a:ext cx="8569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r>
              <a:rPr lang="zh-CN" altLang="zh-CN" sz="2000" i="1" baseline="0" dirty="0">
                <a:cs typeface="Times New Roman" pitchFamily="18" charset="0"/>
              </a:rPr>
              <a:t>P(u,v)=P</a:t>
            </a:r>
            <a:r>
              <a:rPr lang="zh-CN" altLang="zh-CN" sz="2000" i="1" dirty="0">
                <a:cs typeface="Times New Roman" pitchFamily="18" charset="0"/>
              </a:rPr>
              <a:t>1</a:t>
            </a:r>
            <a:r>
              <a:rPr lang="zh-CN" altLang="zh-CN" sz="2000" i="1" baseline="0" dirty="0">
                <a:cs typeface="Times New Roman" pitchFamily="18" charset="0"/>
              </a:rPr>
              <a:t>(u,v)+P</a:t>
            </a:r>
            <a:r>
              <a:rPr lang="zh-CN" altLang="zh-CN" sz="2000" i="1" dirty="0">
                <a:cs typeface="Times New Roman" pitchFamily="18" charset="0"/>
              </a:rPr>
              <a:t>2</a:t>
            </a:r>
            <a:r>
              <a:rPr lang="zh-CN" altLang="zh-CN" sz="2000" i="1" baseline="0" dirty="0">
                <a:cs typeface="Times New Roman" pitchFamily="18" charset="0"/>
              </a:rPr>
              <a:t>(u,v)-P</a:t>
            </a:r>
            <a:r>
              <a:rPr lang="zh-CN" altLang="zh-CN" sz="2000" i="1" dirty="0">
                <a:cs typeface="Times New Roman" pitchFamily="18" charset="0"/>
              </a:rPr>
              <a:t>3</a:t>
            </a:r>
            <a:r>
              <a:rPr lang="zh-CN" altLang="zh-CN" sz="2000" i="1" baseline="0" dirty="0">
                <a:cs typeface="Times New Roman" pitchFamily="18" charset="0"/>
              </a:rPr>
              <a:t>(u,v), u,v€[0,1]</a:t>
            </a:r>
            <a:r>
              <a:rPr lang="zh-CN" sz="2000" baseline="0" dirty="0">
                <a:cs typeface="Times New Roman" pitchFamily="18" charset="0"/>
              </a:rPr>
              <a:t>便是所要求构造的面</a:t>
            </a:r>
            <a:r>
              <a:rPr lang="zh-CN" altLang="zh-CN" sz="2000" baseline="0" dirty="0">
                <a:cs typeface="Times New Roman" pitchFamily="18" charset="0"/>
              </a:rPr>
              <a:t>(</a:t>
            </a:r>
            <a:r>
              <a:rPr lang="zh-CN" sz="2000" baseline="0" dirty="0">
                <a:cs typeface="Times New Roman" pitchFamily="18" charset="0"/>
              </a:rPr>
              <a:t>四条直线边界被减掉</a:t>
            </a:r>
            <a:r>
              <a:rPr lang="zh-CN" altLang="zh-CN" sz="2000" baseline="0" dirty="0">
                <a:cs typeface="Times New Roman" pitchFamily="18" charset="0"/>
              </a:rPr>
              <a:t>)</a:t>
            </a:r>
            <a:r>
              <a:rPr lang="zh-CN" sz="2000" baseline="0" dirty="0">
                <a:cs typeface="Times New Roman" pitchFamily="18" charset="0"/>
              </a:rPr>
              <a:t>，称之为双线性</a:t>
            </a:r>
            <a:r>
              <a:rPr lang="zh-CN" altLang="zh-CN" sz="2000" baseline="0" dirty="0">
                <a:cs typeface="Times New Roman" pitchFamily="18" charset="0"/>
              </a:rPr>
              <a:t>Coons</a:t>
            </a:r>
            <a:r>
              <a:rPr lang="zh-CN" sz="2000" baseline="0" dirty="0">
                <a:cs typeface="Times New Roman" pitchFamily="18" charset="0"/>
              </a:rPr>
              <a:t>曲面片。</a:t>
            </a:r>
            <a:r>
              <a:rPr lang="zh-CN" altLang="zh-CN" sz="2000" i="1" baseline="0" dirty="0">
                <a:cs typeface="Times New Roman" pitchFamily="18" charset="0"/>
              </a:rPr>
              <a:t>P</a:t>
            </a:r>
            <a:r>
              <a:rPr lang="zh-CN" altLang="zh-CN" sz="2000" baseline="0" dirty="0">
                <a:cs typeface="Times New Roman" pitchFamily="18" charset="0"/>
              </a:rPr>
              <a:t>(</a:t>
            </a:r>
            <a:r>
              <a:rPr lang="zh-CN" altLang="zh-CN" sz="2000" i="1" baseline="0" dirty="0">
                <a:cs typeface="Times New Roman" pitchFamily="18" charset="0"/>
              </a:rPr>
              <a:t>u</a:t>
            </a:r>
            <a:r>
              <a:rPr lang="zh-CN" altLang="zh-CN" sz="2000" baseline="0" dirty="0">
                <a:cs typeface="Times New Roman" pitchFamily="18" charset="0"/>
              </a:rPr>
              <a:t>,</a:t>
            </a:r>
            <a:r>
              <a:rPr lang="zh-CN" altLang="zh-CN" sz="2000" i="1" baseline="0" dirty="0">
                <a:cs typeface="Times New Roman" pitchFamily="18" charset="0"/>
              </a:rPr>
              <a:t>v</a:t>
            </a:r>
            <a:r>
              <a:rPr lang="zh-CN" altLang="zh-CN" sz="2000" baseline="0" dirty="0">
                <a:cs typeface="Times New Roman" pitchFamily="18" charset="0"/>
              </a:rPr>
              <a:t>)</a:t>
            </a:r>
            <a:r>
              <a:rPr lang="zh-CN" sz="2000" baseline="0" dirty="0">
                <a:cs typeface="Times New Roman" pitchFamily="18" charset="0"/>
              </a:rPr>
              <a:t>可进一步改写成矩阵的形式：</a:t>
            </a:r>
          </a:p>
        </p:txBody>
      </p:sp>
      <p:pic>
        <p:nvPicPr>
          <p:cNvPr id="166921" name="Picture 7" descr="http:/www.lnnu.edu.cn/xdjyjx/tuxing/Chapter3/CG_Gif_3_399.gif"/>
          <p:cNvPicPr>
            <a:picLocks noGrp="1" noRot="1" noChangeAspect="1" noChangeArrowheads="1"/>
          </p:cNvPicPr>
          <p:nvPr>
            <p:ph idx="1"/>
          </p:nvPr>
        </p:nvPicPr>
        <p:blipFill>
          <a:blip r:embed="rId4" r:link="rId5">
            <a:extLst>
              <a:ext uri="{28A0092B-C50C-407E-A947-70E740481C1C}">
                <a14:useLocalDpi xmlns:a14="http://schemas.microsoft.com/office/drawing/2010/main" val="0"/>
              </a:ext>
            </a:extLst>
          </a:blip>
          <a:srcRect/>
          <a:stretch>
            <a:fillRect/>
          </a:stretch>
        </p:blipFill>
        <p:spPr>
          <a:xfrm>
            <a:off x="1763713" y="4652963"/>
            <a:ext cx="5832475" cy="1511300"/>
          </a:xfrm>
          <a:noFill/>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12DF49B-6458-4BD6-AC82-EA2071D2627F}" type="datetime1">
              <a:rPr lang="zh-CN" altLang="en-US" baseline="0"/>
              <a:pPr eaLnBrk="1" hangingPunct="1"/>
              <a:t>2010/12/17</a:t>
            </a:fld>
            <a:endParaRPr lang="zh-CN" altLang="zh-CN" baseline="0"/>
          </a:p>
        </p:txBody>
      </p:sp>
      <p:sp>
        <p:nvSpPr>
          <p:cNvPr id="16793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FD0C649-7357-4A12-AD8B-5BA4D02E1127}" type="slidenum">
              <a:rPr lang="zh-CN" altLang="zh-CN" baseline="0"/>
              <a:pPr eaLnBrk="1" hangingPunct="1"/>
              <a:t>162</a:t>
            </a:fld>
            <a:endParaRPr lang="zh-CN" altLang="zh-CN" baseline="0"/>
          </a:p>
        </p:txBody>
      </p:sp>
      <p:sp>
        <p:nvSpPr>
          <p:cNvPr id="16794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7941" name="Rectangle 3"/>
          <p:cNvSpPr>
            <a:spLocks noChangeArrowheads="1"/>
          </p:cNvSpPr>
          <p:nvPr/>
        </p:nvSpPr>
        <p:spPr bwMode="auto">
          <a:xfrm>
            <a:off x="287338" y="1898650"/>
            <a:ext cx="86058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右端的三阶方阵包含了曲面的全部边界信息，称之为边界信息矩阵，其右下角二阶子块的四个矢量是曲面边界的端点，称之为曲面的角点。用双线性</a:t>
            </a:r>
            <a:r>
              <a:rPr lang="zh-CN" altLang="zh-CN" sz="2000" baseline="0">
                <a:cs typeface="Times New Roman" pitchFamily="18" charset="0"/>
              </a:rPr>
              <a:t>Coons</a:t>
            </a:r>
            <a:r>
              <a:rPr lang="zh-CN" sz="2000" baseline="0">
                <a:cs typeface="Times New Roman" pitchFamily="18" charset="0"/>
              </a:rPr>
              <a:t>曲面片来进行曲面拼合时，可以自动保证整张曲面在边界的位置连续</a:t>
            </a:r>
          </a:p>
        </p:txBody>
      </p:sp>
      <p:pic>
        <p:nvPicPr>
          <p:cNvPr id="167942" name="Picture 4" descr="http:/www.lnnu.edu.cn/xdjyjx/tuxing/Chapter3/314img/CG_Gif_3_058.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692275" y="2852738"/>
            <a:ext cx="5976938"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3" name="Rectangle 5"/>
          <p:cNvSpPr>
            <a:spLocks noChangeArrowheads="1"/>
          </p:cNvSpPr>
          <p:nvPr/>
        </p:nvSpPr>
        <p:spPr bwMode="auto">
          <a:xfrm>
            <a:off x="2555875" y="5949950"/>
            <a:ext cx="4368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5.1.40 </a:t>
            </a:r>
            <a:r>
              <a:rPr lang="zh-CN" baseline="0">
                <a:cs typeface="Times New Roman" pitchFamily="18" charset="0"/>
              </a:rPr>
              <a:t>以两条给定曲线为边界的直纹面</a:t>
            </a:r>
            <a:r>
              <a:rPr lang="zh-CN" baseline="0">
                <a:latin typeface="Times New Roman" pitchFamily="18" charset="0"/>
                <a:ea typeface="仿宋_GB2312" pitchFamily="49" charset="-122"/>
              </a:rPr>
              <a:t>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149FE0A-3C07-4C61-9494-F60A80919D77}" type="datetime1">
              <a:rPr lang="zh-CN" altLang="en-US" baseline="0"/>
              <a:pPr eaLnBrk="1" hangingPunct="1"/>
              <a:t>2010/12/17</a:t>
            </a:fld>
            <a:endParaRPr lang="zh-CN" altLang="zh-CN" baseline="0"/>
          </a:p>
        </p:txBody>
      </p:sp>
      <p:sp>
        <p:nvSpPr>
          <p:cNvPr id="16896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FB784C7-8615-473A-B089-E9CDA50593BE}" type="slidenum">
              <a:rPr lang="zh-CN" altLang="zh-CN" baseline="0"/>
              <a:pPr eaLnBrk="1" hangingPunct="1"/>
              <a:t>163</a:t>
            </a:fld>
            <a:endParaRPr lang="zh-CN" altLang="zh-CN" baseline="0"/>
          </a:p>
        </p:txBody>
      </p:sp>
      <p:sp>
        <p:nvSpPr>
          <p:cNvPr id="16896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8965" name="Rectangle 3"/>
          <p:cNvSpPr>
            <a:spLocks noChangeArrowheads="1"/>
          </p:cNvSpPr>
          <p:nvPr/>
        </p:nvSpPr>
        <p:spPr bwMode="auto">
          <a:xfrm>
            <a:off x="287338" y="1906588"/>
            <a:ext cx="8605837"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a:t>
            </a:r>
            <a:r>
              <a:rPr lang="zh-CN" sz="2400" baseline="0">
                <a:cs typeface="Times New Roman" pitchFamily="18" charset="0"/>
              </a:rPr>
              <a:t>双三次</a:t>
            </a:r>
            <a:r>
              <a:rPr lang="zh-CN" altLang="zh-CN" sz="2400" baseline="0">
                <a:cs typeface="Times New Roman" pitchFamily="18" charset="0"/>
              </a:rPr>
              <a:t>Coons</a:t>
            </a:r>
            <a:r>
              <a:rPr lang="zh-CN" sz="2400" baseline="0">
                <a:cs typeface="Times New Roman" pitchFamily="18" charset="0"/>
              </a:rPr>
              <a:t>曲面</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双线性</a:t>
            </a:r>
            <a:r>
              <a:rPr lang="zh-CN" altLang="zh-CN" sz="2000" baseline="0">
                <a:cs typeface="Times New Roman" pitchFamily="18" charset="0"/>
              </a:rPr>
              <a:t>Coons</a:t>
            </a:r>
            <a:r>
              <a:rPr lang="zh-CN" sz="2000" baseline="0">
                <a:cs typeface="Times New Roman" pitchFamily="18" charset="0"/>
              </a:rPr>
              <a:t>曲面能够自动保证各曲面片边界位置连续，那么，曲面片边界的跨界切矢是否连续呢？我们对</a:t>
            </a:r>
            <a:r>
              <a:rPr lang="zh-CN" altLang="zh-CN" sz="2000" baseline="0">
                <a:cs typeface="Times New Roman" pitchFamily="18" charset="0"/>
              </a:rPr>
              <a:t>(3.1.20)</a:t>
            </a:r>
            <a:r>
              <a:rPr lang="zh-CN" sz="2000" baseline="0">
                <a:cs typeface="Times New Roman" pitchFamily="18" charset="0"/>
              </a:rPr>
              <a:t>对</a:t>
            </a:r>
            <a:r>
              <a:rPr lang="zh-CN" altLang="zh-CN" sz="2000" i="1" baseline="0">
                <a:cs typeface="Times New Roman" pitchFamily="18" charset="0"/>
              </a:rPr>
              <a:t>v</a:t>
            </a:r>
            <a:r>
              <a:rPr lang="zh-CN" sz="2000" baseline="0">
                <a:cs typeface="Times New Roman" pitchFamily="18" charset="0"/>
              </a:rPr>
              <a:t>求偏导后，代入</a:t>
            </a:r>
            <a:r>
              <a:rPr lang="zh-CN" altLang="zh-CN" sz="2000" i="1" baseline="0">
                <a:cs typeface="Times New Roman" pitchFamily="18" charset="0"/>
              </a:rPr>
              <a:t>v</a:t>
            </a:r>
            <a:r>
              <a:rPr lang="zh-CN" altLang="zh-CN" sz="2000" baseline="0">
                <a:cs typeface="Times New Roman" pitchFamily="18" charset="0"/>
              </a:rPr>
              <a:t>=0</a:t>
            </a:r>
            <a:r>
              <a:rPr lang="zh-CN" sz="2000" baseline="0">
                <a:cs typeface="Times New Roman" pitchFamily="18" charset="0"/>
              </a:rPr>
              <a:t>，可得的跨界切矢：</a:t>
            </a:r>
            <a:r>
              <a:rPr lang="zh-CN" altLang="zh-CN" sz="2000" baseline="0">
                <a:cs typeface="Times New Roman" pitchFamily="18" charset="0"/>
              </a:rPr>
              <a:t>(</a:t>
            </a:r>
            <a:r>
              <a:rPr lang="zh-CN" sz="2000" baseline="0">
                <a:cs typeface="Times New Roman" pitchFamily="18" charset="0"/>
              </a:rPr>
              <a:t>计算略</a:t>
            </a:r>
            <a:r>
              <a:rPr lang="zh-CN" altLang="zh-CN" sz="2000" baseline="0">
                <a:cs typeface="Times New Roman" pitchFamily="18" charset="0"/>
              </a:rPr>
              <a:t>)</a:t>
            </a:r>
          </a:p>
        </p:txBody>
      </p:sp>
      <p:pic>
        <p:nvPicPr>
          <p:cNvPr id="168966" name="Picture 4" descr="http:/www.lnnu.edu.cn/xdjyjx/tuxing/Chapter3/CG_Gif_3_400.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79613" y="3429000"/>
            <a:ext cx="46815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7" name="Rectangle 5"/>
          <p:cNvSpPr>
            <a:spLocks noChangeArrowheads="1"/>
          </p:cNvSpPr>
          <p:nvPr/>
        </p:nvSpPr>
        <p:spPr bwMode="auto">
          <a:xfrm>
            <a:off x="539750" y="4710113"/>
            <a:ext cx="83534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None/>
            </a:pPr>
            <a:r>
              <a:rPr lang="zh-CN" altLang="zh-CN" sz="2000" baseline="0">
                <a:latin typeface="宋体" pitchFamily="2" charset="-122"/>
                <a:cs typeface="Times New Roman" pitchFamily="18" charset="0"/>
              </a:rPr>
              <a:t>  </a:t>
            </a:r>
            <a:r>
              <a:rPr lang="zh-CN" sz="2000" baseline="0">
                <a:latin typeface="宋体" pitchFamily="2" charset="-122"/>
                <a:cs typeface="Times New Roman" pitchFamily="18" charset="0"/>
              </a:rPr>
              <a:t>可见，跨界切矢不仅与该边界端点的切矢有关，还与该边界曲线有关。  因此，双线性</a:t>
            </a:r>
            <a:r>
              <a:rPr lang="zh-CN" altLang="zh-CN" sz="2000" baseline="0">
                <a:latin typeface="宋体" pitchFamily="2" charset="-122"/>
                <a:cs typeface="Times New Roman" pitchFamily="18" charset="0"/>
              </a:rPr>
              <a:t>Coons</a:t>
            </a:r>
            <a:r>
              <a:rPr lang="zh-CN" sz="2000" baseline="0">
                <a:latin typeface="宋体" pitchFamily="2" charset="-122"/>
                <a:cs typeface="Times New Roman" pitchFamily="18" charset="0"/>
              </a:rPr>
              <a:t>曲面在曲面片的边界上，跨界切矢一般不连续，也就是说，不能达到曲面片的光滑拼接</a:t>
            </a:r>
            <a:endParaRPr lang="zh-CN" sz="2400" baseline="0">
              <a:cs typeface="Times New Roman" pitchFamily="18"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5740CC0-65E1-4D07-8E87-26EF1F929588}" type="datetime1">
              <a:rPr lang="zh-CN" altLang="en-US" baseline="0"/>
              <a:pPr eaLnBrk="1" hangingPunct="1"/>
              <a:t>2010/12/17</a:t>
            </a:fld>
            <a:endParaRPr lang="zh-CN" altLang="zh-CN" baseline="0"/>
          </a:p>
        </p:txBody>
      </p:sp>
      <p:sp>
        <p:nvSpPr>
          <p:cNvPr id="16998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4F82BFF-DA47-4C72-9797-694D26456685}" type="slidenum">
              <a:rPr lang="zh-CN" altLang="zh-CN" baseline="0"/>
              <a:pPr eaLnBrk="1" hangingPunct="1"/>
              <a:t>164</a:t>
            </a:fld>
            <a:endParaRPr lang="zh-CN" altLang="zh-CN" baseline="0"/>
          </a:p>
        </p:txBody>
      </p:sp>
      <p:sp>
        <p:nvSpPr>
          <p:cNvPr id="16998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9989" name="Rectangle 3"/>
          <p:cNvSpPr>
            <a:spLocks noChangeArrowheads="1"/>
          </p:cNvSpPr>
          <p:nvPr/>
        </p:nvSpPr>
        <p:spPr bwMode="auto">
          <a:xfrm>
            <a:off x="323850" y="3500438"/>
            <a:ext cx="348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sz="2000" baseline="0">
                <a:cs typeface="Times New Roman" pitchFamily="18" charset="0"/>
              </a:rPr>
              <a:t>四条边界曲线的跨界切矢为：</a:t>
            </a:r>
          </a:p>
        </p:txBody>
      </p:sp>
      <p:pic>
        <p:nvPicPr>
          <p:cNvPr id="169990" name="Picture 4" descr="http:/www.lnnu.edu.cn/xdjyjx/tuxing/Chapter3/CG_Gif_3_402.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211638" y="3933825"/>
            <a:ext cx="36004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91" name="Rectangle 5"/>
          <p:cNvSpPr>
            <a:spLocks noChangeArrowheads="1"/>
          </p:cNvSpPr>
          <p:nvPr/>
        </p:nvSpPr>
        <p:spPr bwMode="auto">
          <a:xfrm>
            <a:off x="250825" y="4581525"/>
            <a:ext cx="85947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我们不妨取</a:t>
            </a:r>
            <a:r>
              <a:rPr lang="zh-CN" altLang="zh-CN" sz="2000" baseline="0">
                <a:cs typeface="Times New Roman" pitchFamily="18" charset="0"/>
              </a:rPr>
              <a:t>Hermite</a:t>
            </a:r>
            <a:r>
              <a:rPr lang="zh-CN" sz="2000" baseline="0">
                <a:cs typeface="Times New Roman" pitchFamily="18" charset="0"/>
              </a:rPr>
              <a:t>基函数</a:t>
            </a:r>
            <a:r>
              <a:rPr lang="zh-CN" altLang="zh-CN" sz="2000" i="1" baseline="0">
                <a:cs typeface="Times New Roman" pitchFamily="18" charset="0"/>
              </a:rPr>
              <a:t>F</a:t>
            </a:r>
            <a:r>
              <a:rPr lang="zh-CN" altLang="zh-CN" sz="2000" baseline="-30000">
                <a:cs typeface="Times New Roman" pitchFamily="18" charset="0"/>
              </a:rPr>
              <a:t>0</a:t>
            </a:r>
            <a:r>
              <a:rPr lang="zh-CN" altLang="zh-CN" sz="2000" baseline="0">
                <a:cs typeface="Times New Roman" pitchFamily="18" charset="0"/>
              </a:rPr>
              <a:t>, </a:t>
            </a:r>
            <a:r>
              <a:rPr lang="zh-CN" altLang="zh-CN" sz="2000" i="1" baseline="0">
                <a:cs typeface="Times New Roman" pitchFamily="18" charset="0"/>
              </a:rPr>
              <a:t>F</a:t>
            </a:r>
            <a:r>
              <a:rPr lang="zh-CN" altLang="zh-CN" sz="2000" baseline="-30000">
                <a:cs typeface="Times New Roman" pitchFamily="18" charset="0"/>
              </a:rPr>
              <a:t>1</a:t>
            </a:r>
            <a:r>
              <a:rPr lang="zh-CN" altLang="zh-CN" sz="2000" baseline="0">
                <a:cs typeface="Times New Roman" pitchFamily="18" charset="0"/>
              </a:rPr>
              <a:t>, </a:t>
            </a:r>
            <a:r>
              <a:rPr lang="zh-CN" altLang="zh-CN" sz="2000" i="1" baseline="0">
                <a:cs typeface="Times New Roman" pitchFamily="18" charset="0"/>
              </a:rPr>
              <a:t>G</a:t>
            </a:r>
            <a:r>
              <a:rPr lang="zh-CN" altLang="zh-CN" sz="2000" baseline="-30000">
                <a:cs typeface="Times New Roman" pitchFamily="18" charset="0"/>
              </a:rPr>
              <a:t>0</a:t>
            </a:r>
            <a:r>
              <a:rPr lang="zh-CN" altLang="zh-CN" sz="2000" baseline="0">
                <a:cs typeface="Times New Roman" pitchFamily="18" charset="0"/>
              </a:rPr>
              <a:t>, </a:t>
            </a:r>
            <a:r>
              <a:rPr lang="zh-CN" altLang="zh-CN" sz="2000" i="1" baseline="0">
                <a:cs typeface="Times New Roman" pitchFamily="18" charset="0"/>
              </a:rPr>
              <a:t>G</a:t>
            </a:r>
            <a:r>
              <a:rPr lang="zh-CN" altLang="zh-CN" sz="2000" baseline="-30000">
                <a:cs typeface="Times New Roman" pitchFamily="18" charset="0"/>
              </a:rPr>
              <a:t>1</a:t>
            </a:r>
            <a:r>
              <a:rPr lang="zh-CN" sz="2000" baseline="0">
                <a:cs typeface="Times New Roman" pitchFamily="18" charset="0"/>
              </a:rPr>
              <a:t>作为调和函数</a:t>
            </a:r>
            <a:r>
              <a:rPr lang="zh-CN" altLang="zh-CN" sz="2000" baseline="0">
                <a:cs typeface="Times New Roman" pitchFamily="18" charset="0"/>
              </a:rPr>
              <a:t>(</a:t>
            </a:r>
            <a:r>
              <a:rPr lang="zh-CN" altLang="zh-CN" sz="2000" i="1" baseline="0">
                <a:cs typeface="Times New Roman" pitchFamily="18" charset="0"/>
              </a:rPr>
              <a:t>P</a:t>
            </a:r>
            <a:r>
              <a:rPr lang="zh-CN" altLang="zh-CN" sz="2000" i="1">
                <a:cs typeface="Times New Roman" pitchFamily="18" charset="0"/>
              </a:rPr>
              <a:t>45</a:t>
            </a:r>
            <a:r>
              <a:rPr lang="zh-CN" altLang="zh-CN" sz="2000" baseline="0">
                <a:cs typeface="Times New Roman" pitchFamily="18" charset="0"/>
              </a:rPr>
              <a:t>)</a:t>
            </a:r>
            <a:r>
              <a:rPr lang="zh-CN" sz="2000" baseline="0">
                <a:cs typeface="Times New Roman" pitchFamily="18" charset="0"/>
              </a:rPr>
              <a:t>，以类似于双线性</a:t>
            </a:r>
            <a:r>
              <a:rPr lang="zh-CN" altLang="zh-CN" sz="2000" baseline="0">
                <a:cs typeface="Times New Roman" pitchFamily="18" charset="0"/>
              </a:rPr>
              <a:t>Coons</a:t>
            </a:r>
            <a:r>
              <a:rPr lang="zh-CN" sz="2000" baseline="0">
                <a:cs typeface="Times New Roman" pitchFamily="18" charset="0"/>
              </a:rPr>
              <a:t>曲面的构造方法，构造双三次</a:t>
            </a:r>
            <a:r>
              <a:rPr lang="zh-CN" altLang="zh-CN" sz="2000" baseline="0">
                <a:cs typeface="Times New Roman" pitchFamily="18" charset="0"/>
              </a:rPr>
              <a:t>Coons</a:t>
            </a:r>
            <a:r>
              <a:rPr lang="zh-CN" sz="2000" baseline="0">
                <a:cs typeface="Times New Roman" pitchFamily="18" charset="0"/>
              </a:rPr>
              <a:t>曲面。在</a:t>
            </a:r>
            <a:r>
              <a:rPr lang="zh-CN" altLang="zh-CN" sz="2000" i="1" baseline="0">
                <a:cs typeface="Times New Roman" pitchFamily="18" charset="0"/>
              </a:rPr>
              <a:t>u</a:t>
            </a:r>
            <a:r>
              <a:rPr lang="zh-CN" sz="2000" baseline="0">
                <a:cs typeface="Times New Roman" pitchFamily="18" charset="0"/>
              </a:rPr>
              <a:t>向可得曲面</a:t>
            </a:r>
            <a:r>
              <a:rPr lang="zh-CN" altLang="zh-CN" sz="2000" i="1" baseline="0">
                <a:cs typeface="Times New Roman" pitchFamily="18" charset="0"/>
              </a:rPr>
              <a:t>P</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u</a:t>
            </a:r>
            <a:r>
              <a:rPr lang="zh-CN" altLang="zh-CN" sz="2000" baseline="0">
                <a:cs typeface="Times New Roman" pitchFamily="18" charset="0"/>
              </a:rPr>
              <a:t>,</a:t>
            </a:r>
            <a:r>
              <a:rPr lang="zh-CN" altLang="zh-CN" sz="2000" i="1" baseline="0">
                <a:cs typeface="Times New Roman" pitchFamily="18" charset="0"/>
              </a:rPr>
              <a:t>v</a:t>
            </a:r>
            <a:r>
              <a:rPr lang="zh-CN" altLang="zh-CN" sz="2000" baseline="0">
                <a:cs typeface="Times New Roman" pitchFamily="18" charset="0"/>
              </a:rPr>
              <a:t>):</a:t>
            </a:r>
          </a:p>
        </p:txBody>
      </p:sp>
      <p:pic>
        <p:nvPicPr>
          <p:cNvPr id="169992" name="Picture 6" descr="http:/www.lnnu.edu.cn/xdjyjx/tuxing/Chapter3/CG_Gif_3_403.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476375" y="5373688"/>
            <a:ext cx="648176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3" name="Picture 7" descr="http:/www.lnnu.edu.cn/xdjyjx/tuxing/Chapter3/CG_Gif_3_401.gif"/>
          <p:cNvPicPr>
            <a:picLocks noGrp="1" noRot="1" noChangeAspect="1" noChangeArrowheads="1"/>
          </p:cNvPicPr>
          <p:nvPr>
            <p:ph idx="1"/>
          </p:nvPr>
        </p:nvPicPr>
        <p:blipFill>
          <a:blip r:embed="rId6" r:link="rId7">
            <a:extLst>
              <a:ext uri="{28A0092B-C50C-407E-A947-70E740481C1C}">
                <a14:useLocalDpi xmlns:a14="http://schemas.microsoft.com/office/drawing/2010/main" val="0"/>
              </a:ext>
            </a:extLst>
          </a:blip>
          <a:srcRect/>
          <a:stretch>
            <a:fillRect/>
          </a:stretch>
        </p:blipFill>
        <p:spPr>
          <a:xfrm>
            <a:off x="4211638" y="3068638"/>
            <a:ext cx="3962400" cy="401637"/>
          </a:xfrm>
          <a:noFill/>
        </p:spPr>
      </p:pic>
      <p:sp>
        <p:nvSpPr>
          <p:cNvPr id="169994" name="Rectangle 8"/>
          <p:cNvSpPr>
            <a:spLocks noChangeArrowheads="1"/>
          </p:cNvSpPr>
          <p:nvPr/>
        </p:nvSpPr>
        <p:spPr bwMode="auto">
          <a:xfrm>
            <a:off x="287338" y="1914525"/>
            <a:ext cx="8280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eaLnBrk="0" hangingPunct="0">
              <a:spcBef>
                <a:spcPct val="20000"/>
              </a:spcBef>
            </a:pPr>
            <a:r>
              <a:rPr lang="zh-CN" sz="2000" baseline="0"/>
              <a:t>为了构造光滑拼接的</a:t>
            </a:r>
            <a:r>
              <a:rPr lang="zh-CN" altLang="zh-CN" sz="2000" baseline="0"/>
              <a:t>Coons</a:t>
            </a:r>
            <a:r>
              <a:rPr lang="zh-CN" sz="2000" baseline="0"/>
              <a:t>曲面，除了给定边界信息外，还要给定边界的跨界切矢。也就是说，构造出的</a:t>
            </a:r>
            <a:r>
              <a:rPr lang="zh-CN" altLang="zh-CN" sz="2000" baseline="0"/>
              <a:t>Coons</a:t>
            </a:r>
            <a:r>
              <a:rPr lang="zh-CN" sz="2000" baseline="0"/>
              <a:t>曲面片不仅以给定的四条参数曲线为边界，还要保持四条曲线的跨界切矢。假定四条边界曲线为：</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83E607A-86EA-4699-9F63-CC26E4E656EB}" type="datetime1">
              <a:rPr lang="zh-CN" altLang="en-US" baseline="0"/>
              <a:pPr eaLnBrk="1" hangingPunct="1"/>
              <a:t>2010/12/17</a:t>
            </a:fld>
            <a:endParaRPr lang="zh-CN" altLang="zh-CN" baseline="0"/>
          </a:p>
        </p:txBody>
      </p:sp>
      <p:sp>
        <p:nvSpPr>
          <p:cNvPr id="17101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7996AC2-0E01-4099-9FB1-114050638F11}" type="slidenum">
              <a:rPr lang="zh-CN" altLang="zh-CN" baseline="0"/>
              <a:pPr eaLnBrk="1" hangingPunct="1"/>
              <a:t>165</a:t>
            </a:fld>
            <a:endParaRPr lang="zh-CN" altLang="zh-CN" baseline="0"/>
          </a:p>
        </p:txBody>
      </p:sp>
      <p:sp>
        <p:nvSpPr>
          <p:cNvPr id="17101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71013" name="Rectangle 3"/>
          <p:cNvSpPr>
            <a:spLocks noChangeArrowheads="1"/>
          </p:cNvSpPr>
          <p:nvPr/>
        </p:nvSpPr>
        <p:spPr bwMode="auto">
          <a:xfrm>
            <a:off x="611188" y="1909763"/>
            <a:ext cx="2857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r>
              <a:rPr lang="zh-CN" sz="2000" baseline="0">
                <a:cs typeface="Times New Roman" pitchFamily="18" charset="0"/>
              </a:rPr>
              <a:t>在</a:t>
            </a:r>
            <a:r>
              <a:rPr lang="zh-CN" altLang="zh-CN" sz="2000" i="1" baseline="0">
                <a:cs typeface="Times New Roman" pitchFamily="18" charset="0"/>
              </a:rPr>
              <a:t>v</a:t>
            </a:r>
            <a:r>
              <a:rPr lang="zh-CN" sz="2000" baseline="0">
                <a:cs typeface="Times New Roman" pitchFamily="18" charset="0"/>
              </a:rPr>
              <a:t>向可得曲面</a:t>
            </a:r>
            <a:r>
              <a:rPr lang="zh-CN" altLang="zh-CN" sz="2000" i="1" baseline="0">
                <a:cs typeface="Times New Roman" pitchFamily="18" charset="0"/>
              </a:rPr>
              <a:t>P</a:t>
            </a:r>
            <a:r>
              <a:rPr lang="zh-CN" altLang="zh-CN" sz="2000" baseline="-30000">
                <a:cs typeface="Times New Roman" pitchFamily="18" charset="0"/>
              </a:rPr>
              <a:t>2</a:t>
            </a:r>
            <a:r>
              <a:rPr lang="zh-CN" altLang="zh-CN" sz="2000" baseline="0">
                <a:cs typeface="Times New Roman" pitchFamily="18" charset="0"/>
              </a:rPr>
              <a:t>(</a:t>
            </a:r>
            <a:r>
              <a:rPr lang="zh-CN" altLang="zh-CN" sz="2000" i="1" baseline="0">
                <a:cs typeface="Times New Roman" pitchFamily="18" charset="0"/>
              </a:rPr>
              <a:t>u</a:t>
            </a:r>
            <a:r>
              <a:rPr lang="zh-CN" altLang="zh-CN" sz="2000" baseline="0">
                <a:cs typeface="Times New Roman" pitchFamily="18" charset="0"/>
              </a:rPr>
              <a:t>,</a:t>
            </a:r>
            <a:r>
              <a:rPr lang="zh-CN" altLang="zh-CN" sz="2000" i="1" baseline="0">
                <a:cs typeface="Times New Roman" pitchFamily="18" charset="0"/>
              </a:rPr>
              <a:t>v</a:t>
            </a:r>
            <a:r>
              <a:rPr lang="zh-CN" altLang="zh-CN" sz="2000" baseline="0">
                <a:cs typeface="Times New Roman" pitchFamily="18" charset="0"/>
              </a:rPr>
              <a:t>)</a:t>
            </a:r>
            <a:r>
              <a:rPr lang="zh-CN" sz="2000" baseline="0">
                <a:cs typeface="Times New Roman" pitchFamily="18" charset="0"/>
              </a:rPr>
              <a:t>：</a:t>
            </a:r>
          </a:p>
        </p:txBody>
      </p:sp>
      <p:pic>
        <p:nvPicPr>
          <p:cNvPr id="171014" name="Picture 4" descr="http:/www.lnnu.edu.cn/xdjyjx/tuxing/Chapter3/CG_Gif_3_404.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47813" y="2420938"/>
            <a:ext cx="64103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5" name="Rectangle 5"/>
          <p:cNvSpPr>
            <a:spLocks noChangeArrowheads="1"/>
          </p:cNvSpPr>
          <p:nvPr/>
        </p:nvSpPr>
        <p:spPr bwMode="auto">
          <a:xfrm>
            <a:off x="611188" y="2997200"/>
            <a:ext cx="50165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sz="2000" baseline="0">
                <a:cs typeface="Times New Roman" pitchFamily="18" charset="0"/>
              </a:rPr>
              <a:t>对角点的数据进行插值，可得曲面</a:t>
            </a:r>
            <a:r>
              <a:rPr lang="zh-CN" altLang="zh-CN" sz="2000" i="1" baseline="0">
                <a:cs typeface="Times New Roman" pitchFamily="18" charset="0"/>
              </a:rPr>
              <a:t>P</a:t>
            </a:r>
            <a:r>
              <a:rPr lang="zh-CN" altLang="zh-CN" sz="2000" baseline="-30000">
                <a:cs typeface="Times New Roman" pitchFamily="18" charset="0"/>
              </a:rPr>
              <a:t>3</a:t>
            </a:r>
            <a:r>
              <a:rPr lang="zh-CN" altLang="zh-CN" sz="2000" baseline="0">
                <a:cs typeface="Times New Roman" pitchFamily="18" charset="0"/>
              </a:rPr>
              <a:t>(</a:t>
            </a:r>
            <a:r>
              <a:rPr lang="zh-CN" altLang="zh-CN" sz="2000" i="1" baseline="0">
                <a:cs typeface="Times New Roman" pitchFamily="18" charset="0"/>
              </a:rPr>
              <a:t>u</a:t>
            </a:r>
            <a:r>
              <a:rPr lang="zh-CN" altLang="zh-CN" sz="2000" baseline="0">
                <a:cs typeface="Times New Roman" pitchFamily="18" charset="0"/>
              </a:rPr>
              <a:t>,</a:t>
            </a:r>
            <a:r>
              <a:rPr lang="zh-CN" altLang="zh-CN" sz="2000" i="1" baseline="0">
                <a:cs typeface="Times New Roman" pitchFamily="18" charset="0"/>
              </a:rPr>
              <a:t>v</a:t>
            </a:r>
            <a:r>
              <a:rPr lang="zh-CN" altLang="zh-CN" sz="2000" baseline="0">
                <a:cs typeface="Times New Roman" pitchFamily="18" charset="0"/>
              </a:rPr>
              <a:t>)</a:t>
            </a:r>
            <a:r>
              <a:rPr lang="zh-CN" sz="2000" baseline="0">
                <a:cs typeface="Times New Roman" pitchFamily="18" charset="0"/>
              </a:rPr>
              <a:t>：</a:t>
            </a:r>
          </a:p>
        </p:txBody>
      </p:sp>
      <p:pic>
        <p:nvPicPr>
          <p:cNvPr id="171016" name="Picture 6" descr="http:/www.lnnu.edu.cn/xdjyjx/tuxing/Chapter3/CG_Gif_3_405.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619250" y="3500438"/>
            <a:ext cx="6337300"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7" name="Rectangle 7"/>
          <p:cNvSpPr>
            <a:spLocks noChangeArrowheads="1"/>
          </p:cNvSpPr>
          <p:nvPr/>
        </p:nvSpPr>
        <p:spPr bwMode="auto">
          <a:xfrm>
            <a:off x="0" y="4424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71018" name="Picture 8" descr="http:/www.lnnu.edu.cn/xdjyjx/tuxing/Chapter3/CG_Gif_3_406.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7380288" y="3860800"/>
            <a:ext cx="10080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9" name="Picture 9" descr="http:/www.lnnu.edu.cn/xdjyjx/tuxing/Chapter3/CG_Gif_3_407.gif"/>
          <p:cNvPicPr>
            <a:picLocks noGrp="1" noRot="1" noChangeAspect="1" noChangeArrowheads="1"/>
          </p:cNvPicPr>
          <p:nvPr>
            <p:ph idx="1"/>
          </p:nvPr>
        </p:nvPicPr>
        <p:blipFill>
          <a:blip r:embed="rId8" r:link="rId9">
            <a:extLst>
              <a:ext uri="{28A0092B-C50C-407E-A947-70E740481C1C}">
                <a14:useLocalDpi xmlns:a14="http://schemas.microsoft.com/office/drawing/2010/main" val="0"/>
              </a:ext>
            </a:extLst>
          </a:blip>
          <a:srcRect/>
          <a:stretch>
            <a:fillRect/>
          </a:stretch>
        </p:blipFill>
        <p:spPr>
          <a:xfrm>
            <a:off x="1116013" y="5445125"/>
            <a:ext cx="7175500" cy="401638"/>
          </a:xfrm>
          <a:noFill/>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57683ED-95D9-4E7E-8436-36FDAD160B2F}" type="datetime1">
              <a:rPr lang="zh-CN" altLang="en-US" baseline="0"/>
              <a:pPr eaLnBrk="1" hangingPunct="1"/>
              <a:t>2010/12/17</a:t>
            </a:fld>
            <a:endParaRPr lang="zh-CN" altLang="zh-CN" baseline="0"/>
          </a:p>
        </p:txBody>
      </p:sp>
      <p:sp>
        <p:nvSpPr>
          <p:cNvPr id="17203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8521F8B-3CA9-42EF-A624-621588DE1900}" type="slidenum">
              <a:rPr lang="zh-CN" altLang="zh-CN" baseline="0"/>
              <a:pPr eaLnBrk="1" hangingPunct="1"/>
              <a:t>166</a:t>
            </a:fld>
            <a:endParaRPr lang="zh-CN" altLang="zh-CN" baseline="0"/>
          </a:p>
        </p:txBody>
      </p:sp>
      <p:sp>
        <p:nvSpPr>
          <p:cNvPr id="17203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72037" name="Rectangle 3"/>
          <p:cNvSpPr>
            <a:spLocks noChangeArrowheads="1"/>
          </p:cNvSpPr>
          <p:nvPr/>
        </p:nvSpPr>
        <p:spPr bwMode="auto">
          <a:xfrm>
            <a:off x="395288" y="1903413"/>
            <a:ext cx="84248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None/>
            </a:pPr>
            <a:r>
              <a:rPr lang="zh-CN" sz="2000" baseline="0">
                <a:cs typeface="Times New Roman" pitchFamily="18" charset="0"/>
              </a:rPr>
              <a:t>跨界切矢就是已经给定的四条边界曲线和四条边界曲线的跨界切矢，称之为双三次</a:t>
            </a:r>
            <a:r>
              <a:rPr lang="zh-CN" altLang="zh-CN" sz="2000" baseline="0">
                <a:cs typeface="Times New Roman" pitchFamily="18" charset="0"/>
              </a:rPr>
              <a:t>Coons</a:t>
            </a:r>
            <a:r>
              <a:rPr lang="zh-CN" sz="2000" baseline="0">
                <a:cs typeface="Times New Roman" pitchFamily="18" charset="0"/>
              </a:rPr>
              <a:t>曲面片。</a:t>
            </a:r>
            <a:r>
              <a:rPr lang="zh-CN" altLang="zh-CN" sz="2000" i="1" baseline="0">
                <a:cs typeface="Times New Roman" pitchFamily="18" charset="0"/>
              </a:rPr>
              <a:t>P</a:t>
            </a:r>
            <a:r>
              <a:rPr lang="zh-CN" altLang="zh-CN" sz="2000" baseline="0">
                <a:cs typeface="Times New Roman" pitchFamily="18" charset="0"/>
              </a:rPr>
              <a:t>(</a:t>
            </a:r>
            <a:r>
              <a:rPr lang="zh-CN" altLang="zh-CN" sz="2000" i="1" baseline="0">
                <a:cs typeface="Times New Roman" pitchFamily="18" charset="0"/>
              </a:rPr>
              <a:t>u</a:t>
            </a:r>
            <a:r>
              <a:rPr lang="zh-CN" altLang="zh-CN" sz="2000" baseline="0">
                <a:cs typeface="Times New Roman" pitchFamily="18" charset="0"/>
              </a:rPr>
              <a:t>,</a:t>
            </a:r>
            <a:r>
              <a:rPr lang="zh-CN" altLang="zh-CN" sz="2000" i="1" baseline="0">
                <a:cs typeface="Times New Roman" pitchFamily="18" charset="0"/>
              </a:rPr>
              <a:t>v</a:t>
            </a:r>
            <a:r>
              <a:rPr lang="zh-CN" altLang="zh-CN" sz="2000" baseline="0">
                <a:cs typeface="Times New Roman" pitchFamily="18" charset="0"/>
              </a:rPr>
              <a:t>)</a:t>
            </a:r>
            <a:r>
              <a:rPr lang="zh-CN" sz="2000" baseline="0">
                <a:cs typeface="Times New Roman" pitchFamily="18" charset="0"/>
              </a:rPr>
              <a:t>改成矩阵的形式为：</a:t>
            </a:r>
          </a:p>
        </p:txBody>
      </p:sp>
      <p:pic>
        <p:nvPicPr>
          <p:cNvPr id="172038" name="Picture 4" descr="http:/www.lnnu.edu.cn/xdjyjx/tuxing/Chapter3/CG_Gif_3_408.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47813" y="2924175"/>
            <a:ext cx="6553200" cy="273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A17F76B-2EA5-4ADB-87AA-5E926A155F09}" type="datetime1">
              <a:rPr lang="zh-CN" altLang="en-US" baseline="0"/>
              <a:pPr eaLnBrk="1" hangingPunct="1"/>
              <a:t>2010/12/17</a:t>
            </a:fld>
            <a:endParaRPr lang="zh-CN" altLang="zh-CN" baseline="0"/>
          </a:p>
        </p:txBody>
      </p:sp>
      <p:sp>
        <p:nvSpPr>
          <p:cNvPr id="1730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3E25685-C4B9-47BF-B604-FBC7FDB646FC}" type="slidenum">
              <a:rPr lang="zh-CN" altLang="zh-CN" baseline="0"/>
              <a:pPr eaLnBrk="1" hangingPunct="1"/>
              <a:t>167</a:t>
            </a:fld>
            <a:endParaRPr lang="zh-CN" altLang="zh-CN" baseline="0"/>
          </a:p>
        </p:txBody>
      </p:sp>
      <p:sp>
        <p:nvSpPr>
          <p:cNvPr id="17306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73061" name="Rectangle 3"/>
          <p:cNvSpPr>
            <a:spLocks noGrp="1" noRot="1" noChangeArrowheads="1"/>
          </p:cNvSpPr>
          <p:nvPr>
            <p:ph type="body" idx="1"/>
          </p:nvPr>
        </p:nvSpPr>
        <p:spPr/>
        <p:txBody>
          <a:bodyPr/>
          <a:lstStyle/>
          <a:p>
            <a:pPr lvl="1" eaLnBrk="1" hangingPunct="1"/>
            <a:r>
              <a:rPr lang="zh-CN" sz="2000" smtClean="0"/>
              <a:t>在式</a:t>
            </a:r>
            <a:r>
              <a:rPr lang="en-US" altLang="zh-CN" sz="2000" smtClean="0"/>
              <a:t>(3.1.21)</a:t>
            </a:r>
            <a:r>
              <a:rPr lang="zh-CN" sz="2000" smtClean="0"/>
              <a:t>右边的五阶方阵</a:t>
            </a:r>
            <a:r>
              <a:rPr lang="en-US" altLang="zh-CN" sz="2000" smtClean="0"/>
              <a:t>(</a:t>
            </a:r>
            <a:r>
              <a:rPr lang="zh-CN" sz="2000" smtClean="0"/>
              <a:t>即边界信息矩阵</a:t>
            </a:r>
            <a:r>
              <a:rPr lang="en-US" altLang="zh-CN" sz="2000" smtClean="0"/>
              <a:t>)</a:t>
            </a:r>
            <a:r>
              <a:rPr lang="zh-CN" sz="2000" smtClean="0"/>
              <a:t>中，第一行与第一列包含着给定的两对边界与相应的跨界切矢，剩下的四阶子方阵的元素由四个角点上的信息组成，包括角点的位置矢量、切矢及扭矢</a:t>
            </a:r>
          </a:p>
          <a:p>
            <a:pPr lvl="1" eaLnBrk="1" hangingPunct="1"/>
            <a:r>
              <a:rPr lang="zh-CN" sz="2000" smtClean="0"/>
              <a:t>观察方程</a:t>
            </a:r>
            <a:r>
              <a:rPr lang="en-US" altLang="zh-CN" sz="2000" smtClean="0"/>
              <a:t>(3.1.20)</a:t>
            </a:r>
            <a:r>
              <a:rPr lang="zh-CN" sz="2000" smtClean="0"/>
              <a:t>与</a:t>
            </a:r>
            <a:r>
              <a:rPr lang="en-US" altLang="zh-CN" sz="2000" smtClean="0"/>
              <a:t>(3.1.21)</a:t>
            </a:r>
            <a:r>
              <a:rPr lang="zh-CN" sz="2000" smtClean="0"/>
              <a:t>，可以发现：对曲面片满足边界条件的要求提高一阶，曲面方程中的边界信息矩阵就要扩大二阶，并且要多用一对调和函数；边界信息矩阵的第一行与第一列包含着全部给定边界信息；余下的子方阵则包含着角点信息。认识了这些规律后，就能容易地构造出满足更高阶边界条件的</a:t>
            </a:r>
            <a:r>
              <a:rPr lang="en-US" altLang="zh-CN" sz="2000" smtClean="0"/>
              <a:t>Coons</a:t>
            </a:r>
            <a:r>
              <a:rPr lang="zh-CN" sz="2000" smtClean="0"/>
              <a:t>曲面方程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26336D6-67F5-4126-8BDE-BFDEA7AE28F1}" type="datetime1">
              <a:rPr lang="zh-CN" altLang="en-US" baseline="0"/>
              <a:pPr eaLnBrk="1" hangingPunct="1"/>
              <a:t>2010/12/17</a:t>
            </a:fld>
            <a:endParaRPr lang="zh-CN" altLang="zh-CN" baseline="0"/>
          </a:p>
        </p:txBody>
      </p:sp>
      <p:sp>
        <p:nvSpPr>
          <p:cNvPr id="583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4D93E8E-E944-4D2C-8668-A7ECC0DEDB44}" type="slidenum">
              <a:rPr lang="zh-CN" altLang="zh-CN" baseline="0"/>
              <a:pPr eaLnBrk="1" hangingPunct="1"/>
              <a:t>17</a:t>
            </a:fld>
            <a:endParaRPr lang="zh-CN" altLang="zh-CN" baseline="0"/>
          </a:p>
        </p:txBody>
      </p:sp>
      <p:sp>
        <p:nvSpPr>
          <p:cNvPr id="58372" name="Rectangle 2"/>
          <p:cNvSpPr>
            <a:spLocks noGrp="1" noRot="1" noChangeArrowheads="1"/>
          </p:cNvSpPr>
          <p:nvPr>
            <p:ph type="title"/>
          </p:nvPr>
        </p:nvSpPr>
        <p:spPr/>
        <p:txBody>
          <a:bodyPr/>
          <a:lstStyle/>
          <a:p>
            <a:pPr eaLnBrk="1" hangingPunct="1"/>
            <a:r>
              <a:rPr lang="zh-CN" b="1" u="sng" smtClean="0"/>
              <a:t>第五章：曲线与曲面</a:t>
            </a:r>
          </a:p>
        </p:txBody>
      </p:sp>
      <p:sp>
        <p:nvSpPr>
          <p:cNvPr id="58373" name="Rectangle 3"/>
          <p:cNvSpPr>
            <a:spLocks noChangeArrowheads="1"/>
          </p:cNvSpPr>
          <p:nvPr/>
        </p:nvSpPr>
        <p:spPr bwMode="auto">
          <a:xfrm>
            <a:off x="0" y="2335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58374" name="Picture 4" descr="http:/www.lnnu.edu.cn/xdjyjx/tuxing/Chapter3/31img/CG_Gif_3_003.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619250" y="1773238"/>
            <a:ext cx="62642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5" name="Rectangle 5"/>
          <p:cNvSpPr>
            <a:spLocks noChangeArrowheads="1"/>
          </p:cNvSpPr>
          <p:nvPr/>
        </p:nvSpPr>
        <p:spPr bwMode="auto">
          <a:xfrm>
            <a:off x="3635375" y="5949950"/>
            <a:ext cx="2127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5.1.3 </a:t>
            </a:r>
            <a:r>
              <a:rPr lang="zh-CN" baseline="0">
                <a:cs typeface="Times New Roman" pitchFamily="18" charset="0"/>
              </a:rPr>
              <a:t>曲率和挠率</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41F8366-0CD8-4787-9F47-4510D10B358D}" type="datetime1">
              <a:rPr lang="zh-CN" altLang="en-US" baseline="0"/>
              <a:pPr eaLnBrk="1" hangingPunct="1"/>
              <a:t>2010/12/17</a:t>
            </a:fld>
            <a:endParaRPr lang="zh-CN" altLang="zh-CN" baseline="0"/>
          </a:p>
        </p:txBody>
      </p:sp>
      <p:sp>
        <p:nvSpPr>
          <p:cNvPr id="59395"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E027328-C0A1-46AA-973D-98D5DEF5C92A}" type="slidenum">
              <a:rPr lang="zh-CN" altLang="zh-CN" baseline="0"/>
              <a:pPr eaLnBrk="1" hangingPunct="1"/>
              <a:t>18</a:t>
            </a:fld>
            <a:endParaRPr lang="zh-CN" altLang="zh-CN" baseline="0"/>
          </a:p>
        </p:txBody>
      </p:sp>
      <p:sp>
        <p:nvSpPr>
          <p:cNvPr id="59396" name="Rectangle 2"/>
          <p:cNvSpPr>
            <a:spLocks noGrp="1" noRot="1" noChangeArrowheads="1"/>
          </p:cNvSpPr>
          <p:nvPr>
            <p:ph type="title"/>
          </p:nvPr>
        </p:nvSpPr>
        <p:spPr/>
        <p:txBody>
          <a:bodyPr/>
          <a:lstStyle/>
          <a:p>
            <a:pPr eaLnBrk="1" hangingPunct="1"/>
            <a:r>
              <a:rPr lang="zh-CN" b="1" u="sng" smtClean="0"/>
              <a:t>第五章：曲线与曲面</a:t>
            </a:r>
          </a:p>
        </p:txBody>
      </p:sp>
      <p:sp>
        <p:nvSpPr>
          <p:cNvPr id="59397" name="Rectangle 3"/>
          <p:cNvSpPr>
            <a:spLocks noChangeArrowheads="1"/>
          </p:cNvSpPr>
          <p:nvPr/>
        </p:nvSpPr>
        <p:spPr bwMode="auto">
          <a:xfrm>
            <a:off x="0" y="171450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baseline="0"/>
          </a:p>
        </p:txBody>
      </p:sp>
      <p:sp>
        <p:nvSpPr>
          <p:cNvPr id="59398" name="Rectangle 4"/>
          <p:cNvSpPr>
            <a:spLocks noChangeArrowheads="1"/>
          </p:cNvSpPr>
          <p:nvPr/>
        </p:nvSpPr>
        <p:spPr bwMode="auto">
          <a:xfrm>
            <a:off x="0" y="2163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59399" name="Rectangle 5"/>
          <p:cNvSpPr>
            <a:spLocks noChangeArrowheads="1"/>
          </p:cNvSpPr>
          <p:nvPr/>
        </p:nvSpPr>
        <p:spPr bwMode="auto">
          <a:xfrm>
            <a:off x="0" y="24082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59400" name="Picture 6" descr="http:/www.lnnu.edu.cn/xdjyjx/tuxing/Chapter3/CG_Gif_3_217.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547813" y="1628775"/>
            <a:ext cx="561657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1" name="Rectangle 7"/>
          <p:cNvSpPr>
            <a:spLocks noChangeArrowheads="1"/>
          </p:cNvSpPr>
          <p:nvPr/>
        </p:nvSpPr>
        <p:spPr bwMode="auto">
          <a:xfrm>
            <a:off x="0" y="2492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59402" name="Picture 8" descr="http:/www.lnnu.edu.cn/xdjyjx/tuxing/Chapter3/CG_Gif_3_218.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843213" y="2133600"/>
            <a:ext cx="338455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Rectangle 9"/>
          <p:cNvSpPr>
            <a:spLocks noChangeArrowheads="1"/>
          </p:cNvSpPr>
          <p:nvPr/>
        </p:nvSpPr>
        <p:spPr bwMode="auto">
          <a:xfrm>
            <a:off x="0" y="3459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59404" name="Picture 10" descr="http:/www.lnnu.edu.cn/xdjyjx/tuxing/Chapter3/CG_Gif_3_219.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1187450" y="3716338"/>
            <a:ext cx="6769100"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5" name="Rectangle 11"/>
          <p:cNvSpPr>
            <a:spLocks noChangeArrowheads="1"/>
          </p:cNvSpPr>
          <p:nvPr/>
        </p:nvSpPr>
        <p:spPr bwMode="auto">
          <a:xfrm>
            <a:off x="0" y="3695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59406" name="Picture 12" descr="http:/www.lnnu.edu.cn/xdjyjx/tuxing/Chapter3/CG_Gif_3_220.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3203575" y="4292600"/>
            <a:ext cx="2736850"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Text Box 13"/>
          <p:cNvSpPr txBox="1">
            <a:spLocks noChangeArrowheads="1"/>
          </p:cNvSpPr>
          <p:nvPr/>
        </p:nvSpPr>
        <p:spPr bwMode="auto">
          <a:xfrm>
            <a:off x="6496050" y="2390775"/>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baseline="0">
                <a:ea typeface="Arial Unicode MS" pitchFamily="34" charset="-122"/>
                <a:cs typeface="Arial Unicode MS" pitchFamily="34" charset="-122"/>
              </a:rPr>
              <a:t>推导略</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CD1B82C-668B-41C7-89E2-09657268DACC}" type="datetime1">
              <a:rPr lang="zh-CN" altLang="en-US" baseline="0"/>
              <a:pPr eaLnBrk="1" hangingPunct="1"/>
              <a:t>2010/12/17</a:t>
            </a:fld>
            <a:endParaRPr lang="zh-CN" altLang="zh-CN" baseline="0"/>
          </a:p>
        </p:txBody>
      </p:sp>
      <p:sp>
        <p:nvSpPr>
          <p:cNvPr id="604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FF6157D-6314-4333-B303-75148D5BB906}" type="slidenum">
              <a:rPr lang="zh-CN" altLang="zh-CN" baseline="0"/>
              <a:pPr eaLnBrk="1" hangingPunct="1"/>
              <a:t>19</a:t>
            </a:fld>
            <a:endParaRPr lang="zh-CN" altLang="zh-CN" baseline="0"/>
          </a:p>
        </p:txBody>
      </p:sp>
      <p:sp>
        <p:nvSpPr>
          <p:cNvPr id="60420" name="Rectangle 2"/>
          <p:cNvSpPr>
            <a:spLocks noGrp="1" noRot="1" noChangeArrowheads="1"/>
          </p:cNvSpPr>
          <p:nvPr>
            <p:ph type="title"/>
          </p:nvPr>
        </p:nvSpPr>
        <p:spPr/>
        <p:txBody>
          <a:bodyPr/>
          <a:lstStyle/>
          <a:p>
            <a:pPr eaLnBrk="1" hangingPunct="1"/>
            <a:r>
              <a:rPr lang="zh-CN" b="1" u="sng" smtClean="0"/>
              <a:t>第五章：曲线与曲面</a:t>
            </a:r>
          </a:p>
        </p:txBody>
      </p:sp>
      <p:sp>
        <p:nvSpPr>
          <p:cNvPr id="60421" name="Rectangle 3"/>
          <p:cNvSpPr>
            <a:spLocks noGrp="1" noRot="1" noChangeArrowheads="1"/>
          </p:cNvSpPr>
          <p:nvPr>
            <p:ph type="body" idx="1"/>
          </p:nvPr>
        </p:nvSpPr>
        <p:spPr/>
        <p:txBody>
          <a:bodyPr/>
          <a:lstStyle/>
          <a:p>
            <a:pPr algn="just" eaLnBrk="1" hangingPunct="1"/>
            <a:r>
              <a:rPr lang="zh-CN" sz="2400" smtClean="0"/>
              <a:t>参数曲面的定义</a:t>
            </a:r>
          </a:p>
          <a:p>
            <a:pPr lvl="1" algn="just" eaLnBrk="1" hangingPunct="1"/>
            <a:r>
              <a:rPr lang="zh-CN" sz="2000" smtClean="0"/>
              <a:t>一张矩形域上的参数曲面片</a:t>
            </a:r>
          </a:p>
          <a:p>
            <a:pPr lvl="2" algn="just" eaLnBrk="1" hangingPunct="1"/>
            <a:r>
              <a:rPr lang="zh-CN" sz="1800" smtClean="0"/>
              <a:t>一张矩形域上由曲线边界包围具有一定连续性的点集面片，用双参数的单值函数表示式为：</a:t>
            </a:r>
            <a:r>
              <a:rPr lang="en-US" altLang="zh-CN" sz="1800" i="1" smtClean="0"/>
              <a:t>x=x(u, w), y=y(u, w), z=z(u, w)  u,w</a:t>
            </a:r>
            <a:r>
              <a:rPr lang="en-US" altLang="zh-CN" sz="1800" i="1" smtClean="0">
                <a:cs typeface="Times New Roman" pitchFamily="18" charset="0"/>
              </a:rPr>
              <a:t>€[0,1]  u,w</a:t>
            </a:r>
            <a:r>
              <a:rPr lang="zh-CN" sz="1800" smtClean="0">
                <a:cs typeface="Times New Roman" pitchFamily="18" charset="0"/>
              </a:rPr>
              <a:t>为参数。并可记为：</a:t>
            </a:r>
            <a:r>
              <a:rPr lang="en-US" altLang="zh-CN" sz="1800" i="1" smtClean="0">
                <a:cs typeface="Times New Roman" pitchFamily="18" charset="0"/>
              </a:rPr>
              <a:t>p</a:t>
            </a:r>
            <a:r>
              <a:rPr lang="en-US" altLang="zh-CN" sz="1800" i="1" smtClean="0"/>
              <a:t>(u, w)=[x(u, w), y(u, w), z(u, w)]</a:t>
            </a:r>
            <a:endParaRPr lang="en-US" altLang="zh-CN" sz="1800" smtClean="0"/>
          </a:p>
          <a:p>
            <a:pPr lvl="1" algn="just" eaLnBrk="1" hangingPunct="1"/>
            <a:r>
              <a:rPr lang="zh-CN" sz="2000" smtClean="0"/>
              <a:t>参数曲面片常用的几何元素</a:t>
            </a:r>
          </a:p>
          <a:p>
            <a:pPr lvl="2" algn="just" eaLnBrk="1" hangingPunct="1"/>
            <a:r>
              <a:rPr lang="zh-CN" sz="1800" smtClean="0"/>
              <a:t>角点</a:t>
            </a:r>
          </a:p>
          <a:p>
            <a:pPr lvl="3" algn="just" eaLnBrk="1" hangingPunct="1"/>
            <a:r>
              <a:rPr lang="zh-CN" sz="1600" smtClean="0"/>
              <a:t>把</a:t>
            </a:r>
            <a:r>
              <a:rPr lang="en-US" altLang="zh-CN" sz="1600" i="1" smtClean="0"/>
              <a:t>u, w</a:t>
            </a:r>
            <a:r>
              <a:rPr lang="en-US" altLang="zh-CN" sz="1600" smtClean="0"/>
              <a:t>=0</a:t>
            </a:r>
            <a:r>
              <a:rPr lang="zh-CN" sz="1600" smtClean="0"/>
              <a:t>或</a:t>
            </a:r>
            <a:r>
              <a:rPr lang="en-US" altLang="zh-CN" sz="1600" smtClean="0"/>
              <a:t>1</a:t>
            </a:r>
            <a:r>
              <a:rPr lang="zh-CN" sz="1600" smtClean="0"/>
              <a:t>代入</a:t>
            </a:r>
            <a:r>
              <a:rPr lang="en-US" altLang="zh-CN" sz="1600" i="1" smtClean="0"/>
              <a:t>p(u, w)</a:t>
            </a:r>
            <a:r>
              <a:rPr lang="en-US" altLang="zh-CN" sz="1600" smtClean="0"/>
              <a:t>, </a:t>
            </a:r>
            <a:r>
              <a:rPr lang="zh-CN" sz="1600" smtClean="0"/>
              <a:t>得到四个角点是：</a:t>
            </a:r>
            <a:r>
              <a:rPr lang="en-US" altLang="zh-CN" sz="1600" i="1" smtClean="0"/>
              <a:t>p(0,0)</a:t>
            </a:r>
            <a:r>
              <a:rPr lang="en-US" altLang="zh-CN" sz="1600" smtClean="0"/>
              <a:t>, </a:t>
            </a:r>
            <a:r>
              <a:rPr lang="en-US" altLang="zh-CN" sz="1600" i="1" smtClean="0"/>
              <a:t>p(0,1)</a:t>
            </a:r>
            <a:r>
              <a:rPr lang="en-US" altLang="zh-CN" sz="1600" smtClean="0"/>
              <a:t>, </a:t>
            </a:r>
            <a:r>
              <a:rPr lang="en-US" altLang="zh-CN" sz="1600" i="1" smtClean="0"/>
              <a:t>p(1,0)</a:t>
            </a:r>
            <a:r>
              <a:rPr lang="en-US" altLang="zh-CN" sz="1600" smtClean="0"/>
              <a:t>, </a:t>
            </a:r>
            <a:r>
              <a:rPr lang="en-US" altLang="zh-CN" sz="1600" i="1" smtClean="0"/>
              <a:t>p(1,1)</a:t>
            </a:r>
            <a:r>
              <a:rPr lang="zh-CN" sz="1600" smtClean="0"/>
              <a:t>，简记为</a:t>
            </a:r>
            <a:r>
              <a:rPr lang="en-US" altLang="zh-CN" sz="1600" i="1" smtClean="0"/>
              <a:t>p</a:t>
            </a:r>
            <a:r>
              <a:rPr lang="en-US" altLang="zh-CN" sz="1600" i="1" baseline="-25000" smtClean="0"/>
              <a:t>00</a:t>
            </a:r>
            <a:r>
              <a:rPr lang="en-US" altLang="zh-CN" sz="1600" i="1" smtClean="0"/>
              <a:t>, p</a:t>
            </a:r>
            <a:r>
              <a:rPr lang="en-US" altLang="zh-CN" sz="1600" i="1" baseline="-25000" smtClean="0"/>
              <a:t>01</a:t>
            </a:r>
            <a:r>
              <a:rPr lang="en-US" altLang="zh-CN" sz="1600" i="1" smtClean="0"/>
              <a:t>, p</a:t>
            </a:r>
            <a:r>
              <a:rPr lang="en-US" altLang="zh-CN" sz="1600" i="1" baseline="-25000" smtClean="0"/>
              <a:t>10</a:t>
            </a:r>
            <a:r>
              <a:rPr lang="en-US" altLang="zh-CN" sz="1600" i="1" smtClean="0"/>
              <a:t>, p</a:t>
            </a:r>
            <a:r>
              <a:rPr lang="en-US" altLang="zh-CN" sz="1600" i="1" baseline="-25000" smtClean="0"/>
              <a:t>11</a:t>
            </a:r>
            <a:endParaRPr lang="en-US" altLang="zh-CN" sz="1600" smtClean="0"/>
          </a:p>
          <a:p>
            <a:pPr lvl="2" algn="just" eaLnBrk="1" hangingPunct="1"/>
            <a:r>
              <a:rPr lang="zh-CN" sz="1800" smtClean="0"/>
              <a:t>边界线</a:t>
            </a:r>
          </a:p>
          <a:p>
            <a:pPr lvl="3" algn="just" eaLnBrk="1" hangingPunct="1"/>
            <a:r>
              <a:rPr lang="zh-CN" sz="1600" smtClean="0"/>
              <a:t>矩形域曲面片的四条边界线是：</a:t>
            </a:r>
            <a:r>
              <a:rPr lang="en-US" altLang="zh-CN" sz="1600" i="1" smtClean="0"/>
              <a:t>p(u,0)</a:t>
            </a:r>
            <a:r>
              <a:rPr lang="en-US" altLang="zh-CN" sz="1600" smtClean="0"/>
              <a:t>, </a:t>
            </a:r>
            <a:r>
              <a:rPr lang="en-US" altLang="zh-CN" sz="1600" i="1" smtClean="0"/>
              <a:t>p(u,1)</a:t>
            </a:r>
            <a:r>
              <a:rPr lang="en-US" altLang="zh-CN" sz="1600" smtClean="0"/>
              <a:t>, </a:t>
            </a:r>
            <a:r>
              <a:rPr lang="en-US" altLang="zh-CN" sz="1600" i="1" smtClean="0"/>
              <a:t>p(0,w)</a:t>
            </a:r>
            <a:r>
              <a:rPr lang="en-US" altLang="zh-CN" sz="1600" smtClean="0"/>
              <a:t>, </a:t>
            </a:r>
            <a:r>
              <a:rPr lang="en-US" altLang="zh-CN" sz="1600" i="1" smtClean="0"/>
              <a:t>p(1,w)</a:t>
            </a:r>
            <a:r>
              <a:rPr lang="zh-CN" sz="1600" smtClean="0"/>
              <a:t>，简记为</a:t>
            </a:r>
            <a:r>
              <a:rPr lang="en-US" altLang="zh-CN" sz="1600" i="1" smtClean="0"/>
              <a:t>p</a:t>
            </a:r>
            <a:r>
              <a:rPr lang="en-US" altLang="zh-CN" sz="1600" i="1" baseline="-25000" smtClean="0"/>
              <a:t>u0</a:t>
            </a:r>
            <a:r>
              <a:rPr lang="en-US" altLang="zh-CN" sz="1600" i="1" smtClean="0"/>
              <a:t>, p</a:t>
            </a:r>
            <a:r>
              <a:rPr lang="en-US" altLang="zh-CN" sz="1600" i="1" baseline="-25000" smtClean="0"/>
              <a:t>u1</a:t>
            </a:r>
            <a:r>
              <a:rPr lang="en-US" altLang="zh-CN" sz="1600" i="1" smtClean="0"/>
              <a:t>, p</a:t>
            </a:r>
            <a:r>
              <a:rPr lang="en-US" altLang="zh-CN" sz="1600" i="1" baseline="-25000" smtClean="0"/>
              <a:t>0w</a:t>
            </a:r>
            <a:r>
              <a:rPr lang="en-US" altLang="zh-CN" sz="1600" i="1" smtClean="0"/>
              <a:t>, p</a:t>
            </a:r>
            <a:r>
              <a:rPr lang="en-US" altLang="zh-CN" sz="1600" i="1" baseline="-25000" smtClean="0"/>
              <a:t>1w</a:t>
            </a:r>
            <a:endParaRPr lang="en-US" altLang="zh-CN" sz="160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F3B3741-4EF3-4034-AD2B-9C3CA32319E4}" type="datetime1">
              <a:rPr lang="zh-CN" altLang="en-US" baseline="0"/>
              <a:pPr eaLnBrk="1" hangingPunct="1"/>
              <a:t>2010/12/17</a:t>
            </a:fld>
            <a:endParaRPr lang="zh-CN" altLang="zh-CN" baseline="0"/>
          </a:p>
        </p:txBody>
      </p:sp>
      <p:sp>
        <p:nvSpPr>
          <p:cNvPr id="4915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EBB5E28-A23D-4AAA-BC57-0E28E496F436}" type="slidenum">
              <a:rPr lang="zh-CN" altLang="zh-CN" baseline="0"/>
              <a:pPr eaLnBrk="1" hangingPunct="1"/>
              <a:t>2</a:t>
            </a:fld>
            <a:endParaRPr lang="zh-CN" altLang="zh-CN" baseline="0"/>
          </a:p>
        </p:txBody>
      </p:sp>
      <p:sp>
        <p:nvSpPr>
          <p:cNvPr id="49156" name="Rectangle 2"/>
          <p:cNvSpPr>
            <a:spLocks noGrp="1" noRot="1" noChangeArrowheads="1"/>
          </p:cNvSpPr>
          <p:nvPr>
            <p:ph type="title"/>
          </p:nvPr>
        </p:nvSpPr>
        <p:spPr/>
        <p:txBody>
          <a:bodyPr/>
          <a:lstStyle/>
          <a:p>
            <a:pPr eaLnBrk="1" hangingPunct="1"/>
            <a:r>
              <a:rPr lang="zh-CN" b="1" u="sng" smtClean="0"/>
              <a:t>第五章：曲线与曲面</a:t>
            </a:r>
          </a:p>
        </p:txBody>
      </p:sp>
      <p:sp>
        <p:nvSpPr>
          <p:cNvPr id="49157" name="Rectangle 3"/>
          <p:cNvSpPr>
            <a:spLocks noGrp="1" noRot="1" noChangeArrowheads="1"/>
          </p:cNvSpPr>
          <p:nvPr>
            <p:ph type="body" idx="1"/>
          </p:nvPr>
        </p:nvSpPr>
        <p:spPr/>
        <p:txBody>
          <a:bodyPr/>
          <a:lstStyle/>
          <a:p>
            <a:pPr lvl="1" algn="just" eaLnBrk="1" hangingPunct="1"/>
            <a:r>
              <a:rPr lang="zh-CN" altLang="zh-CN" sz="2000" smtClean="0"/>
              <a:t>1971</a:t>
            </a:r>
            <a:r>
              <a:rPr lang="zh-CN" sz="2000" smtClean="0"/>
              <a:t>年，法国雷诺</a:t>
            </a:r>
            <a:r>
              <a:rPr lang="zh-CN" altLang="zh-CN" sz="2000" smtClean="0"/>
              <a:t>(Renault)</a:t>
            </a:r>
            <a:r>
              <a:rPr lang="zh-CN" sz="2000" smtClean="0"/>
              <a:t>汽车公司的贝塞尔</a:t>
            </a:r>
            <a:r>
              <a:rPr lang="zh-CN" altLang="zh-CN" sz="2000" smtClean="0"/>
              <a:t>(Bezier)</a:t>
            </a:r>
            <a:r>
              <a:rPr lang="zh-CN" sz="2000" smtClean="0"/>
              <a:t>发表了一种用控制多边形定义曲线和曲面的方法</a:t>
            </a:r>
          </a:p>
          <a:p>
            <a:pPr lvl="1" algn="just" eaLnBrk="1" hangingPunct="1"/>
            <a:r>
              <a:rPr lang="zh-CN" altLang="zh-CN" sz="2000" smtClean="0"/>
              <a:t>1971</a:t>
            </a:r>
            <a:r>
              <a:rPr lang="zh-CN" sz="2000" smtClean="0"/>
              <a:t>年，法国雪铁龙</a:t>
            </a:r>
            <a:r>
              <a:rPr lang="zh-CN" altLang="zh-CN" sz="2000" smtClean="0"/>
              <a:t>(Citroen) </a:t>
            </a:r>
            <a:r>
              <a:rPr lang="zh-CN" sz="2000" smtClean="0"/>
              <a:t>汽车公司的德卡斯特里奥</a:t>
            </a:r>
            <a:r>
              <a:rPr lang="zh-CN" altLang="zh-CN" sz="2000" smtClean="0"/>
              <a:t>(de Castelijau)</a:t>
            </a:r>
            <a:r>
              <a:rPr lang="zh-CN" sz="2000" smtClean="0"/>
              <a:t>也独立地研究出与</a:t>
            </a:r>
            <a:r>
              <a:rPr lang="zh-CN" altLang="zh-CN" sz="2000" smtClean="0"/>
              <a:t>Bezier</a:t>
            </a:r>
            <a:r>
              <a:rPr lang="zh-CN" sz="2000" smtClean="0"/>
              <a:t>类似的方法</a:t>
            </a:r>
          </a:p>
          <a:p>
            <a:pPr lvl="1" algn="just" eaLnBrk="1" hangingPunct="1"/>
            <a:r>
              <a:rPr lang="zh-CN" altLang="zh-CN" sz="2000" smtClean="0"/>
              <a:t>1972</a:t>
            </a:r>
            <a:r>
              <a:rPr lang="zh-CN" sz="2000" smtClean="0"/>
              <a:t>年，德布尔</a:t>
            </a:r>
            <a:r>
              <a:rPr lang="zh-CN" altLang="zh-CN" sz="2000" smtClean="0"/>
              <a:t>(de Boor)</a:t>
            </a:r>
            <a:r>
              <a:rPr lang="zh-CN" sz="2000" smtClean="0"/>
              <a:t>给出了</a:t>
            </a:r>
            <a:r>
              <a:rPr lang="zh-CN" altLang="zh-CN" sz="2000" smtClean="0"/>
              <a:t>B</a:t>
            </a:r>
            <a:r>
              <a:rPr lang="zh-CN" sz="2000" smtClean="0"/>
              <a:t>样条的标准计算方法</a:t>
            </a:r>
          </a:p>
          <a:p>
            <a:pPr lvl="1" algn="just" eaLnBrk="1" hangingPunct="1"/>
            <a:r>
              <a:rPr lang="zh-CN" altLang="zh-CN" sz="2000" smtClean="0"/>
              <a:t>1974</a:t>
            </a:r>
            <a:r>
              <a:rPr lang="zh-CN" sz="2000" smtClean="0"/>
              <a:t>年，美国通用汽车公司的戈登</a:t>
            </a:r>
            <a:r>
              <a:rPr lang="zh-CN" altLang="zh-CN" sz="2000" smtClean="0"/>
              <a:t>(Gorden)</a:t>
            </a:r>
            <a:r>
              <a:rPr lang="zh-CN" sz="2000" smtClean="0"/>
              <a:t>和里森费尔德</a:t>
            </a:r>
            <a:r>
              <a:rPr lang="zh-CN" altLang="zh-CN" sz="2000" smtClean="0"/>
              <a:t>(Riesenfeld)</a:t>
            </a:r>
            <a:r>
              <a:rPr lang="zh-CN" sz="2000" smtClean="0"/>
              <a:t>将</a:t>
            </a:r>
            <a:r>
              <a:rPr lang="zh-CN" altLang="zh-CN" sz="2000" smtClean="0"/>
              <a:t>B</a:t>
            </a:r>
            <a:r>
              <a:rPr lang="zh-CN" sz="2000" smtClean="0"/>
              <a:t>样条理论用于形状描述，提出了</a:t>
            </a:r>
            <a:r>
              <a:rPr lang="en-US" altLang="zh-CN" sz="2000" smtClean="0"/>
              <a:t>B</a:t>
            </a:r>
            <a:r>
              <a:rPr lang="en-US" sz="2000" smtClean="0"/>
              <a:t>样条曲线和曲面</a:t>
            </a:r>
          </a:p>
          <a:p>
            <a:pPr lvl="1" algn="just" eaLnBrk="1" hangingPunct="1"/>
            <a:r>
              <a:rPr lang="zh-CN" altLang="zh-CN" sz="2000" smtClean="0"/>
              <a:t>1975</a:t>
            </a:r>
            <a:r>
              <a:rPr lang="zh-CN" sz="2000" smtClean="0"/>
              <a:t>年，美国锡拉丘兹</a:t>
            </a:r>
            <a:r>
              <a:rPr lang="zh-CN" altLang="zh-CN" sz="2000" smtClean="0"/>
              <a:t>(Syracuse)</a:t>
            </a:r>
            <a:r>
              <a:rPr lang="zh-CN" sz="2000" smtClean="0"/>
              <a:t>大学的佛斯普里尔</a:t>
            </a:r>
            <a:r>
              <a:rPr lang="zh-CN" altLang="zh-CN" sz="2000" smtClean="0"/>
              <a:t>(Versprill)</a:t>
            </a:r>
            <a:r>
              <a:rPr lang="zh-CN" sz="2000" smtClean="0"/>
              <a:t>提出了有理</a:t>
            </a:r>
            <a:r>
              <a:rPr lang="zh-CN" altLang="zh-CN" sz="2000" smtClean="0"/>
              <a:t>B</a:t>
            </a:r>
            <a:r>
              <a:rPr lang="zh-CN" sz="2000" smtClean="0"/>
              <a:t>样条方法</a:t>
            </a:r>
          </a:p>
          <a:p>
            <a:pPr lvl="1" algn="just" eaLnBrk="1" hangingPunct="1"/>
            <a:r>
              <a:rPr lang="zh-CN" altLang="zh-CN" sz="2000" smtClean="0"/>
              <a:t>80</a:t>
            </a:r>
            <a:r>
              <a:rPr lang="zh-CN" sz="2000" smtClean="0"/>
              <a:t>年代后期，皮格尔</a:t>
            </a:r>
            <a:r>
              <a:rPr lang="zh-CN" altLang="zh-CN" sz="2000" smtClean="0"/>
              <a:t>(Piegl)</a:t>
            </a:r>
            <a:r>
              <a:rPr lang="zh-CN" sz="2000" smtClean="0"/>
              <a:t>和蒂勒</a:t>
            </a:r>
            <a:r>
              <a:rPr lang="zh-CN" altLang="zh-CN" sz="2000" smtClean="0"/>
              <a:t>(Tiller)</a:t>
            </a:r>
            <a:r>
              <a:rPr lang="zh-CN" sz="2000" smtClean="0"/>
              <a:t>将有理</a:t>
            </a:r>
            <a:r>
              <a:rPr lang="zh-CN" altLang="zh-CN" sz="2000" smtClean="0"/>
              <a:t>B</a:t>
            </a:r>
            <a:r>
              <a:rPr lang="zh-CN" sz="2000" smtClean="0"/>
              <a:t>样条发展成非均匀有理</a:t>
            </a:r>
            <a:r>
              <a:rPr lang="zh-CN" altLang="zh-CN" sz="2000" smtClean="0"/>
              <a:t>B</a:t>
            </a:r>
            <a:r>
              <a:rPr lang="zh-CN" sz="2000" smtClean="0"/>
              <a:t>样条方法，并已成为当前自由曲线和曲面描述的最广为流行的技术</a:t>
            </a:r>
            <a:endParaRPr lang="zh-CN" sz="2000" smtClean="0">
              <a:latin typeface="Times New Roman" pitchFamily="18" charset="0"/>
              <a:ea typeface="仿宋_GB2312"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185EBE7-E8FC-40D9-82BC-0C2A088A60E7}" type="datetime1">
              <a:rPr lang="zh-CN" altLang="en-US" baseline="0"/>
              <a:pPr eaLnBrk="1" hangingPunct="1"/>
              <a:t>2010/12/17</a:t>
            </a:fld>
            <a:endParaRPr lang="zh-CN" altLang="zh-CN" baseline="0"/>
          </a:p>
        </p:txBody>
      </p:sp>
      <p:sp>
        <p:nvSpPr>
          <p:cNvPr id="614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81EF0C7-26EC-4948-83F1-06F054B3703B}" type="slidenum">
              <a:rPr lang="zh-CN" altLang="zh-CN" baseline="0"/>
              <a:pPr eaLnBrk="1" hangingPunct="1"/>
              <a:t>20</a:t>
            </a:fld>
            <a:endParaRPr lang="zh-CN" altLang="zh-CN" baseline="0"/>
          </a:p>
        </p:txBody>
      </p:sp>
      <p:sp>
        <p:nvSpPr>
          <p:cNvPr id="61444" name="Rectangle 2"/>
          <p:cNvSpPr>
            <a:spLocks noGrp="1" noRot="1" noChangeArrowheads="1"/>
          </p:cNvSpPr>
          <p:nvPr>
            <p:ph type="title"/>
          </p:nvPr>
        </p:nvSpPr>
        <p:spPr/>
        <p:txBody>
          <a:bodyPr/>
          <a:lstStyle/>
          <a:p>
            <a:pPr eaLnBrk="1" hangingPunct="1"/>
            <a:r>
              <a:rPr lang="zh-CN" b="1" u="sng" smtClean="0"/>
              <a:t>第五章：曲线与曲面</a:t>
            </a:r>
          </a:p>
        </p:txBody>
      </p:sp>
      <p:sp>
        <p:nvSpPr>
          <p:cNvPr id="61445" name="Rectangle 3"/>
          <p:cNvSpPr>
            <a:spLocks noGrp="1" noRot="1" noChangeArrowheads="1"/>
          </p:cNvSpPr>
          <p:nvPr>
            <p:ph type="body" idx="1"/>
          </p:nvPr>
        </p:nvSpPr>
        <p:spPr/>
        <p:txBody>
          <a:bodyPr/>
          <a:lstStyle/>
          <a:p>
            <a:pPr lvl="2" algn="just" eaLnBrk="1" hangingPunct="1"/>
            <a:r>
              <a:rPr lang="zh-CN" sz="1800" smtClean="0"/>
              <a:t>曲面片上一点</a:t>
            </a:r>
          </a:p>
          <a:p>
            <a:pPr lvl="3" algn="just" eaLnBrk="1" hangingPunct="1"/>
            <a:r>
              <a:rPr lang="zh-CN" sz="1600" smtClean="0"/>
              <a:t>该点为</a:t>
            </a:r>
            <a:r>
              <a:rPr lang="zh-CN" altLang="zh-CN" sz="1600" i="1" smtClean="0"/>
              <a:t>p(u</a:t>
            </a:r>
            <a:r>
              <a:rPr lang="zh-CN" altLang="zh-CN" sz="1600" i="1" baseline="-25000" smtClean="0"/>
              <a:t>i</a:t>
            </a:r>
            <a:r>
              <a:rPr lang="zh-CN" altLang="zh-CN" sz="1600" i="1" smtClean="0"/>
              <a:t>, w</a:t>
            </a:r>
            <a:r>
              <a:rPr lang="zh-CN" altLang="zh-CN" sz="1600" i="1" baseline="-25000" smtClean="0"/>
              <a:t>j</a:t>
            </a:r>
            <a:r>
              <a:rPr lang="zh-CN" altLang="zh-CN" sz="1600" i="1" smtClean="0"/>
              <a:t>)</a:t>
            </a:r>
            <a:r>
              <a:rPr lang="zh-CN" altLang="zh-CN" sz="1600" smtClean="0"/>
              <a:t>, </a:t>
            </a:r>
            <a:r>
              <a:rPr lang="zh-CN" sz="1600" smtClean="0"/>
              <a:t>简记为</a:t>
            </a:r>
            <a:r>
              <a:rPr lang="zh-CN" altLang="zh-CN" sz="1600" i="1" smtClean="0"/>
              <a:t>p</a:t>
            </a:r>
            <a:r>
              <a:rPr lang="zh-CN" altLang="zh-CN" sz="1600" i="1" baseline="-25000" smtClean="0"/>
              <a:t>ij</a:t>
            </a:r>
            <a:endParaRPr lang="zh-CN" altLang="zh-CN" sz="1600" smtClean="0"/>
          </a:p>
          <a:p>
            <a:pPr lvl="2" algn="just" eaLnBrk="1" hangingPunct="1"/>
            <a:r>
              <a:rPr lang="zh-CN" altLang="zh-CN" sz="1800" i="1" smtClean="0"/>
              <a:t>P</a:t>
            </a:r>
            <a:r>
              <a:rPr lang="zh-CN" altLang="zh-CN" sz="1800" i="1" baseline="-25000" smtClean="0"/>
              <a:t>ij</a:t>
            </a:r>
            <a:r>
              <a:rPr lang="zh-CN" sz="1800" smtClean="0"/>
              <a:t>点的切矢</a:t>
            </a:r>
          </a:p>
          <a:p>
            <a:pPr lvl="3" algn="just" eaLnBrk="1" hangingPunct="1"/>
            <a:r>
              <a:rPr lang="zh-CN" sz="1600" smtClean="0"/>
              <a:t>在面片上一点</a:t>
            </a:r>
            <a:r>
              <a:rPr lang="zh-CN" altLang="zh-CN" sz="1600" i="1" smtClean="0"/>
              <a:t>p</a:t>
            </a:r>
            <a:r>
              <a:rPr lang="zh-CN" altLang="zh-CN" sz="1600" i="1" baseline="-25000" smtClean="0"/>
              <a:t>ij</a:t>
            </a:r>
            <a:r>
              <a:rPr lang="zh-CN" sz="1600" smtClean="0"/>
              <a:t>处有</a:t>
            </a:r>
            <a:r>
              <a:rPr lang="zh-CN" altLang="zh-CN" sz="1600" i="1" smtClean="0"/>
              <a:t>u</a:t>
            </a:r>
            <a:r>
              <a:rPr lang="zh-CN" sz="1600" smtClean="0"/>
              <a:t>向切矢为</a:t>
            </a:r>
            <a:r>
              <a:rPr lang="zh-CN" altLang="zh-CN" sz="1600" i="1" smtClean="0"/>
              <a:t>p</a:t>
            </a:r>
            <a:r>
              <a:rPr lang="zh-CN" altLang="zh-CN" sz="1600" i="1" baseline="30000" smtClean="0"/>
              <a:t>u</a:t>
            </a:r>
            <a:r>
              <a:rPr lang="zh-CN" altLang="zh-CN" sz="1600" i="1" baseline="-25000" smtClean="0"/>
              <a:t>ij</a:t>
            </a:r>
            <a:r>
              <a:rPr lang="zh-CN" sz="1600" smtClean="0"/>
              <a:t>，</a:t>
            </a:r>
            <a:r>
              <a:rPr lang="zh-CN" altLang="zh-CN" sz="1600" i="1" smtClean="0"/>
              <a:t>w</a:t>
            </a:r>
            <a:r>
              <a:rPr lang="zh-CN" sz="1600" smtClean="0"/>
              <a:t>向切矢为</a:t>
            </a:r>
            <a:r>
              <a:rPr lang="zh-CN" altLang="zh-CN" sz="1600" i="1" smtClean="0"/>
              <a:t>p</a:t>
            </a:r>
            <a:r>
              <a:rPr lang="zh-CN" altLang="zh-CN" sz="1600" i="1" baseline="30000" smtClean="0"/>
              <a:t>w</a:t>
            </a:r>
            <a:r>
              <a:rPr lang="zh-CN" altLang="zh-CN" sz="1600" i="1" baseline="-25000" smtClean="0"/>
              <a:t>ij</a:t>
            </a:r>
            <a:endParaRPr lang="zh-CN" altLang="zh-CN" sz="1600" smtClean="0"/>
          </a:p>
          <a:p>
            <a:pPr lvl="2" algn="just" eaLnBrk="1" hangingPunct="1"/>
            <a:r>
              <a:rPr lang="zh-CN" altLang="zh-CN" sz="1800" i="1" smtClean="0"/>
              <a:t>P</a:t>
            </a:r>
            <a:r>
              <a:rPr lang="zh-CN" altLang="zh-CN" sz="1800" i="1" baseline="-25000" smtClean="0"/>
              <a:t>ij</a:t>
            </a:r>
            <a:r>
              <a:rPr lang="zh-CN" sz="1800" smtClean="0"/>
              <a:t>点的法矢</a:t>
            </a:r>
          </a:p>
          <a:p>
            <a:pPr lvl="3" algn="just" eaLnBrk="1" hangingPunct="1"/>
            <a:r>
              <a:rPr lang="zh-CN" sz="1600" smtClean="0"/>
              <a:t>在</a:t>
            </a:r>
            <a:r>
              <a:rPr lang="zh-CN" altLang="zh-CN" sz="1600" i="1" smtClean="0"/>
              <a:t>p</a:t>
            </a:r>
            <a:r>
              <a:rPr lang="zh-CN" altLang="zh-CN" sz="1600" i="1" baseline="-25000" smtClean="0"/>
              <a:t>ij</a:t>
            </a:r>
            <a:r>
              <a:rPr lang="zh-CN" sz="1600" smtClean="0"/>
              <a:t>处的法矢记为</a:t>
            </a:r>
            <a:r>
              <a:rPr lang="zh-CN" altLang="zh-CN" sz="1600" i="1" smtClean="0"/>
              <a:t>n(u</a:t>
            </a:r>
            <a:r>
              <a:rPr lang="zh-CN" altLang="zh-CN" sz="1600" i="1" baseline="-25000" smtClean="0"/>
              <a:t>i</a:t>
            </a:r>
            <a:r>
              <a:rPr lang="zh-CN" altLang="zh-CN" sz="1600" smtClean="0"/>
              <a:t>, </a:t>
            </a:r>
            <a:r>
              <a:rPr lang="zh-CN" altLang="zh-CN" sz="1600" i="1" smtClean="0"/>
              <a:t>w</a:t>
            </a:r>
            <a:r>
              <a:rPr lang="zh-CN" altLang="zh-CN" sz="1600" i="1" baseline="-25000" smtClean="0"/>
              <a:t>j</a:t>
            </a:r>
            <a:r>
              <a:rPr lang="zh-CN" altLang="zh-CN" sz="1600" i="1" smtClean="0"/>
              <a:t>)</a:t>
            </a:r>
            <a:r>
              <a:rPr lang="zh-CN" altLang="zh-CN" sz="1600" smtClean="0"/>
              <a:t>,</a:t>
            </a:r>
            <a:r>
              <a:rPr lang="zh-CN" sz="1600" smtClean="0"/>
              <a:t>简记为</a:t>
            </a:r>
            <a:r>
              <a:rPr lang="zh-CN" altLang="zh-CN" sz="1600" i="1" smtClean="0"/>
              <a:t>n</a:t>
            </a:r>
            <a:r>
              <a:rPr lang="zh-CN" altLang="zh-CN" sz="1600" i="1" baseline="-25000" smtClean="0"/>
              <a:t>ij</a:t>
            </a:r>
            <a:r>
              <a:rPr lang="zh-CN" sz="1600" smtClean="0"/>
              <a:t>，</a:t>
            </a:r>
            <a:r>
              <a:rPr lang="zh-CN" altLang="zh-CN" sz="1600" b="1" i="1" smtClean="0"/>
              <a:t>n</a:t>
            </a:r>
            <a:r>
              <a:rPr lang="zh-CN" altLang="zh-CN" sz="1600" i="1" baseline="-25000" smtClean="0"/>
              <a:t>ij</a:t>
            </a:r>
            <a:r>
              <a:rPr lang="zh-CN" altLang="zh-CN" sz="1600" i="1" smtClean="0"/>
              <a:t>=</a:t>
            </a:r>
            <a:r>
              <a:rPr lang="zh-CN" altLang="zh-CN" sz="1600" b="1" i="1" smtClean="0"/>
              <a:t>p</a:t>
            </a:r>
            <a:r>
              <a:rPr lang="zh-CN" altLang="zh-CN" sz="1600" i="1" baseline="30000" smtClean="0"/>
              <a:t>u</a:t>
            </a:r>
            <a:r>
              <a:rPr lang="zh-CN" altLang="zh-CN" sz="1600" i="1" baseline="-25000" smtClean="0"/>
              <a:t>ij</a:t>
            </a:r>
            <a:r>
              <a:rPr lang="zh-CN" altLang="zh-CN" sz="1600" i="1" smtClean="0"/>
              <a:t>×</a:t>
            </a:r>
            <a:r>
              <a:rPr lang="zh-CN" altLang="zh-CN" sz="1600" b="1" i="1" smtClean="0"/>
              <a:t>p</a:t>
            </a:r>
            <a:r>
              <a:rPr lang="zh-CN" altLang="zh-CN" sz="1600" i="1" baseline="30000" smtClean="0"/>
              <a:t>w</a:t>
            </a:r>
            <a:r>
              <a:rPr lang="zh-CN" altLang="zh-CN" sz="1600" i="1" baseline="-25000" smtClean="0"/>
              <a:t>ij </a:t>
            </a:r>
            <a:r>
              <a:rPr lang="zh-CN" altLang="zh-CN" sz="1600" i="1" smtClean="0"/>
              <a:t>/ |p</a:t>
            </a:r>
            <a:r>
              <a:rPr lang="zh-CN" altLang="zh-CN" sz="1600" i="1" baseline="30000" smtClean="0"/>
              <a:t>u</a:t>
            </a:r>
            <a:r>
              <a:rPr lang="zh-CN" altLang="zh-CN" sz="1600" i="1" baseline="-25000" smtClean="0"/>
              <a:t>ij</a:t>
            </a:r>
            <a:r>
              <a:rPr lang="zh-CN" altLang="zh-CN" sz="1600" i="1" smtClean="0"/>
              <a:t>×p</a:t>
            </a:r>
            <a:r>
              <a:rPr lang="zh-CN" altLang="zh-CN" sz="1600" i="1" baseline="30000" smtClean="0"/>
              <a:t>w</a:t>
            </a:r>
            <a:r>
              <a:rPr lang="zh-CN" altLang="zh-CN" sz="1600" i="1" baseline="-25000" smtClean="0"/>
              <a:t>ij </a:t>
            </a:r>
            <a:r>
              <a:rPr lang="zh-CN" altLang="zh-CN" sz="1600" i="1" smtClean="0"/>
              <a:t>|</a:t>
            </a:r>
          </a:p>
          <a:p>
            <a:pPr lvl="1" algn="just" eaLnBrk="1" hangingPunct="1"/>
            <a:r>
              <a:rPr lang="zh-CN" sz="2000" smtClean="0"/>
              <a:t>简单面片的参数表示举例</a:t>
            </a:r>
          </a:p>
          <a:p>
            <a:pPr lvl="2" algn="just" eaLnBrk="1" hangingPunct="1"/>
            <a:r>
              <a:rPr lang="zh-CN" altLang="zh-CN" sz="1800" smtClean="0"/>
              <a:t>xoy</a:t>
            </a:r>
            <a:r>
              <a:rPr lang="zh-CN" sz="1800" smtClean="0"/>
              <a:t>平面上一张矩形域的平面片</a:t>
            </a:r>
          </a:p>
          <a:p>
            <a:pPr algn="just" eaLnBrk="1" hangingPunct="1">
              <a:buFont typeface="Wingdings" pitchFamily="2" charset="2"/>
              <a:buNone/>
            </a:pPr>
            <a:r>
              <a:rPr lang="zh-CN" altLang="zh-CN" sz="1600" smtClean="0"/>
              <a:t>	              	 </a:t>
            </a:r>
            <a:r>
              <a:rPr lang="zh-CN" altLang="zh-CN" sz="1600" i="1" smtClean="0"/>
              <a:t>x=(c-a)u+a</a:t>
            </a:r>
            <a:r>
              <a:rPr lang="zh-CN" altLang="zh-CN" sz="1600" smtClean="0"/>
              <a:t>, </a:t>
            </a:r>
            <a:r>
              <a:rPr lang="zh-CN" altLang="zh-CN" sz="1600" i="1" smtClean="0"/>
              <a:t>y=(d-b)w+b</a:t>
            </a:r>
            <a:r>
              <a:rPr lang="zh-CN" altLang="zh-CN" sz="1600" smtClean="0"/>
              <a:t>, </a:t>
            </a:r>
            <a:r>
              <a:rPr lang="zh-CN" altLang="zh-CN" sz="1600" i="1" smtClean="0"/>
              <a:t>z=0</a:t>
            </a:r>
            <a:r>
              <a:rPr lang="zh-CN" altLang="zh-CN" sz="1600" smtClean="0"/>
              <a:t>, </a:t>
            </a:r>
            <a:r>
              <a:rPr lang="zh-CN" altLang="zh-CN" sz="1600" i="1" smtClean="0"/>
              <a:t>u,w€[0,1]</a:t>
            </a:r>
          </a:p>
          <a:p>
            <a:pPr lvl="2" algn="just" eaLnBrk="1" hangingPunct="1"/>
            <a:r>
              <a:rPr lang="zh-CN" sz="1800" smtClean="0"/>
              <a:t>球面，球心坐标为</a:t>
            </a:r>
            <a:r>
              <a:rPr lang="zh-CN" altLang="zh-CN" sz="1800" smtClean="0"/>
              <a:t>(</a:t>
            </a:r>
            <a:r>
              <a:rPr lang="zh-CN" altLang="zh-CN" sz="1800" i="1" smtClean="0"/>
              <a:t>x</a:t>
            </a:r>
            <a:r>
              <a:rPr lang="zh-CN" altLang="zh-CN" sz="1800" i="1" baseline="-25000" smtClean="0"/>
              <a:t>0</a:t>
            </a:r>
            <a:r>
              <a:rPr lang="zh-CN" altLang="zh-CN" sz="1800" smtClean="0"/>
              <a:t>, </a:t>
            </a:r>
            <a:r>
              <a:rPr lang="zh-CN" altLang="zh-CN" sz="1800" i="1" smtClean="0"/>
              <a:t>y</a:t>
            </a:r>
            <a:r>
              <a:rPr lang="zh-CN" altLang="zh-CN" sz="1800" i="1" baseline="-25000" smtClean="0"/>
              <a:t>0</a:t>
            </a:r>
            <a:r>
              <a:rPr lang="zh-CN" altLang="zh-CN" sz="1800" smtClean="0"/>
              <a:t>, </a:t>
            </a:r>
            <a:r>
              <a:rPr lang="zh-CN" altLang="zh-CN" sz="1800" i="1" smtClean="0"/>
              <a:t>z</a:t>
            </a:r>
            <a:r>
              <a:rPr lang="zh-CN" altLang="zh-CN" sz="1800" i="1" baseline="-25000" smtClean="0"/>
              <a:t>0</a:t>
            </a:r>
            <a:r>
              <a:rPr lang="zh-CN" altLang="zh-CN" sz="1800" smtClean="0"/>
              <a:t>)</a:t>
            </a:r>
            <a:r>
              <a:rPr lang="zh-CN" sz="1800" smtClean="0"/>
              <a:t>，半径为</a:t>
            </a:r>
            <a:r>
              <a:rPr lang="zh-CN" altLang="zh-CN" sz="1800" i="1" smtClean="0"/>
              <a:t>r</a:t>
            </a:r>
            <a:r>
              <a:rPr lang="zh-CN" sz="1800" smtClean="0"/>
              <a:t>，纬度和经度</a:t>
            </a:r>
            <a:r>
              <a:rPr lang="zh-CN" altLang="zh-CN" sz="1800" i="1" smtClean="0"/>
              <a:t>u</a:t>
            </a:r>
            <a:r>
              <a:rPr lang="zh-CN" sz="1800" smtClean="0"/>
              <a:t>，</a:t>
            </a:r>
            <a:r>
              <a:rPr lang="zh-CN" altLang="zh-CN" sz="1800" i="1" smtClean="0"/>
              <a:t>w</a:t>
            </a:r>
            <a:r>
              <a:rPr lang="zh-CN" sz="1800" smtClean="0"/>
              <a:t>为参数变量： </a:t>
            </a:r>
            <a:r>
              <a:rPr lang="zh-CN" altLang="zh-CN" sz="1800" i="1" smtClean="0"/>
              <a:t>u€[-</a:t>
            </a:r>
            <a:r>
              <a:rPr lang="el-GR" altLang="zh-CN" sz="1800" i="1" smtClean="0">
                <a:cs typeface="Times New Roman" pitchFamily="18" charset="0"/>
              </a:rPr>
              <a:t>π</a:t>
            </a:r>
            <a:r>
              <a:rPr lang="zh-CN" altLang="zh-CN" sz="1800" i="1" smtClean="0">
                <a:cs typeface="Times New Roman" pitchFamily="18" charset="0"/>
              </a:rPr>
              <a:t>/2</a:t>
            </a:r>
            <a:r>
              <a:rPr lang="zh-CN" altLang="zh-CN" sz="1800" i="1" smtClean="0"/>
              <a:t>, </a:t>
            </a:r>
            <a:r>
              <a:rPr lang="el-GR" altLang="zh-CN" sz="1800" i="1" smtClean="0"/>
              <a:t>π</a:t>
            </a:r>
            <a:r>
              <a:rPr lang="zh-CN" altLang="zh-CN" sz="1800" i="1" smtClean="0"/>
              <a:t>/2]  w€[0, 2</a:t>
            </a:r>
            <a:r>
              <a:rPr lang="el-GR" altLang="zh-CN" sz="1800" i="1" smtClean="0"/>
              <a:t>π</a:t>
            </a:r>
            <a:r>
              <a:rPr lang="zh-CN" altLang="zh-CN" sz="1800" i="1" smtClean="0"/>
              <a:t>]</a:t>
            </a:r>
          </a:p>
          <a:p>
            <a:pPr algn="just" eaLnBrk="1" hangingPunct="1">
              <a:buFont typeface="Wingdings" pitchFamily="2" charset="2"/>
              <a:buNone/>
            </a:pPr>
            <a:r>
              <a:rPr lang="zh-CN" altLang="zh-CN" sz="1600" smtClean="0"/>
              <a:t>               		</a:t>
            </a:r>
            <a:r>
              <a:rPr lang="zh-CN" altLang="zh-CN" sz="1600" i="1" smtClean="0"/>
              <a:t>x=x</a:t>
            </a:r>
            <a:r>
              <a:rPr lang="zh-CN" altLang="zh-CN" sz="1600" i="1" baseline="-25000" smtClean="0"/>
              <a:t>0</a:t>
            </a:r>
            <a:r>
              <a:rPr lang="zh-CN" altLang="zh-CN" sz="1600" i="1" smtClean="0"/>
              <a:t>+rcos(u)cos(w)</a:t>
            </a:r>
            <a:r>
              <a:rPr lang="zh-CN" altLang="zh-CN" sz="1600" smtClean="0"/>
              <a:t>, </a:t>
            </a:r>
            <a:r>
              <a:rPr lang="zh-CN" altLang="zh-CN" sz="1600" i="1" smtClean="0"/>
              <a:t>y=y</a:t>
            </a:r>
            <a:r>
              <a:rPr lang="zh-CN" altLang="zh-CN" sz="1600" i="1" baseline="-25000" smtClean="0"/>
              <a:t>0</a:t>
            </a:r>
            <a:r>
              <a:rPr lang="zh-CN" altLang="zh-CN" sz="1600" i="1" smtClean="0"/>
              <a:t>+rcos(u)sin(w)</a:t>
            </a:r>
            <a:r>
              <a:rPr lang="zh-CN" altLang="zh-CN" sz="1600" smtClean="0"/>
              <a:t>, </a:t>
            </a:r>
            <a:r>
              <a:rPr lang="zh-CN" altLang="zh-CN" sz="1600" i="1" smtClean="0"/>
              <a:t>z=z</a:t>
            </a:r>
            <a:r>
              <a:rPr lang="zh-CN" altLang="zh-CN" sz="1600" i="1" baseline="-25000" smtClean="0"/>
              <a:t>0</a:t>
            </a:r>
            <a:r>
              <a:rPr lang="zh-CN" altLang="zh-CN" sz="1600" i="1" smtClean="0"/>
              <a:t>+rsin(u)</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5AF7C15-C14E-48E6-873D-C787111DD3C9}" type="datetime1">
              <a:rPr lang="zh-CN" altLang="en-US" baseline="0"/>
              <a:pPr eaLnBrk="1" hangingPunct="1"/>
              <a:t>2010/12/17</a:t>
            </a:fld>
            <a:endParaRPr lang="zh-CN" altLang="zh-CN" baseline="0"/>
          </a:p>
        </p:txBody>
      </p:sp>
      <p:sp>
        <p:nvSpPr>
          <p:cNvPr id="717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A2A9F6D-AF41-4303-8EA4-DF82B90C16C2}" type="slidenum">
              <a:rPr lang="zh-CN" altLang="zh-CN" baseline="0"/>
              <a:pPr eaLnBrk="1" hangingPunct="1"/>
              <a:t>21</a:t>
            </a:fld>
            <a:endParaRPr lang="zh-CN" altLang="zh-CN" baseline="0"/>
          </a:p>
        </p:txBody>
      </p:sp>
      <p:sp>
        <p:nvSpPr>
          <p:cNvPr id="7173" name="Rectangle 2"/>
          <p:cNvSpPr>
            <a:spLocks noGrp="1" noRot="1" noChangeArrowheads="1"/>
          </p:cNvSpPr>
          <p:nvPr>
            <p:ph type="title"/>
          </p:nvPr>
        </p:nvSpPr>
        <p:spPr/>
        <p:txBody>
          <a:bodyPr/>
          <a:lstStyle/>
          <a:p>
            <a:pPr eaLnBrk="1" hangingPunct="1"/>
            <a:r>
              <a:rPr lang="zh-CN" b="1" u="sng" smtClean="0"/>
              <a:t>第五章：曲线与曲面</a:t>
            </a:r>
          </a:p>
        </p:txBody>
      </p:sp>
      <p:graphicFrame>
        <p:nvGraphicFramePr>
          <p:cNvPr id="7170" name="Object 3"/>
          <p:cNvGraphicFramePr>
            <a:graphicFrameLocks noGrp="1" noChangeAspect="1"/>
          </p:cNvGraphicFramePr>
          <p:nvPr>
            <p:ph idx="1"/>
          </p:nvPr>
        </p:nvGraphicFramePr>
        <p:xfrm>
          <a:off x="1979613" y="1557338"/>
          <a:ext cx="5113337" cy="4679950"/>
        </p:xfrm>
        <a:graphic>
          <a:graphicData uri="http://schemas.openxmlformats.org/presentationml/2006/ole">
            <mc:AlternateContent xmlns:mc="http://schemas.openxmlformats.org/markup-compatibility/2006">
              <mc:Choice xmlns:v="urn:schemas-microsoft-com:vml" Requires="v">
                <p:oleObj spid="_x0000_s7177" r:id="rId3" imgW="4138019" imgH="4328535" progId="Paint.Picture">
                  <p:embed/>
                </p:oleObj>
              </mc:Choice>
              <mc:Fallback>
                <p:oleObj r:id="rId3" imgW="4138019" imgH="4328535" progId="Paint.Picture">
                  <p:embed/>
                  <p:pic>
                    <p:nvPicPr>
                      <p:cNvPr id="0" name="Object 3"/>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557338"/>
                        <a:ext cx="5113337"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B2D5B8F-64FE-4408-A8BA-1D8C540B5DA5}" type="datetime1">
              <a:rPr lang="zh-CN" altLang="en-US" baseline="0"/>
              <a:pPr eaLnBrk="1" hangingPunct="1"/>
              <a:t>2010/12/17</a:t>
            </a:fld>
            <a:endParaRPr lang="zh-CN" altLang="zh-CN" baseline="0"/>
          </a:p>
        </p:txBody>
      </p:sp>
      <p:sp>
        <p:nvSpPr>
          <p:cNvPr id="819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B0A0719-34EC-47E3-A733-92A4843B10B5}" type="slidenum">
              <a:rPr lang="zh-CN" altLang="zh-CN" baseline="0"/>
              <a:pPr eaLnBrk="1" hangingPunct="1"/>
              <a:t>22</a:t>
            </a:fld>
            <a:endParaRPr lang="zh-CN" altLang="zh-CN" baseline="0"/>
          </a:p>
        </p:txBody>
      </p:sp>
      <p:sp>
        <p:nvSpPr>
          <p:cNvPr id="8197" name="Rectangle 2"/>
          <p:cNvSpPr>
            <a:spLocks noGrp="1" noRot="1" noChangeArrowheads="1"/>
          </p:cNvSpPr>
          <p:nvPr>
            <p:ph type="title"/>
          </p:nvPr>
        </p:nvSpPr>
        <p:spPr/>
        <p:txBody>
          <a:bodyPr/>
          <a:lstStyle/>
          <a:p>
            <a:pPr eaLnBrk="1" hangingPunct="1"/>
            <a:r>
              <a:rPr lang="zh-CN" b="1" u="sng" smtClean="0"/>
              <a:t>第五章：曲线与曲面</a:t>
            </a:r>
          </a:p>
        </p:txBody>
      </p:sp>
      <p:graphicFrame>
        <p:nvGraphicFramePr>
          <p:cNvPr id="8194" name="Object 3"/>
          <p:cNvGraphicFramePr>
            <a:graphicFrameLocks noGrp="1" noChangeAspect="1"/>
          </p:cNvGraphicFramePr>
          <p:nvPr>
            <p:ph idx="1"/>
          </p:nvPr>
        </p:nvGraphicFramePr>
        <p:xfrm>
          <a:off x="1403350" y="1557338"/>
          <a:ext cx="6624638" cy="4752975"/>
        </p:xfrm>
        <a:graphic>
          <a:graphicData uri="http://schemas.openxmlformats.org/presentationml/2006/ole">
            <mc:AlternateContent xmlns:mc="http://schemas.openxmlformats.org/markup-compatibility/2006">
              <mc:Choice xmlns:v="urn:schemas-microsoft-com:vml" Requires="v">
                <p:oleObj spid="_x0000_s8201" r:id="rId3" imgW="3443810" imgH="2812024" progId="Paint.Picture">
                  <p:embed/>
                </p:oleObj>
              </mc:Choice>
              <mc:Fallback>
                <p:oleObj r:id="rId3" imgW="3443810" imgH="2812024" progId="Paint.Picture">
                  <p:embed/>
                  <p:pic>
                    <p:nvPicPr>
                      <p:cNvPr id="0" name="Object 3"/>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557338"/>
                        <a:ext cx="6624638" cy="475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117060A-C6CE-4A8F-9570-3A52054088F8}" type="datetime1">
              <a:rPr lang="zh-CN" altLang="en-US" baseline="0"/>
              <a:pPr eaLnBrk="1" hangingPunct="1"/>
              <a:t>2010/12/17</a:t>
            </a:fld>
            <a:endParaRPr lang="zh-CN" altLang="zh-CN" baseline="0"/>
          </a:p>
        </p:txBody>
      </p:sp>
      <p:sp>
        <p:nvSpPr>
          <p:cNvPr id="922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DFFA33D-25E5-47AB-AEAC-C787A5A5A4F4}" type="slidenum">
              <a:rPr lang="zh-CN" altLang="zh-CN" baseline="0"/>
              <a:pPr eaLnBrk="1" hangingPunct="1"/>
              <a:t>23</a:t>
            </a:fld>
            <a:endParaRPr lang="zh-CN" altLang="zh-CN" baseline="0"/>
          </a:p>
        </p:txBody>
      </p:sp>
      <p:sp>
        <p:nvSpPr>
          <p:cNvPr id="9221" name="Rectangle 2"/>
          <p:cNvSpPr>
            <a:spLocks noGrp="1" noRot="1" noChangeArrowheads="1"/>
          </p:cNvSpPr>
          <p:nvPr>
            <p:ph type="title"/>
          </p:nvPr>
        </p:nvSpPr>
        <p:spPr/>
        <p:txBody>
          <a:bodyPr/>
          <a:lstStyle/>
          <a:p>
            <a:pPr eaLnBrk="1" hangingPunct="1"/>
            <a:r>
              <a:rPr lang="zh-CN" b="1" u="sng" smtClean="0"/>
              <a:t>第五章：曲线与曲面</a:t>
            </a:r>
          </a:p>
        </p:txBody>
      </p:sp>
      <p:graphicFrame>
        <p:nvGraphicFramePr>
          <p:cNvPr id="9218" name="Object 3"/>
          <p:cNvGraphicFramePr>
            <a:graphicFrameLocks noGrp="1" noChangeAspect="1"/>
          </p:cNvGraphicFramePr>
          <p:nvPr>
            <p:ph idx="1"/>
          </p:nvPr>
        </p:nvGraphicFramePr>
        <p:xfrm>
          <a:off x="2411413" y="1628775"/>
          <a:ext cx="4537075" cy="4681538"/>
        </p:xfrm>
        <a:graphic>
          <a:graphicData uri="http://schemas.openxmlformats.org/presentationml/2006/ole">
            <mc:AlternateContent xmlns:mc="http://schemas.openxmlformats.org/markup-compatibility/2006">
              <mc:Choice xmlns:v="urn:schemas-microsoft-com:vml" Requires="v">
                <p:oleObj spid="_x0000_s9225" r:id="rId3" imgW="3443810" imgH="3787468" progId="Paint.Picture">
                  <p:embed/>
                </p:oleObj>
              </mc:Choice>
              <mc:Fallback>
                <p:oleObj r:id="rId3" imgW="3443810" imgH="3787468" progId="Paint.Picture">
                  <p:embed/>
                  <p:pic>
                    <p:nvPicPr>
                      <p:cNvPr id="0" name="Object 3"/>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1628775"/>
                        <a:ext cx="4537075" cy="468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22A2D3E-8622-4538-8030-221800916C45}" type="datetime1">
              <a:rPr lang="zh-CN" altLang="en-US" baseline="0"/>
              <a:pPr eaLnBrk="1" hangingPunct="1"/>
              <a:t>2010/12/17</a:t>
            </a:fld>
            <a:endParaRPr lang="zh-CN" altLang="zh-CN" baseline="0"/>
          </a:p>
        </p:txBody>
      </p:sp>
      <p:sp>
        <p:nvSpPr>
          <p:cNvPr id="10244"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231ECE7-7DC8-41B6-85A1-C0FD6CF0D243}" type="slidenum">
              <a:rPr lang="zh-CN" altLang="zh-CN" baseline="0"/>
              <a:pPr eaLnBrk="1" hangingPunct="1"/>
              <a:t>24</a:t>
            </a:fld>
            <a:endParaRPr lang="zh-CN" altLang="zh-CN" baseline="0"/>
          </a:p>
        </p:txBody>
      </p:sp>
      <p:sp>
        <p:nvSpPr>
          <p:cNvPr id="10245"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246" name="Rectangle 3"/>
          <p:cNvSpPr>
            <a:spLocks noGrp="1" noRot="1" noChangeArrowheads="1"/>
          </p:cNvSpPr>
          <p:nvPr>
            <p:ph type="body" sz="half" idx="1"/>
          </p:nvPr>
        </p:nvSpPr>
        <p:spPr>
          <a:xfrm>
            <a:off x="301625" y="1905000"/>
            <a:ext cx="8380413" cy="1628775"/>
          </a:xfrm>
        </p:spPr>
        <p:txBody>
          <a:bodyPr/>
          <a:lstStyle/>
          <a:p>
            <a:pPr marL="822325" lvl="1" eaLnBrk="1" hangingPunct="1"/>
            <a:r>
              <a:rPr lang="zh-CN" sz="2000" smtClean="0"/>
              <a:t>双三次参数曲面的代数形式</a:t>
            </a:r>
          </a:p>
          <a:p>
            <a:pPr marL="1230313" lvl="2" eaLnBrk="1" hangingPunct="1"/>
            <a:r>
              <a:rPr lang="zh-CN" sz="1800" smtClean="0"/>
              <a:t>双三次参数曲面片</a:t>
            </a:r>
            <a:r>
              <a:rPr lang="en-US" altLang="zh-CN" sz="1800" smtClean="0"/>
              <a:t>: </a:t>
            </a:r>
            <a:r>
              <a:rPr lang="zh-CN" sz="1800" smtClean="0"/>
              <a:t>由两个三次参数变量</a:t>
            </a:r>
            <a:r>
              <a:rPr lang="en-US" altLang="zh-CN" sz="1800" smtClean="0"/>
              <a:t>(</a:t>
            </a:r>
            <a:r>
              <a:rPr lang="en-US" altLang="zh-CN" sz="1800" i="1" smtClean="0"/>
              <a:t>u, w</a:t>
            </a:r>
            <a:r>
              <a:rPr lang="en-US" altLang="zh-CN" sz="1800" smtClean="0"/>
              <a:t>)</a:t>
            </a:r>
            <a:r>
              <a:rPr lang="zh-CN" sz="1800" smtClean="0"/>
              <a:t>定义的曲面片，最常用。其代数形式、矩阵表示分别是</a:t>
            </a:r>
            <a:r>
              <a:rPr lang="en-US" altLang="zh-CN" sz="1800" smtClean="0"/>
              <a:t>:</a:t>
            </a:r>
          </a:p>
        </p:txBody>
      </p:sp>
      <p:graphicFrame>
        <p:nvGraphicFramePr>
          <p:cNvPr id="10242" name="Object 4"/>
          <p:cNvGraphicFramePr>
            <a:graphicFrameLocks noGrp="1" noChangeAspect="1"/>
          </p:cNvGraphicFramePr>
          <p:nvPr>
            <p:ph sz="half" idx="2"/>
          </p:nvPr>
        </p:nvGraphicFramePr>
        <p:xfrm>
          <a:off x="2211388" y="2852738"/>
          <a:ext cx="4505325" cy="3384550"/>
        </p:xfrm>
        <a:graphic>
          <a:graphicData uri="http://schemas.openxmlformats.org/presentationml/2006/ole">
            <mc:AlternateContent xmlns:mc="http://schemas.openxmlformats.org/markup-compatibility/2006">
              <mc:Choice xmlns:v="urn:schemas-microsoft-com:vml" Requires="v">
                <p:oleObj spid="_x0000_s10250" r:id="rId3" imgW="2502217" imgH="1879917" progId="Equation.3">
                  <p:embed/>
                </p:oleObj>
              </mc:Choice>
              <mc:Fallback>
                <p:oleObj r:id="rId3" imgW="2502217" imgH="1879917" progId="Equation.3">
                  <p:embed/>
                  <p:pic>
                    <p:nvPicPr>
                      <p:cNvPr id="0" name="Object 4"/>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388" y="2852738"/>
                        <a:ext cx="4505325" cy="338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53A72F6-3F98-44CD-B5EB-4074FB7A220C}" type="datetime1">
              <a:rPr lang="zh-CN" altLang="en-US" baseline="0"/>
              <a:pPr eaLnBrk="1" hangingPunct="1"/>
              <a:t>2010/12/17</a:t>
            </a:fld>
            <a:endParaRPr lang="zh-CN" altLang="zh-CN" baseline="0"/>
          </a:p>
        </p:txBody>
      </p:sp>
      <p:sp>
        <p:nvSpPr>
          <p:cNvPr id="1126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50AEF22-E0CB-499F-8EA9-47505BFA30FC}" type="slidenum">
              <a:rPr lang="zh-CN" altLang="zh-CN" baseline="0"/>
              <a:pPr eaLnBrk="1" hangingPunct="1"/>
              <a:t>25</a:t>
            </a:fld>
            <a:endParaRPr lang="zh-CN" altLang="zh-CN" baseline="0"/>
          </a:p>
        </p:txBody>
      </p:sp>
      <p:sp>
        <p:nvSpPr>
          <p:cNvPr id="11269"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270" name="Rectangle 3"/>
          <p:cNvSpPr>
            <a:spLocks noGrp="1" noRot="1" noChangeArrowheads="1"/>
          </p:cNvSpPr>
          <p:nvPr>
            <p:ph type="body" sz="half" idx="1"/>
          </p:nvPr>
        </p:nvSpPr>
        <p:spPr>
          <a:xfrm>
            <a:off x="301625" y="1905000"/>
            <a:ext cx="4270375" cy="4194175"/>
          </a:xfrm>
        </p:spPr>
        <p:txBody>
          <a:bodyPr/>
          <a:lstStyle/>
          <a:p>
            <a:pPr lvl="1" eaLnBrk="1" hangingPunct="1"/>
            <a:r>
              <a:rPr lang="zh-CN" sz="2000" smtClean="0"/>
              <a:t>简单回转面</a:t>
            </a:r>
          </a:p>
          <a:p>
            <a:pPr lvl="2" eaLnBrk="1" hangingPunct="1"/>
            <a:r>
              <a:rPr lang="zh-CN" sz="1800" smtClean="0"/>
              <a:t>一条由</a:t>
            </a:r>
            <a:r>
              <a:rPr lang="zh-CN" altLang="zh-CN" sz="1800" i="1" smtClean="0"/>
              <a:t>[x(u), z(u)]</a:t>
            </a:r>
            <a:r>
              <a:rPr lang="zh-CN" sz="1800" smtClean="0"/>
              <a:t>定义的曲线绕</a:t>
            </a:r>
            <a:r>
              <a:rPr lang="zh-CN" altLang="zh-CN" sz="1800" smtClean="0"/>
              <a:t>z</a:t>
            </a:r>
            <a:r>
              <a:rPr lang="zh-CN" sz="1800" smtClean="0"/>
              <a:t>轴旋转，会得到一张回转面</a:t>
            </a:r>
            <a:r>
              <a:rPr lang="zh-CN" altLang="zh-CN" sz="1800" smtClean="0"/>
              <a:t>:x=x(u)cos(w)   y=x(u)sin(w)  z=z(u) w€[0, 2</a:t>
            </a:r>
            <a:r>
              <a:rPr lang="el-GR" altLang="zh-CN" sz="1800" smtClean="0"/>
              <a:t>π</a:t>
            </a:r>
            <a:r>
              <a:rPr lang="zh-CN" altLang="zh-CN" sz="1800" smtClean="0"/>
              <a:t>]</a:t>
            </a:r>
          </a:p>
        </p:txBody>
      </p:sp>
      <p:graphicFrame>
        <p:nvGraphicFramePr>
          <p:cNvPr id="11266" name="Object 4"/>
          <p:cNvGraphicFramePr>
            <a:graphicFrameLocks noGrp="1" noChangeAspect="1"/>
          </p:cNvGraphicFramePr>
          <p:nvPr>
            <p:ph sz="half" idx="2"/>
          </p:nvPr>
        </p:nvGraphicFramePr>
        <p:xfrm>
          <a:off x="4859338" y="1916113"/>
          <a:ext cx="2952750" cy="4194175"/>
        </p:xfrm>
        <a:graphic>
          <a:graphicData uri="http://schemas.openxmlformats.org/presentationml/2006/ole">
            <mc:AlternateContent xmlns:mc="http://schemas.openxmlformats.org/markup-compatibility/2006">
              <mc:Choice xmlns:v="urn:schemas-microsoft-com:vml" Requires="v">
                <p:oleObj spid="_x0000_s11274" r:id="rId3" imgW="2491956" imgH="4252329" progId="Paint.Picture">
                  <p:embed/>
                </p:oleObj>
              </mc:Choice>
              <mc:Fallback>
                <p:oleObj r:id="rId3" imgW="2491956" imgH="4252329"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1916113"/>
                        <a:ext cx="2952750" cy="419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2FFE0D5-74BA-475C-BF56-BFBF135D02E7}" type="datetime1">
              <a:rPr lang="zh-CN" altLang="en-US" baseline="0"/>
              <a:pPr eaLnBrk="1" hangingPunct="1"/>
              <a:t>2010/12/17</a:t>
            </a:fld>
            <a:endParaRPr lang="zh-CN" altLang="zh-CN" baseline="0"/>
          </a:p>
        </p:txBody>
      </p:sp>
      <p:sp>
        <p:nvSpPr>
          <p:cNvPr id="624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58DB78D-9466-4B9D-9CFD-E0D18687E0B8}" type="slidenum">
              <a:rPr lang="zh-CN" altLang="zh-CN" baseline="0"/>
              <a:pPr eaLnBrk="1" hangingPunct="1"/>
              <a:t>26</a:t>
            </a:fld>
            <a:endParaRPr lang="zh-CN" altLang="zh-CN" baseline="0"/>
          </a:p>
        </p:txBody>
      </p:sp>
      <p:sp>
        <p:nvSpPr>
          <p:cNvPr id="62468" name="Rectangle 2"/>
          <p:cNvSpPr>
            <a:spLocks noGrp="1" noRot="1" noChangeArrowheads="1"/>
          </p:cNvSpPr>
          <p:nvPr>
            <p:ph type="title"/>
          </p:nvPr>
        </p:nvSpPr>
        <p:spPr/>
        <p:txBody>
          <a:bodyPr/>
          <a:lstStyle/>
          <a:p>
            <a:pPr eaLnBrk="1" hangingPunct="1"/>
            <a:r>
              <a:rPr lang="zh-CN" b="1" u="sng" smtClean="0"/>
              <a:t>第五章：曲线与曲面</a:t>
            </a:r>
          </a:p>
        </p:txBody>
      </p:sp>
      <p:sp>
        <p:nvSpPr>
          <p:cNvPr id="62469" name="Rectangle 3"/>
          <p:cNvSpPr>
            <a:spLocks noGrp="1" noRot="1" noChangeArrowheads="1"/>
          </p:cNvSpPr>
          <p:nvPr>
            <p:ph type="body" idx="1"/>
          </p:nvPr>
        </p:nvSpPr>
        <p:spPr/>
        <p:txBody>
          <a:bodyPr/>
          <a:lstStyle/>
          <a:p>
            <a:pPr marL="993775" lvl="1" indent="-457200" algn="just" eaLnBrk="1" hangingPunct="1"/>
            <a:r>
              <a:rPr lang="zh-CN" sz="2000" smtClean="0"/>
              <a:t>直纹面</a:t>
            </a:r>
            <a:r>
              <a:rPr lang="en-US" altLang="zh-CN" sz="2000" smtClean="0"/>
              <a:t>ruled surface</a:t>
            </a:r>
          </a:p>
          <a:p>
            <a:pPr marL="1554163" lvl="2" indent="-381000" algn="just" eaLnBrk="1" hangingPunct="1"/>
            <a:r>
              <a:rPr lang="zh-CN" sz="1800" smtClean="0"/>
              <a:t>由直线运动所产生的曲面。动直线称为直母线</a:t>
            </a:r>
            <a:r>
              <a:rPr lang="en-US" altLang="zh-CN" sz="1800" smtClean="0"/>
              <a:t>(</a:t>
            </a:r>
            <a:r>
              <a:rPr lang="zh-CN" sz="1800" smtClean="0"/>
              <a:t>简称母线</a:t>
            </a:r>
            <a:r>
              <a:rPr lang="en-US" altLang="zh-CN" sz="1800" smtClean="0"/>
              <a:t>)</a:t>
            </a:r>
          </a:p>
          <a:p>
            <a:pPr marL="1554163" lvl="2" indent="-381000" algn="just" eaLnBrk="1" hangingPunct="1"/>
            <a:r>
              <a:rPr lang="zh-CN" sz="1800" smtClean="0"/>
              <a:t>柱面、锥面、单叶双曲面和双曲抛物面</a:t>
            </a:r>
            <a:r>
              <a:rPr lang="en-US" altLang="zh-CN" sz="1800" smtClean="0"/>
              <a:t>(</a:t>
            </a:r>
            <a:r>
              <a:rPr lang="zh-CN" sz="1800" smtClean="0"/>
              <a:t>马鞍面</a:t>
            </a:r>
            <a:r>
              <a:rPr lang="en-US" altLang="zh-CN" sz="1800" smtClean="0"/>
              <a:t>)</a:t>
            </a:r>
            <a:r>
              <a:rPr lang="zh-CN" sz="1800" smtClean="0"/>
              <a:t>都是直纹面</a:t>
            </a:r>
          </a:p>
          <a:p>
            <a:pPr marL="1554163" lvl="2" indent="-381000" algn="just" eaLnBrk="1" hangingPunct="1"/>
            <a:r>
              <a:rPr lang="zh-CN" sz="1800" smtClean="0"/>
              <a:t>过柱面和锥面上每一点有一条直母线，而过单叶双曲面和双曲抛物面上每一点有两条直母线。这就是说，柱面和锥面各由一族直母线组成，而单叶双曲面和双曲抛物面各由两族直母线分别组成</a:t>
            </a:r>
          </a:p>
          <a:p>
            <a:pPr marL="1554163" lvl="2" indent="-381000" algn="just" eaLnBrk="1" hangingPunct="1"/>
            <a:r>
              <a:rPr lang="zh-CN" sz="1800" smtClean="0"/>
              <a:t>由一条空间曲线的全体切线组成的切线曲面也是直纹面</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3E84BAD-41BB-4C54-9EFE-E166A0602021}" type="datetime1">
              <a:rPr lang="zh-CN" altLang="en-US" baseline="0"/>
              <a:pPr eaLnBrk="1" hangingPunct="1"/>
              <a:t>2010/12/17</a:t>
            </a:fld>
            <a:endParaRPr lang="zh-CN" altLang="zh-CN" baseline="0"/>
          </a:p>
        </p:txBody>
      </p:sp>
      <p:sp>
        <p:nvSpPr>
          <p:cNvPr id="6349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5A25579-B02B-48D7-B017-F10F1D537E61}" type="slidenum">
              <a:rPr lang="zh-CN" altLang="zh-CN" baseline="0"/>
              <a:pPr eaLnBrk="1" hangingPunct="1"/>
              <a:t>27</a:t>
            </a:fld>
            <a:endParaRPr lang="zh-CN" altLang="zh-CN" baseline="0"/>
          </a:p>
        </p:txBody>
      </p:sp>
      <p:sp>
        <p:nvSpPr>
          <p:cNvPr id="63492"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63493" name="Picture 3" descr="图片"/>
          <p:cNvPicPr>
            <a:picLocks noGrp="1" noRot="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7538" y="1997075"/>
            <a:ext cx="7908925" cy="4071938"/>
          </a:xfr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05F1A5E-0173-4AB5-AE12-591744CE8471}" type="datetime1">
              <a:rPr lang="zh-CN" altLang="en-US" baseline="0"/>
              <a:pPr eaLnBrk="1" hangingPunct="1"/>
              <a:t>2010/12/17</a:t>
            </a:fld>
            <a:endParaRPr lang="zh-CN" altLang="zh-CN" baseline="0"/>
          </a:p>
        </p:txBody>
      </p:sp>
      <p:sp>
        <p:nvSpPr>
          <p:cNvPr id="64515"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1124CD7-B13E-452E-9A13-93E300F0E5E3}" type="slidenum">
              <a:rPr lang="zh-CN" altLang="zh-CN" baseline="0"/>
              <a:pPr eaLnBrk="1" hangingPunct="1"/>
              <a:t>28</a:t>
            </a:fld>
            <a:endParaRPr lang="zh-CN" altLang="zh-CN" baseline="0"/>
          </a:p>
        </p:txBody>
      </p:sp>
      <p:sp>
        <p:nvSpPr>
          <p:cNvPr id="64516"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64517" name="Picture 3" descr="图片"/>
          <p:cNvPicPr>
            <a:picLocks noGrp="1" noRot="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11188" y="1997075"/>
            <a:ext cx="3811587" cy="3805238"/>
          </a:xfrm>
          <a:noFill/>
        </p:spPr>
      </p:pic>
      <p:pic>
        <p:nvPicPr>
          <p:cNvPr id="64518" name="Picture 4" descr="直纹面模型"/>
          <p:cNvPicPr>
            <a:picLocks noGrp="1" noRot="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0" y="1997075"/>
            <a:ext cx="3736975" cy="3805238"/>
          </a:xfr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66FA95A-03C8-4741-82B6-7AF47D7C7687}" type="datetime1">
              <a:rPr lang="zh-CN" altLang="en-US" baseline="0"/>
              <a:pPr eaLnBrk="1" hangingPunct="1"/>
              <a:t>2010/12/17</a:t>
            </a:fld>
            <a:endParaRPr lang="zh-CN" altLang="zh-CN" baseline="0"/>
          </a:p>
        </p:txBody>
      </p:sp>
      <p:sp>
        <p:nvSpPr>
          <p:cNvPr id="65539"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138DCBE-EA3C-4FAA-B305-97BBFBAACFD4}" type="slidenum">
              <a:rPr lang="zh-CN" altLang="zh-CN" baseline="0"/>
              <a:pPr eaLnBrk="1" hangingPunct="1"/>
              <a:t>29</a:t>
            </a:fld>
            <a:endParaRPr lang="zh-CN" altLang="zh-CN" baseline="0"/>
          </a:p>
        </p:txBody>
      </p:sp>
      <p:sp>
        <p:nvSpPr>
          <p:cNvPr id="65540" name="Rectangle 2"/>
          <p:cNvSpPr>
            <a:spLocks noGrp="1" noRot="1" noChangeArrowheads="1"/>
          </p:cNvSpPr>
          <p:nvPr>
            <p:ph type="title"/>
          </p:nvPr>
        </p:nvSpPr>
        <p:spPr/>
        <p:txBody>
          <a:bodyPr/>
          <a:lstStyle/>
          <a:p>
            <a:pPr eaLnBrk="1" hangingPunct="1"/>
            <a:r>
              <a:rPr lang="zh-CN" b="1" u="sng" smtClean="0"/>
              <a:t>第五章：曲线与曲面</a:t>
            </a:r>
          </a:p>
        </p:txBody>
      </p:sp>
      <p:sp>
        <p:nvSpPr>
          <p:cNvPr id="65541" name="Rectangle 3"/>
          <p:cNvSpPr>
            <a:spLocks noGrp="1" noRot="1" noChangeArrowheads="1"/>
          </p:cNvSpPr>
          <p:nvPr>
            <p:ph type="body" sz="half" idx="1"/>
          </p:nvPr>
        </p:nvSpPr>
        <p:spPr>
          <a:xfrm>
            <a:off x="301625" y="1905000"/>
            <a:ext cx="8591550" cy="4194175"/>
          </a:xfrm>
        </p:spPr>
        <p:txBody>
          <a:bodyPr/>
          <a:lstStyle/>
          <a:p>
            <a:pPr lvl="1" eaLnBrk="1" hangingPunct="1"/>
            <a:r>
              <a:rPr lang="zh-CN" sz="2000" smtClean="0"/>
              <a:t>假定参数曲面方程</a:t>
            </a:r>
            <a:r>
              <a:rPr lang="en-US" altLang="zh-CN" sz="2000" i="1" smtClean="0"/>
              <a:t>P(u, v), u,v€[0, 1]</a:t>
            </a:r>
          </a:p>
          <a:p>
            <a:pPr lvl="2" eaLnBrk="1" hangingPunct="1"/>
            <a:r>
              <a:rPr lang="zh-CN" sz="1800" smtClean="0"/>
              <a:t>曲面片的四条边界</a:t>
            </a:r>
          </a:p>
          <a:p>
            <a:pPr lvl="3" eaLnBrk="1" hangingPunct="1"/>
            <a:r>
              <a:rPr lang="zh-CN" sz="1600" smtClean="0"/>
              <a:t>参数曲线</a:t>
            </a:r>
            <a:r>
              <a:rPr lang="en-US" altLang="zh-CN" sz="1600" i="1" smtClean="0"/>
              <a:t>P(u, 0), P(u, 1), P(0, v), P(1, v)</a:t>
            </a:r>
          </a:p>
          <a:p>
            <a:pPr lvl="2" eaLnBrk="1" hangingPunct="1"/>
            <a:r>
              <a:rPr lang="zh-CN" sz="1800" smtClean="0"/>
              <a:t>曲面片的四个角点</a:t>
            </a:r>
          </a:p>
          <a:p>
            <a:pPr lvl="3" eaLnBrk="1" hangingPunct="1"/>
            <a:r>
              <a:rPr lang="en-US" altLang="zh-CN" sz="1600" i="1" smtClean="0"/>
              <a:t>P(0, 0), P(0, 1), P(1, 0), P(1, 1)</a:t>
            </a:r>
            <a:endParaRPr lang="en-US" altLang="zh-CN" sz="1600" smtClean="0"/>
          </a:p>
          <a:p>
            <a:pPr lvl="2" eaLnBrk="1" hangingPunct="1"/>
            <a:r>
              <a:rPr lang="en-US" altLang="zh-CN" sz="1800" smtClean="0"/>
              <a:t>u</a:t>
            </a:r>
            <a:r>
              <a:rPr lang="zh-CN" sz="1800" smtClean="0"/>
              <a:t>线和</a:t>
            </a:r>
            <a:r>
              <a:rPr lang="en-US" altLang="zh-CN" sz="1800" smtClean="0"/>
              <a:t>v</a:t>
            </a:r>
            <a:r>
              <a:rPr lang="zh-CN" sz="1800" smtClean="0"/>
              <a:t>线上的切矢</a:t>
            </a:r>
          </a:p>
          <a:p>
            <a:pPr lvl="3" eaLnBrk="1" hangingPunct="1"/>
            <a:r>
              <a:rPr lang="en-US" altLang="zh-CN" sz="1600" i="1" smtClean="0"/>
              <a:t>P(u, v)</a:t>
            </a:r>
            <a:r>
              <a:rPr lang="zh-CN" sz="1600" smtClean="0"/>
              <a:t>的</a:t>
            </a:r>
            <a:r>
              <a:rPr lang="en-US" altLang="zh-CN" sz="1600" i="1" smtClean="0"/>
              <a:t>u</a:t>
            </a:r>
            <a:r>
              <a:rPr lang="zh-CN" sz="1600" smtClean="0"/>
              <a:t>向和</a:t>
            </a:r>
            <a:r>
              <a:rPr lang="en-US" altLang="zh-CN" sz="1600" i="1" smtClean="0"/>
              <a:t>v</a:t>
            </a:r>
            <a:r>
              <a:rPr lang="zh-CN" sz="1600" smtClean="0"/>
              <a:t>向偏导矢</a:t>
            </a:r>
          </a:p>
          <a:p>
            <a:pPr lvl="3" eaLnBrk="1" hangingPunct="1"/>
            <a:endParaRPr lang="zh-CN" altLang="zh-CN" sz="1600" smtClean="0"/>
          </a:p>
          <a:p>
            <a:pPr lvl="3" eaLnBrk="1" hangingPunct="1"/>
            <a:endParaRPr lang="zh-CN" altLang="zh-CN" sz="1600" smtClean="0"/>
          </a:p>
          <a:p>
            <a:pPr lvl="2" eaLnBrk="1" hangingPunct="1"/>
            <a:r>
              <a:rPr lang="zh-CN" sz="1800" smtClean="0"/>
              <a:t>边界线</a:t>
            </a:r>
            <a:r>
              <a:rPr lang="en-US" altLang="zh-CN" sz="1800" i="1" smtClean="0"/>
              <a:t>P</a:t>
            </a:r>
            <a:r>
              <a:rPr lang="en-US" altLang="zh-CN" sz="1800" smtClean="0"/>
              <a:t>(</a:t>
            </a:r>
            <a:r>
              <a:rPr lang="en-US" altLang="zh-CN" sz="1800" i="1" smtClean="0"/>
              <a:t>u</a:t>
            </a:r>
            <a:r>
              <a:rPr lang="en-US" altLang="zh-CN" sz="1800" smtClean="0"/>
              <a:t>, 0)</a:t>
            </a:r>
            <a:r>
              <a:rPr lang="zh-CN" sz="1800" smtClean="0"/>
              <a:t>上的切矢为</a:t>
            </a:r>
          </a:p>
          <a:p>
            <a:pPr lvl="2" eaLnBrk="1" hangingPunct="1"/>
            <a:endParaRPr lang="zh-CN" altLang="zh-CN" sz="1800" smtClean="0"/>
          </a:p>
          <a:p>
            <a:pPr lvl="2" eaLnBrk="1" hangingPunct="1"/>
            <a:r>
              <a:rPr lang="zh-CN" sz="1800" smtClean="0"/>
              <a:t>同理</a:t>
            </a:r>
            <a:r>
              <a:rPr lang="en-US" altLang="zh-CN" sz="1800" i="1" smtClean="0"/>
              <a:t>Pu</a:t>
            </a:r>
            <a:r>
              <a:rPr lang="en-US" altLang="zh-CN" sz="1800" smtClean="0"/>
              <a:t>(</a:t>
            </a:r>
            <a:r>
              <a:rPr lang="en-US" altLang="zh-CN" sz="1800" i="1" smtClean="0"/>
              <a:t>u</a:t>
            </a:r>
            <a:r>
              <a:rPr lang="en-US" altLang="zh-CN" sz="1800" smtClean="0"/>
              <a:t>, 1), </a:t>
            </a:r>
            <a:r>
              <a:rPr lang="en-US" altLang="zh-CN" sz="1800" i="1" smtClean="0"/>
              <a:t>Pv</a:t>
            </a:r>
            <a:r>
              <a:rPr lang="en-US" altLang="zh-CN" sz="1800" smtClean="0"/>
              <a:t>(0, </a:t>
            </a:r>
            <a:r>
              <a:rPr lang="en-US" altLang="zh-CN" sz="1800" i="1" smtClean="0"/>
              <a:t>v</a:t>
            </a:r>
            <a:r>
              <a:rPr lang="en-US" altLang="zh-CN" sz="1800" smtClean="0"/>
              <a:t>), </a:t>
            </a:r>
            <a:r>
              <a:rPr lang="en-US" altLang="zh-CN" sz="1800" i="1" smtClean="0"/>
              <a:t>Pv</a:t>
            </a:r>
            <a:r>
              <a:rPr lang="en-US" altLang="zh-CN" sz="1800" smtClean="0"/>
              <a:t>(1, </a:t>
            </a:r>
            <a:r>
              <a:rPr lang="en-US" altLang="zh-CN" sz="1800" i="1" smtClean="0"/>
              <a:t>v</a:t>
            </a:r>
            <a:r>
              <a:rPr lang="en-US" altLang="zh-CN" sz="1800" smtClean="0"/>
              <a:t>)</a:t>
            </a:r>
            <a:r>
              <a:rPr lang="zh-CN" sz="1800" smtClean="0"/>
              <a:t>也是边界线上的切矢</a:t>
            </a:r>
          </a:p>
        </p:txBody>
      </p:sp>
      <p:pic>
        <p:nvPicPr>
          <p:cNvPr id="65542" name="Picture 4" descr="CG_Gif_3_387"/>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4284663" y="3573463"/>
            <a:ext cx="1655762" cy="1225550"/>
          </a:xfrm>
          <a:noFill/>
        </p:spPr>
      </p:pic>
      <p:pic>
        <p:nvPicPr>
          <p:cNvPr id="65543" name="Picture 5" descr="http:/www.lnnu.edu.cn/xdjyjx/tuxing/Chapter3/CG_Gif_3_388.gif"/>
          <p:cNvPicPr>
            <a:picLocks noGrp="1" noChangeAspect="1" noChangeArrowheads="1"/>
          </p:cNvPicPr>
          <p:nvPr>
            <p:ph sz="quarter" idx="3"/>
          </p:nvPr>
        </p:nvPicPr>
        <p:blipFill>
          <a:blip r:embed="rId3" r:link="rId4">
            <a:extLst>
              <a:ext uri="{28A0092B-C50C-407E-A947-70E740481C1C}">
                <a14:useLocalDpi xmlns:a14="http://schemas.microsoft.com/office/drawing/2010/main" val="0"/>
              </a:ext>
            </a:extLst>
          </a:blip>
          <a:srcRect/>
          <a:stretch>
            <a:fillRect/>
          </a:stretch>
        </p:blipFill>
        <p:spPr>
          <a:xfrm>
            <a:off x="4284663" y="4724400"/>
            <a:ext cx="1800225" cy="649288"/>
          </a:xfr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68DEADB-B0D6-420B-8232-7A31831DC395}" type="datetime1">
              <a:rPr lang="zh-CN" altLang="en-US" baseline="0"/>
              <a:pPr eaLnBrk="1" hangingPunct="1"/>
              <a:t>2010/12/17</a:t>
            </a:fld>
            <a:endParaRPr lang="zh-CN" altLang="zh-CN" baseline="0"/>
          </a:p>
        </p:txBody>
      </p:sp>
      <p:sp>
        <p:nvSpPr>
          <p:cNvPr id="5017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589DE02-8C01-47CD-BB34-80F5680C9867}" type="slidenum">
              <a:rPr lang="zh-CN" altLang="zh-CN" baseline="0"/>
              <a:pPr eaLnBrk="1" hangingPunct="1"/>
              <a:t>3</a:t>
            </a:fld>
            <a:endParaRPr lang="zh-CN" altLang="zh-CN" baseline="0"/>
          </a:p>
        </p:txBody>
      </p:sp>
      <p:sp>
        <p:nvSpPr>
          <p:cNvPr id="50180" name="Rectangle 2"/>
          <p:cNvSpPr>
            <a:spLocks noGrp="1" noRot="1" noChangeArrowheads="1"/>
          </p:cNvSpPr>
          <p:nvPr>
            <p:ph type="title"/>
          </p:nvPr>
        </p:nvSpPr>
        <p:spPr/>
        <p:txBody>
          <a:bodyPr/>
          <a:lstStyle/>
          <a:p>
            <a:pPr eaLnBrk="1" hangingPunct="1"/>
            <a:r>
              <a:rPr lang="zh-CN" b="1" u="sng" smtClean="0"/>
              <a:t>第五章：曲线与曲面</a:t>
            </a:r>
          </a:p>
        </p:txBody>
      </p:sp>
      <p:sp>
        <p:nvSpPr>
          <p:cNvPr id="50181" name="Rectangle 3"/>
          <p:cNvSpPr>
            <a:spLocks noGrp="1" noRot="1" noChangeArrowheads="1"/>
          </p:cNvSpPr>
          <p:nvPr>
            <p:ph type="body" idx="1"/>
          </p:nvPr>
        </p:nvSpPr>
        <p:spPr/>
        <p:txBody>
          <a:bodyPr/>
          <a:lstStyle/>
          <a:p>
            <a:pPr algn="just" eaLnBrk="1" hangingPunct="1"/>
            <a:r>
              <a:rPr lang="en-US" altLang="zh-CN" sz="2400" smtClean="0"/>
              <a:t>5.1 </a:t>
            </a:r>
            <a:r>
              <a:rPr lang="zh-CN" sz="2400" smtClean="0"/>
              <a:t>曲线曲面参数表示的基础知识</a:t>
            </a:r>
          </a:p>
          <a:p>
            <a:pPr algn="just" eaLnBrk="1" hangingPunct="1"/>
            <a:r>
              <a:rPr lang="zh-CN" sz="2400" smtClean="0"/>
              <a:t>曲线、曲面可以用显式、隐式和参数表示</a:t>
            </a:r>
          </a:p>
          <a:p>
            <a:pPr lvl="1" algn="just" eaLnBrk="1" hangingPunct="1"/>
            <a:r>
              <a:rPr lang="zh-CN" sz="2000" smtClean="0"/>
              <a:t>由于参数表示的曲线、曲面具有几何不变性等优点，计算机图形学中通常用参数形式描述曲线、曲面</a:t>
            </a:r>
          </a:p>
          <a:p>
            <a:pPr algn="just" eaLnBrk="1" hangingPunct="1"/>
            <a:r>
              <a:rPr lang="zh-CN" sz="2400" smtClean="0"/>
              <a:t>曲线和曲面的表示方程</a:t>
            </a:r>
          </a:p>
          <a:p>
            <a:pPr lvl="1" algn="just" eaLnBrk="1" hangingPunct="1"/>
            <a:r>
              <a:rPr lang="zh-CN" sz="2000" smtClean="0"/>
              <a:t>参数表示＋非参数表示</a:t>
            </a:r>
            <a:r>
              <a:rPr lang="en-US" altLang="zh-CN" sz="2000" smtClean="0"/>
              <a:t>(</a:t>
            </a:r>
            <a:r>
              <a:rPr lang="zh-CN" sz="2000" smtClean="0"/>
              <a:t>显式表示＋隐式表示</a:t>
            </a:r>
            <a:r>
              <a:rPr lang="en-US" altLang="zh-CN" sz="2000" smtClean="0"/>
              <a:t>)</a:t>
            </a:r>
          </a:p>
          <a:p>
            <a:pPr lvl="1" algn="just" eaLnBrk="1" hangingPunct="1"/>
            <a:r>
              <a:rPr lang="zh-CN" sz="2000" smtClean="0"/>
              <a:t>平面曲线显式表示</a:t>
            </a:r>
          </a:p>
          <a:p>
            <a:pPr lvl="2" algn="just" eaLnBrk="1" hangingPunct="1"/>
            <a:r>
              <a:rPr lang="en-US" altLang="zh-CN" sz="1800" i="1" smtClean="0"/>
              <a:t>y</a:t>
            </a:r>
            <a:r>
              <a:rPr lang="en-US" altLang="zh-CN" sz="1800" smtClean="0"/>
              <a:t>=</a:t>
            </a:r>
            <a:r>
              <a:rPr lang="en-US" altLang="zh-CN" sz="1800" i="1" smtClean="0"/>
              <a:t>f</a:t>
            </a:r>
            <a:r>
              <a:rPr lang="en-US" altLang="zh-CN" sz="1800" smtClean="0"/>
              <a:t>(</a:t>
            </a:r>
            <a:r>
              <a:rPr lang="en-US" altLang="zh-CN" sz="1800" i="1" smtClean="0"/>
              <a:t>x</a:t>
            </a:r>
            <a:r>
              <a:rPr lang="en-US" altLang="zh-CN" sz="1800" smtClean="0"/>
              <a:t>)</a:t>
            </a:r>
            <a:r>
              <a:rPr lang="zh-CN" sz="1800" smtClean="0"/>
              <a:t>。</a:t>
            </a:r>
            <a:r>
              <a:rPr lang="en-US" altLang="zh-CN" sz="1800" i="1" smtClean="0"/>
              <a:t>x</a:t>
            </a:r>
            <a:r>
              <a:rPr lang="zh-CN" sz="1800" smtClean="0"/>
              <a:t>值与</a:t>
            </a:r>
            <a:r>
              <a:rPr lang="en-US" altLang="zh-CN" sz="1800" i="1" smtClean="0"/>
              <a:t>y</a:t>
            </a:r>
            <a:r>
              <a:rPr lang="zh-CN" sz="1800" smtClean="0"/>
              <a:t>值一一对应，不能表示封闭或多值曲线，如圆</a:t>
            </a:r>
          </a:p>
          <a:p>
            <a:pPr lvl="1" eaLnBrk="1" hangingPunct="1"/>
            <a:r>
              <a:rPr lang="zh-CN" sz="2000" smtClean="0"/>
              <a:t>平面曲线隐式表示</a:t>
            </a:r>
          </a:p>
          <a:p>
            <a:pPr lvl="2" eaLnBrk="1" hangingPunct="1"/>
            <a:r>
              <a:rPr lang="en-US" altLang="zh-CN" sz="1800" smtClean="0"/>
              <a:t>f(x,y)=0</a:t>
            </a:r>
            <a:r>
              <a:rPr lang="zh-CN" sz="1800" smtClean="0"/>
              <a:t>。优点是易于判断函数</a:t>
            </a:r>
            <a:r>
              <a:rPr lang="en-US" altLang="zh-CN" sz="1800" smtClean="0"/>
              <a:t>f(x,y)</a:t>
            </a:r>
            <a:r>
              <a:rPr lang="zh-CN" sz="1800" smtClean="0"/>
              <a:t>是否大于、小于或等于零，从而易于判断点是落在所表示曲线上或在曲线的哪一侧</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0DDCA17-7359-4A87-AD01-3A7C7A8CF733}" type="datetime1">
              <a:rPr lang="zh-CN" altLang="en-US" baseline="0"/>
              <a:pPr eaLnBrk="1" hangingPunct="1"/>
              <a:t>2010/12/17</a:t>
            </a:fld>
            <a:endParaRPr lang="zh-CN" altLang="zh-CN" baseline="0"/>
          </a:p>
        </p:txBody>
      </p:sp>
      <p:sp>
        <p:nvSpPr>
          <p:cNvPr id="6656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9D65CED-EC0E-4315-BCA6-6E8D614670A4}" type="slidenum">
              <a:rPr lang="zh-CN" altLang="zh-CN" baseline="0"/>
              <a:pPr eaLnBrk="1" hangingPunct="1"/>
              <a:t>30</a:t>
            </a:fld>
            <a:endParaRPr lang="zh-CN" altLang="zh-CN" baseline="0"/>
          </a:p>
        </p:txBody>
      </p:sp>
      <p:sp>
        <p:nvSpPr>
          <p:cNvPr id="66564" name="Rectangle 2"/>
          <p:cNvSpPr>
            <a:spLocks noGrp="1" noRot="1" noChangeArrowheads="1"/>
          </p:cNvSpPr>
          <p:nvPr>
            <p:ph type="title"/>
          </p:nvPr>
        </p:nvSpPr>
        <p:spPr/>
        <p:txBody>
          <a:bodyPr/>
          <a:lstStyle/>
          <a:p>
            <a:pPr eaLnBrk="1" hangingPunct="1"/>
            <a:r>
              <a:rPr lang="zh-CN" b="1" u="sng" smtClean="0"/>
              <a:t>第五章：曲线与曲面</a:t>
            </a:r>
          </a:p>
        </p:txBody>
      </p:sp>
      <p:sp>
        <p:nvSpPr>
          <p:cNvPr id="66565" name="Rectangle 3"/>
          <p:cNvSpPr>
            <a:spLocks noGrp="1" noRot="1" noChangeArrowheads="1"/>
          </p:cNvSpPr>
          <p:nvPr>
            <p:ph type="body" idx="1"/>
          </p:nvPr>
        </p:nvSpPr>
        <p:spPr/>
        <p:txBody>
          <a:bodyPr/>
          <a:lstStyle/>
          <a:p>
            <a:pPr lvl="2" eaLnBrk="1" hangingPunct="1"/>
            <a:r>
              <a:rPr lang="zh-CN" sz="1800" smtClean="0"/>
              <a:t>边界曲线的跨界切矢</a:t>
            </a:r>
          </a:p>
          <a:p>
            <a:pPr lvl="3" eaLnBrk="1" hangingPunct="1"/>
            <a:r>
              <a:rPr lang="zh-CN" sz="1600" smtClean="0"/>
              <a:t>边界曲线</a:t>
            </a:r>
            <a:r>
              <a:rPr lang="en-US" altLang="zh-CN" sz="1600" i="1" smtClean="0"/>
              <a:t>Pv</a:t>
            </a:r>
            <a:r>
              <a:rPr lang="en-US" altLang="zh-CN" sz="1600" smtClean="0"/>
              <a:t>(</a:t>
            </a:r>
            <a:r>
              <a:rPr lang="en-US" altLang="zh-CN" sz="1600" i="1" smtClean="0"/>
              <a:t>u</a:t>
            </a:r>
            <a:r>
              <a:rPr lang="en-US" altLang="zh-CN" sz="1600" smtClean="0"/>
              <a:t>,0)</a:t>
            </a:r>
            <a:r>
              <a:rPr lang="zh-CN" sz="1600" smtClean="0"/>
              <a:t>上的法向</a:t>
            </a:r>
            <a:r>
              <a:rPr lang="en-US" altLang="zh-CN" sz="1600" smtClean="0"/>
              <a:t>(</a:t>
            </a:r>
            <a:r>
              <a:rPr lang="zh-CN" sz="1600" smtClean="0"/>
              <a:t>指参数</a:t>
            </a:r>
            <a:r>
              <a:rPr lang="en-US" altLang="zh-CN" sz="1600" i="1" smtClean="0"/>
              <a:t>v</a:t>
            </a:r>
            <a:r>
              <a:rPr lang="zh-CN" sz="1600" smtClean="0"/>
              <a:t>向</a:t>
            </a:r>
            <a:r>
              <a:rPr lang="en-US" altLang="zh-CN" sz="1600" smtClean="0"/>
              <a:t>)</a:t>
            </a:r>
          </a:p>
          <a:p>
            <a:pPr lvl="3" eaLnBrk="1" hangingPunct="1"/>
            <a:r>
              <a:rPr lang="zh-CN" sz="1600" smtClean="0"/>
              <a:t>偏导矢</a:t>
            </a:r>
            <a:r>
              <a:rPr lang="en-US" altLang="zh-CN" sz="1600" smtClean="0"/>
              <a:t>, </a:t>
            </a:r>
            <a:r>
              <a:rPr lang="en-US" altLang="zh-CN" sz="1600" i="1" smtClean="0"/>
              <a:t>Pv(u,1)</a:t>
            </a:r>
            <a:r>
              <a:rPr lang="en-US" altLang="zh-CN" sz="1600" smtClean="0"/>
              <a:t>, </a:t>
            </a:r>
            <a:r>
              <a:rPr lang="en-US" altLang="zh-CN" sz="1600" i="1" smtClean="0"/>
              <a:t>Pu(0,v)</a:t>
            </a:r>
            <a:r>
              <a:rPr lang="en-US" altLang="zh-CN" sz="1600" smtClean="0"/>
              <a:t>, </a:t>
            </a:r>
            <a:r>
              <a:rPr lang="en-US" altLang="zh-CN" sz="1600" i="1" smtClean="0"/>
              <a:t>Pu(1,v)</a:t>
            </a:r>
            <a:r>
              <a:rPr lang="zh-CN" sz="1600" smtClean="0"/>
              <a:t>也是边界曲线的跨界切矢</a:t>
            </a:r>
          </a:p>
          <a:p>
            <a:pPr lvl="3" eaLnBrk="1" hangingPunct="1"/>
            <a:endParaRPr lang="zh-CN" altLang="zh-CN" sz="1600" smtClean="0"/>
          </a:p>
          <a:p>
            <a:pPr lvl="3" eaLnBrk="1" hangingPunct="1"/>
            <a:endParaRPr lang="zh-CN" altLang="zh-CN" sz="1600" smtClean="0"/>
          </a:p>
          <a:p>
            <a:pPr lvl="3" eaLnBrk="1" hangingPunct="1"/>
            <a:endParaRPr lang="zh-CN" altLang="zh-CN" sz="1600" smtClean="0"/>
          </a:p>
          <a:p>
            <a:pPr lvl="3" eaLnBrk="1" hangingPunct="1"/>
            <a:r>
              <a:rPr lang="zh-CN" sz="1600" smtClean="0"/>
              <a:t>角点</a:t>
            </a:r>
            <a:r>
              <a:rPr lang="en-US" altLang="zh-CN" sz="1600" i="1" smtClean="0"/>
              <a:t>P</a:t>
            </a:r>
            <a:r>
              <a:rPr lang="en-US" altLang="zh-CN" sz="1600" smtClean="0"/>
              <a:t>(0, 0)</a:t>
            </a:r>
            <a:r>
              <a:rPr lang="zh-CN" sz="1600" smtClean="0"/>
              <a:t>的</a:t>
            </a:r>
            <a:r>
              <a:rPr lang="en-US" altLang="zh-CN" sz="1600" i="1" smtClean="0"/>
              <a:t>u</a:t>
            </a:r>
            <a:r>
              <a:rPr lang="zh-CN" sz="1600" smtClean="0"/>
              <a:t>向和</a:t>
            </a:r>
            <a:r>
              <a:rPr lang="en-US" altLang="zh-CN" sz="1600" i="1" smtClean="0"/>
              <a:t>v</a:t>
            </a:r>
            <a:r>
              <a:rPr lang="zh-CN" sz="1600" smtClean="0"/>
              <a:t>向切矢，在曲线片的每个角点上都有两个这样的切矢量</a:t>
            </a:r>
          </a:p>
        </p:txBody>
      </p:sp>
      <p:pic>
        <p:nvPicPr>
          <p:cNvPr id="66566" name="Picture 4" descr="http:/www.lnnu.edu.cn/xdjyjx/tuxing/Chapter3/CG_Gif_3_38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348038" y="2852738"/>
            <a:ext cx="27368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5" descr="http:/www.lnnu.edu.cn/xdjyjx/tuxing/Chapter3/CG_Gif_3_390.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419475" y="4076700"/>
            <a:ext cx="24479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CD67E01-2B7B-427F-B841-4A10E913BD8E}" type="datetime1">
              <a:rPr lang="zh-CN" altLang="en-US" baseline="0"/>
              <a:pPr eaLnBrk="1" hangingPunct="1"/>
              <a:t>2010/12/17</a:t>
            </a:fld>
            <a:endParaRPr lang="zh-CN" altLang="zh-CN" baseline="0"/>
          </a:p>
        </p:txBody>
      </p:sp>
      <p:sp>
        <p:nvSpPr>
          <p:cNvPr id="67587"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C62BAC1-CEB9-44E2-BF59-3107E10570A1}" type="slidenum">
              <a:rPr lang="zh-CN" altLang="zh-CN" baseline="0"/>
              <a:pPr eaLnBrk="1" hangingPunct="1"/>
              <a:t>31</a:t>
            </a:fld>
            <a:endParaRPr lang="zh-CN" altLang="zh-CN" baseline="0"/>
          </a:p>
        </p:txBody>
      </p:sp>
      <p:sp>
        <p:nvSpPr>
          <p:cNvPr id="67588" name="Rectangle 2"/>
          <p:cNvSpPr>
            <a:spLocks noGrp="1" noRot="1" noChangeArrowheads="1"/>
          </p:cNvSpPr>
          <p:nvPr>
            <p:ph type="title"/>
          </p:nvPr>
        </p:nvSpPr>
        <p:spPr/>
        <p:txBody>
          <a:bodyPr/>
          <a:lstStyle/>
          <a:p>
            <a:pPr eaLnBrk="1" hangingPunct="1"/>
            <a:r>
              <a:rPr lang="zh-CN" b="1" u="sng" smtClean="0"/>
              <a:t>第五章：曲线与曲面</a:t>
            </a:r>
          </a:p>
        </p:txBody>
      </p:sp>
      <p:sp>
        <p:nvSpPr>
          <p:cNvPr id="67589" name="Rectangle 3"/>
          <p:cNvSpPr>
            <a:spLocks noGrp="1" noRot="1" noChangeArrowheads="1"/>
          </p:cNvSpPr>
          <p:nvPr>
            <p:ph type="body" sz="half" idx="1"/>
          </p:nvPr>
        </p:nvSpPr>
        <p:spPr>
          <a:xfrm>
            <a:off x="301625" y="1905000"/>
            <a:ext cx="8591550" cy="4194175"/>
          </a:xfrm>
        </p:spPr>
        <p:txBody>
          <a:bodyPr/>
          <a:lstStyle/>
          <a:p>
            <a:pPr lvl="2" eaLnBrk="1" hangingPunct="1">
              <a:buSzTx/>
            </a:pPr>
            <a:r>
              <a:rPr lang="zh-CN" sz="1800" smtClean="0"/>
              <a:t>混合偏导矢或扭矢</a:t>
            </a:r>
          </a:p>
          <a:p>
            <a:pPr lvl="3" eaLnBrk="1" hangingPunct="1">
              <a:buSzTx/>
            </a:pPr>
            <a:r>
              <a:rPr lang="zh-CN" sz="1600" smtClean="0"/>
              <a:t>反映</a:t>
            </a:r>
            <a:r>
              <a:rPr lang="en-US" altLang="zh-CN" sz="1600" i="1" smtClean="0"/>
              <a:t>Pu</a:t>
            </a:r>
            <a:r>
              <a:rPr lang="zh-CN" sz="1600" smtClean="0"/>
              <a:t>对</a:t>
            </a:r>
            <a:r>
              <a:rPr lang="en-US" altLang="zh-CN" sz="1600" i="1" smtClean="0"/>
              <a:t>v</a:t>
            </a:r>
            <a:r>
              <a:rPr lang="zh-CN" sz="1600" smtClean="0"/>
              <a:t>的变化率或</a:t>
            </a:r>
            <a:r>
              <a:rPr lang="en-US" altLang="zh-CN" sz="1600" i="1" smtClean="0"/>
              <a:t>Pv</a:t>
            </a:r>
            <a:r>
              <a:rPr lang="zh-CN" sz="1600" smtClean="0"/>
              <a:t>对</a:t>
            </a:r>
            <a:r>
              <a:rPr lang="en-US" altLang="zh-CN" sz="1600" i="1" smtClean="0"/>
              <a:t>u</a:t>
            </a:r>
            <a:r>
              <a:rPr lang="zh-CN" sz="1600" smtClean="0"/>
              <a:t>的变化率</a:t>
            </a:r>
          </a:p>
          <a:p>
            <a:pPr lvl="3" eaLnBrk="1" hangingPunct="1">
              <a:buSzTx/>
            </a:pPr>
            <a:endParaRPr lang="zh-CN" altLang="zh-CN" sz="1600" smtClean="0"/>
          </a:p>
          <a:p>
            <a:pPr lvl="3" eaLnBrk="1" hangingPunct="1">
              <a:buSzTx/>
            </a:pPr>
            <a:endParaRPr lang="zh-CN" altLang="zh-CN" sz="1600" smtClean="0"/>
          </a:p>
          <a:p>
            <a:pPr lvl="3" eaLnBrk="1" hangingPunct="1">
              <a:buSzTx/>
            </a:pPr>
            <a:endParaRPr lang="zh-CN" altLang="zh-CN" sz="1600" smtClean="0"/>
          </a:p>
          <a:p>
            <a:pPr lvl="3" eaLnBrk="1" hangingPunct="1">
              <a:buSzTx/>
            </a:pPr>
            <a:endParaRPr lang="zh-CN" altLang="zh-CN" sz="1600" smtClean="0"/>
          </a:p>
          <a:p>
            <a:pPr lvl="2" eaLnBrk="1" hangingPunct="1">
              <a:buSzTx/>
            </a:pPr>
            <a:r>
              <a:rPr lang="zh-CN" sz="1600" smtClean="0"/>
              <a:t>角点</a:t>
            </a:r>
            <a:r>
              <a:rPr lang="en-US" altLang="zh-CN" sz="1600" i="1" smtClean="0"/>
              <a:t>P</a:t>
            </a:r>
            <a:r>
              <a:rPr lang="en-US" altLang="zh-CN" sz="1600" smtClean="0"/>
              <a:t>(0,0)</a:t>
            </a:r>
            <a:r>
              <a:rPr lang="zh-CN" sz="1600" smtClean="0"/>
              <a:t>的扭矢，曲面片上的每个角点都有这样的扭矢</a:t>
            </a:r>
          </a:p>
        </p:txBody>
      </p:sp>
      <p:pic>
        <p:nvPicPr>
          <p:cNvPr id="67590" name="Picture 4" descr="http:/www.lnnu.edu.cn/xdjyjx/tuxing/Chapter3/CG_Gif_3_391.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2916238" y="2636838"/>
            <a:ext cx="2089150" cy="865187"/>
          </a:xfrm>
          <a:noFill/>
        </p:spPr>
      </p:pic>
      <p:pic>
        <p:nvPicPr>
          <p:cNvPr id="67591" name="Picture 5" descr="http:/www.lnnu.edu.cn/xdjyjx/tuxing/Chapter3/CG_Gif_3_392.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2987675" y="4149725"/>
            <a:ext cx="2376488" cy="1008063"/>
          </a:xfr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A24BC17-0401-494E-8F46-323880E1A345}" type="datetime1">
              <a:rPr lang="zh-CN" altLang="en-US" baseline="0"/>
              <a:pPr eaLnBrk="1" hangingPunct="1"/>
              <a:t>2010/12/17</a:t>
            </a:fld>
            <a:endParaRPr lang="zh-CN" altLang="zh-CN" baseline="0"/>
          </a:p>
        </p:txBody>
      </p:sp>
      <p:sp>
        <p:nvSpPr>
          <p:cNvPr id="68611"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93F2743-4E06-4C8F-A391-092B32C20E64}" type="slidenum">
              <a:rPr lang="zh-CN" altLang="zh-CN" baseline="0"/>
              <a:pPr eaLnBrk="1" hangingPunct="1"/>
              <a:t>32</a:t>
            </a:fld>
            <a:endParaRPr lang="zh-CN" altLang="zh-CN" baseline="0"/>
          </a:p>
        </p:txBody>
      </p:sp>
      <p:sp>
        <p:nvSpPr>
          <p:cNvPr id="68612" name="Rectangle 2"/>
          <p:cNvSpPr>
            <a:spLocks noGrp="1" noRot="1" noChangeArrowheads="1"/>
          </p:cNvSpPr>
          <p:nvPr>
            <p:ph type="title"/>
          </p:nvPr>
        </p:nvSpPr>
        <p:spPr/>
        <p:txBody>
          <a:bodyPr/>
          <a:lstStyle/>
          <a:p>
            <a:pPr eaLnBrk="1" hangingPunct="1"/>
            <a:r>
              <a:rPr lang="zh-CN" b="1" u="sng" smtClean="0"/>
              <a:t>第五章：曲线与曲面</a:t>
            </a:r>
          </a:p>
        </p:txBody>
      </p:sp>
      <p:sp>
        <p:nvSpPr>
          <p:cNvPr id="68613" name="Rectangle 3"/>
          <p:cNvSpPr>
            <a:spLocks noGrp="1" noRot="1" noChangeArrowheads="1"/>
          </p:cNvSpPr>
          <p:nvPr>
            <p:ph type="body" sz="half" idx="1"/>
          </p:nvPr>
        </p:nvSpPr>
        <p:spPr>
          <a:xfrm>
            <a:off x="301625" y="1905000"/>
            <a:ext cx="8591550" cy="4194175"/>
          </a:xfrm>
        </p:spPr>
        <p:txBody>
          <a:bodyPr/>
          <a:lstStyle/>
          <a:p>
            <a:pPr eaLnBrk="1" hangingPunct="1"/>
            <a:r>
              <a:rPr lang="zh-CN" sz="2400" dirty="0" smtClean="0"/>
              <a:t>插值、逼近、拟合和光顺</a:t>
            </a:r>
          </a:p>
          <a:p>
            <a:pPr lvl="1" eaLnBrk="1" hangingPunct="1"/>
            <a:r>
              <a:rPr lang="zh-CN" sz="2000" dirty="0" smtClean="0"/>
              <a:t>插值</a:t>
            </a:r>
          </a:p>
          <a:p>
            <a:pPr lvl="2" eaLnBrk="1" hangingPunct="1"/>
            <a:r>
              <a:rPr lang="zh-CN" sz="1800" dirty="0" smtClean="0"/>
              <a:t>给定一组有序的数据点</a:t>
            </a:r>
            <a:r>
              <a:rPr lang="en-US" altLang="zh-CN" sz="1800" dirty="0" smtClean="0"/>
              <a:t>(</a:t>
            </a:r>
            <a:r>
              <a:rPr lang="zh-CN" sz="1800" dirty="0" smtClean="0"/>
              <a:t>型值点</a:t>
            </a:r>
            <a:r>
              <a:rPr lang="en-US" altLang="zh-CN" sz="1800" dirty="0" smtClean="0"/>
              <a:t>)</a:t>
            </a:r>
            <a:r>
              <a:rPr lang="en-US" altLang="zh-CN" sz="1800" i="1" dirty="0" smtClean="0"/>
              <a:t>Pi</a:t>
            </a:r>
            <a:r>
              <a:rPr lang="zh-CN" sz="1800" dirty="0" smtClean="0"/>
              <a:t>，</a:t>
            </a:r>
            <a:r>
              <a:rPr lang="en-US" altLang="zh-CN" sz="1800" i="1" dirty="0" smtClean="0"/>
              <a:t>i</a:t>
            </a:r>
            <a:r>
              <a:rPr lang="en-US" altLang="zh-CN" sz="1800" dirty="0" smtClean="0"/>
              <a:t>=0, 1, …, </a:t>
            </a:r>
            <a:r>
              <a:rPr lang="en-US" altLang="zh-CN" sz="1800" i="1" dirty="0" smtClean="0"/>
              <a:t>n</a:t>
            </a:r>
            <a:r>
              <a:rPr lang="zh-CN" sz="1800" dirty="0" smtClean="0"/>
              <a:t>，构造一条曲线顺序通过这些数据点。所构造的曲线称为插值曲线</a:t>
            </a:r>
          </a:p>
        </p:txBody>
      </p:sp>
      <p:pic>
        <p:nvPicPr>
          <p:cNvPr id="68614" name="Picture 4" descr="http:/www.lnnu.edu.cn/xdjyjx/tuxing/Chapter3/31img/CG_Gif_3_004.gif"/>
          <p:cNvPicPr>
            <a:picLocks noGrp="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2051050" y="3357563"/>
            <a:ext cx="5256213" cy="2449512"/>
          </a:xfrm>
          <a:noFill/>
        </p:spPr>
      </p:pic>
      <p:sp>
        <p:nvSpPr>
          <p:cNvPr id="68615" name="Rectangle 5"/>
          <p:cNvSpPr>
            <a:spLocks noChangeArrowheads="1"/>
          </p:cNvSpPr>
          <p:nvPr/>
        </p:nvSpPr>
        <p:spPr bwMode="auto">
          <a:xfrm>
            <a:off x="2555875" y="5876925"/>
            <a:ext cx="3600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baseline="0">
                <a:cs typeface="Times New Roman" pitchFamily="18" charset="0"/>
              </a:rPr>
              <a:t>图</a:t>
            </a:r>
            <a:r>
              <a:rPr lang="zh-CN" altLang="zh-CN" baseline="0">
                <a:cs typeface="Times New Roman" pitchFamily="18" charset="0"/>
              </a:rPr>
              <a:t>5.1.4  </a:t>
            </a:r>
            <a:r>
              <a:rPr lang="zh-CN" baseline="0">
                <a:cs typeface="Times New Roman" pitchFamily="18" charset="0"/>
              </a:rPr>
              <a:t>线性插值和抛物线插值 </a:t>
            </a:r>
            <a:r>
              <a:rPr lang="zh-CN" baseline="0">
                <a:latin typeface="Times New Roman" pitchFamily="18" charset="0"/>
                <a:ea typeface="仿宋_GB2312" pitchFamily="49" charset="-122"/>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1F133F2-95CA-4D42-9A27-7D83FA780353}" type="datetime1">
              <a:rPr lang="zh-CN" altLang="en-US" baseline="0"/>
              <a:pPr eaLnBrk="1" hangingPunct="1"/>
              <a:t>2010/12/17</a:t>
            </a:fld>
            <a:endParaRPr lang="zh-CN" altLang="zh-CN" baseline="0"/>
          </a:p>
        </p:txBody>
      </p:sp>
      <p:sp>
        <p:nvSpPr>
          <p:cNvPr id="69635"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201B1FC-99EA-40FC-8FF8-9FC34C22D8D4}" type="slidenum">
              <a:rPr lang="zh-CN" altLang="zh-CN" baseline="0"/>
              <a:pPr eaLnBrk="1" hangingPunct="1"/>
              <a:t>33</a:t>
            </a:fld>
            <a:endParaRPr lang="zh-CN" altLang="zh-CN" baseline="0"/>
          </a:p>
        </p:txBody>
      </p:sp>
      <p:sp>
        <p:nvSpPr>
          <p:cNvPr id="69636" name="Rectangle 2"/>
          <p:cNvSpPr>
            <a:spLocks noGrp="1" noRot="1" noChangeArrowheads="1"/>
          </p:cNvSpPr>
          <p:nvPr>
            <p:ph type="title"/>
          </p:nvPr>
        </p:nvSpPr>
        <p:spPr/>
        <p:txBody>
          <a:bodyPr/>
          <a:lstStyle/>
          <a:p>
            <a:pPr eaLnBrk="1" hangingPunct="1"/>
            <a:r>
              <a:rPr lang="zh-CN" b="1" u="sng" smtClean="0"/>
              <a:t>第五章：曲线与曲面</a:t>
            </a:r>
          </a:p>
        </p:txBody>
      </p:sp>
      <p:sp>
        <p:nvSpPr>
          <p:cNvPr id="69637" name="Rectangle 3"/>
          <p:cNvSpPr>
            <a:spLocks noGrp="1" noRot="1" noChangeArrowheads="1"/>
          </p:cNvSpPr>
          <p:nvPr>
            <p:ph type="body" sz="half" idx="1"/>
          </p:nvPr>
        </p:nvSpPr>
        <p:spPr>
          <a:xfrm>
            <a:off x="301625" y="1905000"/>
            <a:ext cx="8591550" cy="4194175"/>
          </a:xfrm>
        </p:spPr>
        <p:txBody>
          <a:bodyPr/>
          <a:lstStyle/>
          <a:p>
            <a:pPr lvl="2" eaLnBrk="1" hangingPunct="1"/>
            <a:r>
              <a:rPr lang="zh-CN" sz="1800" dirty="0" smtClean="0"/>
              <a:t>线性插值</a:t>
            </a:r>
          </a:p>
          <a:p>
            <a:pPr lvl="3" eaLnBrk="1" hangingPunct="1"/>
            <a:r>
              <a:rPr lang="zh-CN" sz="1600" dirty="0" smtClean="0"/>
              <a:t>假设给定函数</a:t>
            </a:r>
            <a:r>
              <a:rPr lang="en-US" altLang="zh-CN" sz="1600" i="1" dirty="0" smtClean="0"/>
              <a:t>f</a:t>
            </a:r>
            <a:r>
              <a:rPr lang="en-US" altLang="zh-CN" sz="1600" dirty="0" smtClean="0"/>
              <a:t>(</a:t>
            </a:r>
            <a:r>
              <a:rPr lang="en-US" altLang="zh-CN" sz="1600" i="1" dirty="0" smtClean="0"/>
              <a:t>x</a:t>
            </a:r>
            <a:r>
              <a:rPr lang="en-US" altLang="zh-CN" sz="1600" dirty="0" smtClean="0"/>
              <a:t>)</a:t>
            </a:r>
            <a:r>
              <a:rPr lang="zh-CN" sz="1600" dirty="0" smtClean="0"/>
              <a:t>在两个不同点</a:t>
            </a:r>
            <a:r>
              <a:rPr lang="en-US" altLang="zh-CN" sz="1600" i="1" dirty="0" smtClean="0"/>
              <a:t>x</a:t>
            </a:r>
            <a:r>
              <a:rPr lang="en-US" altLang="zh-CN" sz="1600" dirty="0" smtClean="0"/>
              <a:t>1</a:t>
            </a:r>
            <a:r>
              <a:rPr lang="zh-CN" sz="1600" dirty="0" smtClean="0"/>
              <a:t>和</a:t>
            </a:r>
            <a:r>
              <a:rPr lang="en-US" altLang="zh-CN" sz="1600" i="1" dirty="0" smtClean="0"/>
              <a:t>x</a:t>
            </a:r>
            <a:r>
              <a:rPr lang="en-US" altLang="zh-CN" sz="1600" dirty="0" smtClean="0"/>
              <a:t>2</a:t>
            </a:r>
            <a:r>
              <a:rPr lang="zh-CN" sz="1600" dirty="0" smtClean="0"/>
              <a:t>的值，用一个线性函数：</a:t>
            </a:r>
          </a:p>
          <a:p>
            <a:pPr eaLnBrk="1" hangingPunct="1"/>
            <a:endParaRPr lang="zh-CN" altLang="zh-CN" sz="1800" dirty="0" smtClean="0"/>
          </a:p>
          <a:p>
            <a:pPr eaLnBrk="1" hangingPunct="1"/>
            <a:endParaRPr lang="zh-CN" altLang="zh-CN" sz="1800" dirty="0" smtClean="0"/>
          </a:p>
          <a:p>
            <a:pPr eaLnBrk="1" hangingPunct="1"/>
            <a:endParaRPr lang="zh-CN" altLang="zh-CN" sz="1800" dirty="0" smtClean="0"/>
          </a:p>
          <a:p>
            <a:pPr lvl="2" eaLnBrk="1" hangingPunct="1"/>
            <a:r>
              <a:rPr lang="zh-CN" sz="1800" dirty="0" smtClean="0"/>
              <a:t>抛物线插值</a:t>
            </a:r>
            <a:r>
              <a:rPr lang="en-US" altLang="zh-CN" sz="1800" dirty="0" smtClean="0"/>
              <a:t>(</a:t>
            </a:r>
            <a:r>
              <a:rPr lang="zh-CN" sz="1800" dirty="0" smtClean="0"/>
              <a:t>二次插值</a:t>
            </a:r>
            <a:r>
              <a:rPr lang="en-US" altLang="zh-CN" sz="1800" dirty="0" smtClean="0"/>
              <a:t>)</a:t>
            </a:r>
          </a:p>
          <a:p>
            <a:pPr lvl="3" eaLnBrk="1" hangingPunct="1"/>
            <a:r>
              <a:rPr lang="zh-CN" sz="1600" dirty="0" smtClean="0"/>
              <a:t>对三个互异点</a:t>
            </a:r>
            <a:r>
              <a:rPr lang="en-US" altLang="zh-CN" sz="1600" i="1" dirty="0" smtClean="0"/>
              <a:t>x</a:t>
            </a:r>
            <a:r>
              <a:rPr lang="en-US" altLang="zh-CN" sz="1600" dirty="0" smtClean="0"/>
              <a:t>1,</a:t>
            </a:r>
            <a:r>
              <a:rPr lang="en-US" altLang="zh-CN" sz="1600" i="1" dirty="0" smtClean="0"/>
              <a:t>x</a:t>
            </a:r>
            <a:r>
              <a:rPr lang="en-US" altLang="zh-CN" sz="1600" dirty="0" smtClean="0"/>
              <a:t>2 ,</a:t>
            </a:r>
            <a:r>
              <a:rPr lang="en-US" altLang="zh-CN" sz="1600" i="1" dirty="0" smtClean="0"/>
              <a:t>x</a:t>
            </a:r>
            <a:r>
              <a:rPr lang="en-US" altLang="zh-CN" sz="1600" dirty="0" smtClean="0"/>
              <a:t>3</a:t>
            </a:r>
            <a:r>
              <a:rPr lang="zh-CN" sz="1600" dirty="0" smtClean="0"/>
              <a:t>，设已知</a:t>
            </a:r>
            <a:r>
              <a:rPr lang="en-US" altLang="zh-CN" sz="1600" i="1" dirty="0" smtClean="0"/>
              <a:t>f</a:t>
            </a:r>
            <a:r>
              <a:rPr lang="en-US" altLang="zh-CN" sz="1600" dirty="0" smtClean="0"/>
              <a:t>(</a:t>
            </a:r>
            <a:r>
              <a:rPr lang="en-US" altLang="zh-CN" sz="1600" i="1" dirty="0" smtClean="0"/>
              <a:t>x</a:t>
            </a:r>
            <a:r>
              <a:rPr lang="en-US" altLang="zh-CN" sz="1600" dirty="0" smtClean="0"/>
              <a:t>)</a:t>
            </a:r>
            <a:r>
              <a:rPr lang="zh-CN" sz="1600" dirty="0" smtClean="0"/>
              <a:t>的</a:t>
            </a:r>
          </a:p>
        </p:txBody>
      </p:sp>
      <p:pic>
        <p:nvPicPr>
          <p:cNvPr id="69638" name="Picture 4" descr="http:/www.lnnu.edu.cn/xdjyjx/tuxing/Chapter3/CG_Gif_3_221.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1547813" y="2565400"/>
            <a:ext cx="6842125" cy="1152525"/>
          </a:xfrm>
          <a:noFill/>
        </p:spPr>
      </p:pic>
      <p:pic>
        <p:nvPicPr>
          <p:cNvPr id="69639" name="Picture 5" descr="http:/www.lnnu.edu.cn/xdjyjx/tuxing/Chapter3/CG_Gif_3_222.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1619250" y="4149725"/>
            <a:ext cx="6911975" cy="1728788"/>
          </a:xfr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BD26132-C25D-4C5B-84F9-F387C08EBEC0}" type="datetime1">
              <a:rPr lang="zh-CN" altLang="en-US" baseline="0"/>
              <a:pPr eaLnBrk="1" hangingPunct="1"/>
              <a:t>2010/12/17</a:t>
            </a:fld>
            <a:endParaRPr lang="zh-CN" altLang="zh-CN" baseline="0"/>
          </a:p>
        </p:txBody>
      </p:sp>
      <p:sp>
        <p:nvSpPr>
          <p:cNvPr id="12293"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D5C3533-37C3-47DC-A742-32A3394E741D}" type="slidenum">
              <a:rPr lang="zh-CN" altLang="zh-CN" baseline="0"/>
              <a:pPr eaLnBrk="1" hangingPunct="1"/>
              <a:t>34</a:t>
            </a:fld>
            <a:endParaRPr lang="zh-CN" altLang="zh-CN" baseline="0"/>
          </a:p>
        </p:txBody>
      </p:sp>
      <p:sp>
        <p:nvSpPr>
          <p:cNvPr id="1229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2295" name="Rectangle 3"/>
          <p:cNvSpPr>
            <a:spLocks noGrp="1" noRot="1" noChangeArrowheads="1"/>
          </p:cNvSpPr>
          <p:nvPr>
            <p:ph type="body" sz="half" idx="1"/>
          </p:nvPr>
        </p:nvSpPr>
        <p:spPr>
          <a:xfrm>
            <a:off x="301625" y="1905000"/>
            <a:ext cx="8380413" cy="3162300"/>
          </a:xfrm>
        </p:spPr>
        <p:txBody>
          <a:bodyPr/>
          <a:lstStyle/>
          <a:p>
            <a:pPr lvl="1" algn="just" eaLnBrk="1" hangingPunct="1"/>
            <a:r>
              <a:rPr lang="zh-CN" sz="2000" dirty="0" smtClean="0"/>
              <a:t>逼近</a:t>
            </a:r>
          </a:p>
          <a:p>
            <a:pPr lvl="2" algn="just" eaLnBrk="1" hangingPunct="1"/>
            <a:r>
              <a:rPr lang="zh-CN" sz="1800" dirty="0" smtClean="0"/>
              <a:t>当型值点太多时，很难也没有必要构造插值函数通过所有的型值点，一般选择次数较低的函数，构造一条曲线使之在某种意义下最接近给定的数据点。所构造的曲线为逼近曲线</a:t>
            </a:r>
          </a:p>
          <a:p>
            <a:pPr lvl="1" algn="just" eaLnBrk="1" hangingPunct="1"/>
            <a:r>
              <a:rPr lang="zh-CN" sz="2000" dirty="0" smtClean="0"/>
              <a:t>最小二乘法</a:t>
            </a:r>
          </a:p>
          <a:p>
            <a:pPr lvl="2" algn="just" eaLnBrk="1" hangingPunct="1"/>
            <a:r>
              <a:rPr lang="zh-CN" sz="1800" dirty="0" smtClean="0"/>
              <a:t>最常用的逼近方法。假设已知一组型值点</a:t>
            </a:r>
            <a:r>
              <a:rPr lang="en-US" altLang="zh-CN" sz="1800" i="1" dirty="0" smtClean="0"/>
              <a:t>(x</a:t>
            </a:r>
            <a:r>
              <a:rPr lang="en-US" altLang="zh-CN" sz="1800" i="1" baseline="-25000" dirty="0" smtClean="0"/>
              <a:t>i</a:t>
            </a:r>
            <a:r>
              <a:rPr lang="en-US" altLang="zh-CN" sz="1800" i="1" dirty="0" smtClean="0"/>
              <a:t>, </a:t>
            </a:r>
            <a:r>
              <a:rPr lang="en-US" altLang="zh-CN" sz="1800" i="1" dirty="0" err="1" smtClean="0"/>
              <a:t>y</a:t>
            </a:r>
            <a:r>
              <a:rPr lang="en-US" altLang="zh-CN" sz="1800" i="1" baseline="-25000" dirty="0" err="1" smtClean="0"/>
              <a:t>i</a:t>
            </a:r>
            <a:r>
              <a:rPr lang="en-US" altLang="zh-CN" sz="1800" i="1" dirty="0" smtClean="0"/>
              <a:t>),</a:t>
            </a:r>
            <a:r>
              <a:rPr lang="en-US" altLang="zh-CN" sz="1800" dirty="0" smtClean="0"/>
              <a:t> i=1,2,…,n, </a:t>
            </a:r>
            <a:r>
              <a:rPr lang="zh-CN" sz="1800" dirty="0" smtClean="0"/>
              <a:t>要求构造一个</a:t>
            </a:r>
            <a:r>
              <a:rPr lang="en-US" altLang="zh-CN" sz="1800" i="1" dirty="0" smtClean="0"/>
              <a:t>m(m&lt;n-1)</a:t>
            </a:r>
            <a:r>
              <a:rPr lang="zh-CN" sz="1800" dirty="0" smtClean="0"/>
              <a:t>次多项式</a:t>
            </a:r>
            <a:r>
              <a:rPr lang="en-US" altLang="zh-CN" sz="1800" i="1" dirty="0" smtClean="0"/>
              <a:t>y=F(x)</a:t>
            </a:r>
            <a:r>
              <a:rPr lang="zh-CN" sz="1800" dirty="0" smtClean="0"/>
              <a:t>逼近这些型值点，逼近好坏用各点偏差的平方和或加权方差最小来衡量，最小二乘问题就是定出</a:t>
            </a:r>
            <a:r>
              <a:rPr lang="en-US" altLang="zh-CN" sz="1800" i="1" dirty="0" smtClean="0"/>
              <a:t>F(x)</a:t>
            </a:r>
            <a:r>
              <a:rPr lang="zh-CN" sz="1800" dirty="0" smtClean="0"/>
              <a:t>各个系数，</a:t>
            </a:r>
            <a:r>
              <a:rPr lang="en-US" altLang="zh-CN" sz="1800" dirty="0" smtClean="0"/>
              <a:t>m+1</a:t>
            </a:r>
            <a:r>
              <a:rPr lang="zh-CN" sz="1800" dirty="0" smtClean="0"/>
              <a:t>个方程解出</a:t>
            </a:r>
            <a:r>
              <a:rPr lang="en-US" altLang="zh-CN" sz="1800" dirty="0" smtClean="0"/>
              <a:t>m+1</a:t>
            </a:r>
            <a:r>
              <a:rPr lang="zh-CN" sz="1800" dirty="0" smtClean="0"/>
              <a:t>个多项式系数</a:t>
            </a:r>
          </a:p>
        </p:txBody>
      </p:sp>
      <p:graphicFrame>
        <p:nvGraphicFramePr>
          <p:cNvPr id="12290" name="Object 4"/>
          <p:cNvGraphicFramePr>
            <a:graphicFrameLocks noGrp="1" noChangeAspect="1"/>
          </p:cNvGraphicFramePr>
          <p:nvPr>
            <p:ph sz="quarter" idx="2"/>
          </p:nvPr>
        </p:nvGraphicFramePr>
        <p:xfrm>
          <a:off x="1763713" y="5013325"/>
          <a:ext cx="1944687" cy="735013"/>
        </p:xfrm>
        <a:graphic>
          <a:graphicData uri="http://schemas.openxmlformats.org/presentationml/2006/ole">
            <mc:AlternateContent xmlns:mc="http://schemas.openxmlformats.org/markup-compatibility/2006">
              <mc:Choice xmlns:v="urn:schemas-microsoft-com:vml" Requires="v">
                <p:oleObj spid="_x0000_s12305" r:id="rId3" imgW="968037" imgH="445978" progId="Equation.3">
                  <p:embed/>
                </p:oleObj>
              </mc:Choice>
              <mc:Fallback>
                <p:oleObj r:id="rId3" imgW="968037" imgH="445978" progId="Equation.3">
                  <p:embed/>
                  <p:pic>
                    <p:nvPicPr>
                      <p:cNvPr id="0" name="Object 4"/>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5013325"/>
                        <a:ext cx="1944687" cy="735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5"/>
          <p:cNvGraphicFramePr>
            <a:graphicFrameLocks noGrp="1" noChangeAspect="1"/>
          </p:cNvGraphicFramePr>
          <p:nvPr>
            <p:ph sz="quarter" idx="3"/>
          </p:nvPr>
        </p:nvGraphicFramePr>
        <p:xfrm>
          <a:off x="3995738" y="4652963"/>
          <a:ext cx="2951162" cy="1728787"/>
        </p:xfrm>
        <a:graphic>
          <a:graphicData uri="http://schemas.openxmlformats.org/presentationml/2006/ole">
            <mc:AlternateContent xmlns:mc="http://schemas.openxmlformats.org/markup-compatibility/2006">
              <mc:Choice xmlns:v="urn:schemas-microsoft-com:vml" Requires="v">
                <p:oleObj spid="_x0000_s12306" r:id="rId5" imgW="1511617" imgH="914717" progId="Equation.3">
                  <p:embed/>
                </p:oleObj>
              </mc:Choice>
              <mc:Fallback>
                <p:oleObj r:id="rId5" imgW="1511617" imgH="914717" progId="Equation.3">
                  <p:embed/>
                  <p:pic>
                    <p:nvPicPr>
                      <p:cNvPr id="0" name="Object 5"/>
                      <p:cNvPicPr>
                        <a:picLocks noRot="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4652963"/>
                        <a:ext cx="2951162" cy="172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6" name="Text Box 6"/>
          <p:cNvSpPr txBox="1">
            <a:spLocks noChangeArrowheads="1"/>
          </p:cNvSpPr>
          <p:nvPr/>
        </p:nvSpPr>
        <p:spPr bwMode="auto">
          <a:xfrm>
            <a:off x="7092950" y="4797425"/>
            <a:ext cx="141128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altLang="zh-CN" sz="1600" baseline="0"/>
              <a:t>d</a:t>
            </a:r>
            <a:r>
              <a:rPr lang="zh-CN" altLang="zh-CN" sz="1600"/>
              <a:t>k</a:t>
            </a:r>
            <a:r>
              <a:rPr lang="zh-CN" altLang="zh-CN" sz="1600" baseline="0"/>
              <a:t>&gt;0</a:t>
            </a:r>
            <a:r>
              <a:rPr lang="zh-CN" sz="1600" baseline="0"/>
              <a:t>，对可靠</a:t>
            </a:r>
          </a:p>
          <a:p>
            <a:pPr eaLnBrk="1" hangingPunct="1"/>
            <a:r>
              <a:rPr lang="zh-CN" sz="1600" baseline="0"/>
              <a:t>的点赋予较大</a:t>
            </a:r>
          </a:p>
          <a:p>
            <a:pPr eaLnBrk="1" hangingPunct="1"/>
            <a:r>
              <a:rPr lang="zh-CN" sz="1600" baseline="0"/>
              <a:t>的比重</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CAD0941-5553-4C85-B241-D07F5922B255}" type="datetime1">
              <a:rPr lang="zh-CN" altLang="en-US" baseline="0"/>
              <a:pPr eaLnBrk="1" hangingPunct="1"/>
              <a:t>2010/12/17</a:t>
            </a:fld>
            <a:endParaRPr lang="zh-CN" altLang="zh-CN" baseline="0"/>
          </a:p>
        </p:txBody>
      </p:sp>
      <p:sp>
        <p:nvSpPr>
          <p:cNvPr id="706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8DC2AF4-56DF-424E-9874-4F012DEAA35D}" type="slidenum">
              <a:rPr lang="zh-CN" altLang="zh-CN" baseline="0"/>
              <a:pPr eaLnBrk="1" hangingPunct="1"/>
              <a:t>35</a:t>
            </a:fld>
            <a:endParaRPr lang="zh-CN" altLang="zh-CN" baseline="0"/>
          </a:p>
        </p:txBody>
      </p:sp>
      <p:sp>
        <p:nvSpPr>
          <p:cNvPr id="70660" name="Rectangle 2"/>
          <p:cNvSpPr>
            <a:spLocks noGrp="1" noRot="1" noChangeArrowheads="1"/>
          </p:cNvSpPr>
          <p:nvPr>
            <p:ph type="title"/>
          </p:nvPr>
        </p:nvSpPr>
        <p:spPr/>
        <p:txBody>
          <a:bodyPr/>
          <a:lstStyle/>
          <a:p>
            <a:pPr eaLnBrk="1" hangingPunct="1"/>
            <a:r>
              <a:rPr lang="zh-CN" b="1" u="sng" smtClean="0"/>
              <a:t>第五章：曲线与曲面</a:t>
            </a:r>
          </a:p>
        </p:txBody>
      </p:sp>
      <p:sp>
        <p:nvSpPr>
          <p:cNvPr id="70661" name="Rectangle 3"/>
          <p:cNvSpPr>
            <a:spLocks noGrp="1" noRot="1" noChangeArrowheads="1"/>
          </p:cNvSpPr>
          <p:nvPr>
            <p:ph type="body" idx="1"/>
          </p:nvPr>
        </p:nvSpPr>
        <p:spPr/>
        <p:txBody>
          <a:bodyPr/>
          <a:lstStyle/>
          <a:p>
            <a:pPr lvl="1" algn="just" eaLnBrk="1" hangingPunct="1"/>
            <a:r>
              <a:rPr lang="zh-CN" sz="2000" smtClean="0"/>
              <a:t>拟合</a:t>
            </a:r>
          </a:p>
          <a:p>
            <a:pPr lvl="2" algn="just" eaLnBrk="1" hangingPunct="1"/>
            <a:r>
              <a:rPr lang="zh-CN" sz="1800" smtClean="0"/>
              <a:t>指在曲线曲面的设计过程中，用插值或逼近方法使生成的曲线曲面达到某种设计要求，没有完整定义和数学表示。</a:t>
            </a:r>
            <a:r>
              <a:rPr lang="zh-CN" sz="1800" smtClean="0">
                <a:cs typeface="Times New Roman" pitchFamily="18" charset="0"/>
              </a:rPr>
              <a:t>找出一条通过一组给定点的曲线是一个插值问题，而找出一条近似地通过一组给定点的曲线则是逼近问题，曲线拟合则是一个统称以上两类问题的术语</a:t>
            </a:r>
            <a:endParaRPr lang="zh-CN" sz="1800" smtClean="0"/>
          </a:p>
          <a:p>
            <a:pPr lvl="1" algn="just" eaLnBrk="1" hangingPunct="1"/>
            <a:r>
              <a:rPr lang="zh-CN" sz="2000" smtClean="0"/>
              <a:t>光顺</a:t>
            </a:r>
          </a:p>
          <a:p>
            <a:pPr lvl="2" algn="just" eaLnBrk="1" hangingPunct="1"/>
            <a:r>
              <a:rPr lang="zh-CN" sz="1800" smtClean="0"/>
              <a:t>通俗的含义是指曲线的拐点不能太多，曲线拐来拐去，就会不顺眼。对平面曲线而言，相对光顺的条件是</a:t>
            </a:r>
          </a:p>
          <a:p>
            <a:pPr lvl="3" algn="just" eaLnBrk="1" hangingPunct="1"/>
            <a:r>
              <a:rPr lang="zh-CN" sz="1600" smtClean="0"/>
              <a:t>具有二阶几何连续性</a:t>
            </a:r>
            <a:r>
              <a:rPr lang="en-US" altLang="zh-CN" sz="1600" smtClean="0"/>
              <a:t>(G</a:t>
            </a:r>
            <a:r>
              <a:rPr lang="en-US" altLang="zh-CN" sz="1600" baseline="30000" smtClean="0"/>
              <a:t>2</a:t>
            </a:r>
            <a:r>
              <a:rPr lang="en-US" altLang="zh-CN" sz="1600" smtClean="0"/>
              <a:t>)</a:t>
            </a:r>
          </a:p>
          <a:p>
            <a:pPr lvl="3" algn="just" eaLnBrk="1" hangingPunct="1"/>
            <a:r>
              <a:rPr lang="zh-CN" sz="1600" smtClean="0"/>
              <a:t>不存在多余拐点和奇异点</a:t>
            </a:r>
          </a:p>
          <a:p>
            <a:pPr lvl="3" algn="just" eaLnBrk="1" hangingPunct="1"/>
            <a:r>
              <a:rPr lang="zh-CN" sz="1600" smtClean="0"/>
              <a:t>曲率变化较小</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D396E5B-9EAA-4016-AF0A-F07CD01AD5D4}" type="datetime1">
              <a:rPr lang="zh-CN" altLang="en-US" baseline="0"/>
              <a:pPr eaLnBrk="1" hangingPunct="1"/>
              <a:t>2010/12/17</a:t>
            </a:fld>
            <a:endParaRPr lang="zh-CN" altLang="zh-CN" baseline="0"/>
          </a:p>
        </p:txBody>
      </p:sp>
      <p:sp>
        <p:nvSpPr>
          <p:cNvPr id="716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14F610D-26D1-4DCE-A477-301B5186D85F}" type="slidenum">
              <a:rPr lang="zh-CN" altLang="zh-CN" baseline="0"/>
              <a:pPr eaLnBrk="1" hangingPunct="1"/>
              <a:t>36</a:t>
            </a:fld>
            <a:endParaRPr lang="zh-CN" altLang="zh-CN" baseline="0"/>
          </a:p>
        </p:txBody>
      </p:sp>
      <p:sp>
        <p:nvSpPr>
          <p:cNvPr id="71684" name="Rectangle 2"/>
          <p:cNvSpPr>
            <a:spLocks noGrp="1" noRot="1" noChangeArrowheads="1"/>
          </p:cNvSpPr>
          <p:nvPr>
            <p:ph type="title"/>
          </p:nvPr>
        </p:nvSpPr>
        <p:spPr/>
        <p:txBody>
          <a:bodyPr/>
          <a:lstStyle/>
          <a:p>
            <a:pPr eaLnBrk="1" hangingPunct="1"/>
            <a:r>
              <a:rPr lang="zh-CN" b="1" u="sng" smtClean="0"/>
              <a:t>第五章：曲线与曲面</a:t>
            </a:r>
          </a:p>
        </p:txBody>
      </p:sp>
      <p:sp>
        <p:nvSpPr>
          <p:cNvPr id="71685" name="Rectangle 3"/>
          <p:cNvSpPr>
            <a:spLocks noGrp="1" noRot="1" noChangeArrowheads="1"/>
          </p:cNvSpPr>
          <p:nvPr>
            <p:ph type="body" idx="1"/>
          </p:nvPr>
        </p:nvSpPr>
        <p:spPr/>
        <p:txBody>
          <a:bodyPr/>
          <a:lstStyle/>
          <a:p>
            <a:pPr lvl="1" eaLnBrk="1" hangingPunct="1"/>
            <a:r>
              <a:rPr lang="zh-CN" sz="2000" smtClean="0"/>
              <a:t>关于拐点</a:t>
            </a:r>
          </a:p>
          <a:p>
            <a:pPr lvl="2" eaLnBrk="1" hangingPunct="1"/>
            <a:r>
              <a:rPr lang="en-US" altLang="zh-CN" sz="1800" i="1" smtClean="0"/>
              <a:t>f”(x)</a:t>
            </a:r>
            <a:r>
              <a:rPr lang="en-US" altLang="zh-CN" sz="1800" smtClean="0"/>
              <a:t>&gt;0, </a:t>
            </a:r>
            <a:r>
              <a:rPr lang="en-US" altLang="zh-CN" sz="1800" i="1" smtClean="0"/>
              <a:t>f(x)</a:t>
            </a:r>
            <a:r>
              <a:rPr lang="zh-CN" sz="1800" smtClean="0"/>
              <a:t>是凹曲线</a:t>
            </a:r>
          </a:p>
          <a:p>
            <a:pPr lvl="2" eaLnBrk="1" hangingPunct="1"/>
            <a:r>
              <a:rPr lang="en-US" altLang="zh-CN" sz="1800" i="1" smtClean="0"/>
              <a:t>f”(x)</a:t>
            </a:r>
            <a:r>
              <a:rPr lang="en-US" altLang="zh-CN" sz="1800" smtClean="0"/>
              <a:t>&lt;0, </a:t>
            </a:r>
            <a:r>
              <a:rPr lang="en-US" altLang="zh-CN" sz="1800" i="1" smtClean="0"/>
              <a:t>f(x)</a:t>
            </a:r>
            <a:r>
              <a:rPr lang="zh-CN" sz="1800" smtClean="0"/>
              <a:t>是凸曲线</a:t>
            </a:r>
          </a:p>
          <a:p>
            <a:pPr lvl="2" eaLnBrk="1" hangingPunct="1"/>
            <a:r>
              <a:rPr lang="zh-CN" sz="1800" smtClean="0"/>
              <a:t>若</a:t>
            </a:r>
            <a:r>
              <a:rPr lang="en-US" altLang="zh-CN" sz="1800" smtClean="0"/>
              <a:t>f”(x)</a:t>
            </a:r>
            <a:r>
              <a:rPr lang="zh-CN" sz="1800" smtClean="0"/>
              <a:t>在</a:t>
            </a:r>
            <a:r>
              <a:rPr lang="en-US" altLang="zh-CN" sz="1800" i="1" smtClean="0"/>
              <a:t>x</a:t>
            </a:r>
            <a:r>
              <a:rPr lang="en-US" altLang="zh-CN" sz="1800" i="1" baseline="-25000" smtClean="0"/>
              <a:t>0</a:t>
            </a:r>
            <a:r>
              <a:rPr lang="zh-CN" sz="1800" smtClean="0"/>
              <a:t>两侧变号，则</a:t>
            </a:r>
            <a:r>
              <a:rPr lang="en-US" altLang="zh-CN" sz="1800" smtClean="0"/>
              <a:t>(</a:t>
            </a:r>
            <a:r>
              <a:rPr lang="en-US" altLang="zh-CN" sz="1800" i="1" smtClean="0"/>
              <a:t>x</a:t>
            </a:r>
            <a:r>
              <a:rPr lang="en-US" altLang="zh-CN" sz="1800" i="1" baseline="-25000" smtClean="0"/>
              <a:t>0</a:t>
            </a:r>
            <a:r>
              <a:rPr lang="en-US" altLang="zh-CN" sz="1800" i="1" smtClean="0"/>
              <a:t>, f(x</a:t>
            </a:r>
            <a:r>
              <a:rPr lang="en-US" altLang="zh-CN" sz="1800" i="1" baseline="-25000" smtClean="0"/>
              <a:t>0</a:t>
            </a:r>
            <a:r>
              <a:rPr lang="en-US" altLang="zh-CN" sz="1800" i="1" smtClean="0"/>
              <a:t>)</a:t>
            </a:r>
            <a:r>
              <a:rPr lang="en-US" altLang="zh-CN" sz="1800" smtClean="0"/>
              <a:t>) </a:t>
            </a:r>
            <a:r>
              <a:rPr lang="zh-CN" sz="1800" smtClean="0"/>
              <a:t>为拐点</a:t>
            </a:r>
            <a:r>
              <a:rPr lang="en-US" altLang="zh-CN" sz="1800" smtClean="0"/>
              <a:t>, </a:t>
            </a:r>
            <a:r>
              <a:rPr lang="zh-CN" sz="1800" smtClean="0"/>
              <a:t>曲线在拐点两边分别上凸和下凹</a:t>
            </a:r>
          </a:p>
          <a:p>
            <a:pPr lvl="1" eaLnBrk="1" hangingPunct="1"/>
            <a:r>
              <a:rPr lang="zh-CN" sz="2000" smtClean="0"/>
              <a:t>拐点即曲线切线方向变化剧烈的点或曲率的极大值点</a:t>
            </a:r>
            <a:r>
              <a:rPr lang="en-US" altLang="zh-CN" sz="2000" smtClean="0"/>
              <a:t>,</a:t>
            </a:r>
            <a:r>
              <a:rPr lang="zh-CN" sz="2000" smtClean="0"/>
              <a:t>包含着物体形状的重要几何特征</a:t>
            </a:r>
          </a:p>
          <a:p>
            <a:pPr lvl="1" eaLnBrk="1" hangingPunct="1"/>
            <a:r>
              <a:rPr lang="zh-CN" sz="2000" smtClean="0"/>
              <a:t>由于拐点是具有一定几何形状物体的固有属性，其个数、在曲线中的相对位置具有相当的稳定性，即不随物体大小、位置与旋转方向的变化而改变。因此拐点在曲线匹配、物体几何尺寸检测及物体识别中有重要意义</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4F2F0C4-AAA5-4B2F-A979-5D75D3A7A2C2}" type="datetime1">
              <a:rPr lang="zh-CN" altLang="en-US" baseline="0"/>
              <a:pPr eaLnBrk="1" hangingPunct="1"/>
              <a:t>2010/12/17</a:t>
            </a:fld>
            <a:endParaRPr lang="zh-CN" altLang="zh-CN" baseline="0"/>
          </a:p>
        </p:txBody>
      </p:sp>
      <p:sp>
        <p:nvSpPr>
          <p:cNvPr id="72707"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18A86A9-C74B-43DB-81F9-B5BD35DA247D}" type="slidenum">
              <a:rPr lang="zh-CN" altLang="zh-CN" baseline="0"/>
              <a:pPr eaLnBrk="1" hangingPunct="1"/>
              <a:t>37</a:t>
            </a:fld>
            <a:endParaRPr lang="zh-CN" altLang="zh-CN" baseline="0"/>
          </a:p>
        </p:txBody>
      </p:sp>
      <p:sp>
        <p:nvSpPr>
          <p:cNvPr id="72708" name="Rectangle 2"/>
          <p:cNvSpPr>
            <a:spLocks noGrp="1" noRot="1" noChangeArrowheads="1"/>
          </p:cNvSpPr>
          <p:nvPr>
            <p:ph type="title"/>
          </p:nvPr>
        </p:nvSpPr>
        <p:spPr/>
        <p:txBody>
          <a:bodyPr/>
          <a:lstStyle/>
          <a:p>
            <a:pPr eaLnBrk="1" hangingPunct="1"/>
            <a:r>
              <a:rPr lang="zh-CN" b="1" u="sng" smtClean="0"/>
              <a:t>第五章：曲线与曲面</a:t>
            </a:r>
          </a:p>
        </p:txBody>
      </p:sp>
      <p:sp>
        <p:nvSpPr>
          <p:cNvPr id="72709" name="Rectangle 3"/>
          <p:cNvSpPr>
            <a:spLocks noGrp="1" noRot="1" noChangeArrowheads="1"/>
          </p:cNvSpPr>
          <p:nvPr>
            <p:ph type="body" sz="half" idx="1"/>
          </p:nvPr>
        </p:nvSpPr>
        <p:spPr>
          <a:xfrm>
            <a:off x="301625" y="1905000"/>
            <a:ext cx="8591550" cy="4194175"/>
          </a:xfrm>
        </p:spPr>
        <p:txBody>
          <a:bodyPr/>
          <a:lstStyle/>
          <a:p>
            <a:pPr eaLnBrk="1" hangingPunct="1"/>
            <a:r>
              <a:rPr lang="zh-CN" sz="2400" smtClean="0"/>
              <a:t>参数化</a:t>
            </a:r>
          </a:p>
          <a:p>
            <a:pPr lvl="1" eaLnBrk="1" hangingPunct="1"/>
            <a:r>
              <a:rPr lang="zh-CN" sz="2000" smtClean="0"/>
              <a:t>过三点</a:t>
            </a:r>
            <a:r>
              <a:rPr lang="en-US" altLang="zh-CN" sz="2000" i="1" smtClean="0"/>
              <a:t>P</a:t>
            </a:r>
            <a:r>
              <a:rPr lang="en-US" altLang="zh-CN" sz="2000" smtClean="0"/>
              <a:t>0</a:t>
            </a:r>
            <a:r>
              <a:rPr lang="zh-CN" sz="2000" smtClean="0"/>
              <a:t>、</a:t>
            </a:r>
            <a:r>
              <a:rPr lang="en-US" altLang="zh-CN" sz="2000" i="1" smtClean="0"/>
              <a:t>P</a:t>
            </a:r>
            <a:r>
              <a:rPr lang="en-US" altLang="zh-CN" sz="2000" smtClean="0"/>
              <a:t>1</a:t>
            </a:r>
            <a:r>
              <a:rPr lang="zh-CN" sz="2000" smtClean="0"/>
              <a:t>和</a:t>
            </a:r>
            <a:r>
              <a:rPr lang="en-US" altLang="zh-CN" sz="2000" i="1" smtClean="0"/>
              <a:t>P</a:t>
            </a:r>
            <a:r>
              <a:rPr lang="en-US" altLang="zh-CN" sz="2000" smtClean="0"/>
              <a:t>2</a:t>
            </a:r>
            <a:r>
              <a:rPr lang="zh-CN" sz="2000" smtClean="0"/>
              <a:t>构造参数多项式插值抛物线可以有无数条，原因是：参数在</a:t>
            </a:r>
            <a:r>
              <a:rPr lang="en-US" altLang="zh-CN" sz="2000" smtClean="0"/>
              <a:t>[0,1]</a:t>
            </a:r>
            <a:r>
              <a:rPr lang="zh-CN" sz="2000" smtClean="0"/>
              <a:t>区间的分割可以有无数种</a:t>
            </a:r>
          </a:p>
          <a:p>
            <a:pPr lvl="1" eaLnBrk="1" hangingPunct="1"/>
            <a:r>
              <a:rPr lang="zh-CN" sz="2000" smtClean="0"/>
              <a:t>例如</a:t>
            </a:r>
            <a:r>
              <a:rPr lang="en-US" altLang="zh-CN" sz="2000" i="1" smtClean="0"/>
              <a:t>P</a:t>
            </a:r>
            <a:r>
              <a:rPr lang="en-US" altLang="zh-CN" sz="2000" smtClean="0"/>
              <a:t>0</a:t>
            </a:r>
            <a:r>
              <a:rPr lang="zh-CN" sz="2000" smtClean="0"/>
              <a:t>、</a:t>
            </a:r>
            <a:r>
              <a:rPr lang="en-US" altLang="zh-CN" sz="2000" i="1" smtClean="0"/>
              <a:t>P</a:t>
            </a:r>
            <a:r>
              <a:rPr lang="en-US" altLang="zh-CN" sz="2000" smtClean="0"/>
              <a:t>1</a:t>
            </a:r>
            <a:r>
              <a:rPr lang="zh-CN" sz="2000" smtClean="0"/>
              <a:t>和</a:t>
            </a:r>
            <a:r>
              <a:rPr lang="en-US" altLang="zh-CN" sz="2000" i="1" smtClean="0"/>
              <a:t>P</a:t>
            </a:r>
            <a:r>
              <a:rPr lang="en-US" altLang="zh-CN" sz="2000" smtClean="0"/>
              <a:t>2</a:t>
            </a:r>
            <a:r>
              <a:rPr lang="zh-CN" sz="2000" smtClean="0"/>
              <a:t>可对应：</a:t>
            </a:r>
          </a:p>
          <a:p>
            <a:pPr eaLnBrk="1" hangingPunct="1"/>
            <a:endParaRPr lang="zh-CN" altLang="zh-CN" sz="1800" smtClean="0"/>
          </a:p>
          <a:p>
            <a:pPr eaLnBrk="1" hangingPunct="1"/>
            <a:endParaRPr lang="zh-CN" altLang="zh-CN" sz="1800" smtClean="0"/>
          </a:p>
          <a:p>
            <a:pPr lvl="2" eaLnBrk="1" hangingPunct="1">
              <a:buFont typeface="Wingdings" pitchFamily="2" charset="2"/>
              <a:buNone/>
            </a:pPr>
            <a:r>
              <a:rPr lang="zh-CN" altLang="zh-CN" sz="1800" smtClean="0"/>
              <a:t>	</a:t>
            </a:r>
            <a:r>
              <a:rPr lang="zh-CN" sz="1800" smtClean="0"/>
              <a:t>每个参数值称为节点。对于一条插值曲线，型值点</a:t>
            </a:r>
            <a:r>
              <a:rPr lang="en-US" altLang="zh-CN" sz="1800" i="1" smtClean="0"/>
              <a:t>P0</a:t>
            </a:r>
            <a:r>
              <a:rPr lang="en-US" altLang="zh-CN" sz="1800" smtClean="0"/>
              <a:t>, </a:t>
            </a:r>
            <a:r>
              <a:rPr lang="en-US" altLang="zh-CN" sz="1800" i="1" smtClean="0"/>
              <a:t>P1 </a:t>
            </a:r>
            <a:r>
              <a:rPr lang="en-US" altLang="zh-CN" sz="1800" smtClean="0"/>
              <a:t>,…</a:t>
            </a:r>
            <a:r>
              <a:rPr lang="zh-CN" sz="1800" smtClean="0"/>
              <a:t>， </a:t>
            </a:r>
            <a:r>
              <a:rPr lang="en-US" altLang="zh-CN" sz="1800" i="1" smtClean="0"/>
              <a:t>Pn</a:t>
            </a:r>
            <a:r>
              <a:rPr lang="zh-CN" sz="1800" smtClean="0"/>
              <a:t>与其参数域</a:t>
            </a:r>
            <a:r>
              <a:rPr lang="en-US" altLang="zh-CN" sz="1800" i="1" smtClean="0"/>
              <a:t>t€[t0, t1]</a:t>
            </a:r>
            <a:r>
              <a:rPr lang="zh-CN" sz="1800" smtClean="0"/>
              <a:t>内的节点间有对应关系</a:t>
            </a:r>
          </a:p>
          <a:p>
            <a:pPr lvl="1" eaLnBrk="1" hangingPunct="1"/>
            <a:r>
              <a:rPr lang="zh-CN" sz="2000" smtClean="0"/>
              <a:t>对型值点参数化</a:t>
            </a:r>
          </a:p>
          <a:p>
            <a:pPr lvl="2" eaLnBrk="1" hangingPunct="1"/>
            <a:r>
              <a:rPr lang="zh-CN" sz="1800" smtClean="0"/>
              <a:t>对于一组有序的型值点，确定一种参数分割。重新参数化只是改变曲线的参数间隔，并不改变曲线的形状和位置</a:t>
            </a:r>
          </a:p>
        </p:txBody>
      </p:sp>
      <p:pic>
        <p:nvPicPr>
          <p:cNvPr id="72710" name="Picture 4" descr="http:/www.lnnu.edu.cn/xdjyjx/tuxing/Chapter3/CG_Gif_3_223.gif"/>
          <p:cNvPicPr>
            <a:picLocks noGrp="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2484438" y="3284538"/>
            <a:ext cx="4608512" cy="720725"/>
          </a:xfr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F19BEE7-0932-4B48-BF20-1E2B255D4198}" type="datetime1">
              <a:rPr lang="zh-CN" altLang="en-US" baseline="0"/>
              <a:pPr eaLnBrk="1" hangingPunct="1"/>
              <a:t>2010/12/17</a:t>
            </a:fld>
            <a:endParaRPr lang="zh-CN" altLang="zh-CN" baseline="0"/>
          </a:p>
        </p:txBody>
      </p:sp>
      <p:sp>
        <p:nvSpPr>
          <p:cNvPr id="73731"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B50B680-55F8-4756-A973-4F05BFA3BE76}" type="slidenum">
              <a:rPr lang="zh-CN" altLang="zh-CN" baseline="0"/>
              <a:pPr eaLnBrk="1" hangingPunct="1"/>
              <a:t>38</a:t>
            </a:fld>
            <a:endParaRPr lang="zh-CN" altLang="zh-CN" baseline="0"/>
          </a:p>
        </p:txBody>
      </p:sp>
      <p:sp>
        <p:nvSpPr>
          <p:cNvPr id="73732" name="Rectangle 2"/>
          <p:cNvSpPr>
            <a:spLocks noGrp="1" noRot="1" noChangeArrowheads="1"/>
          </p:cNvSpPr>
          <p:nvPr>
            <p:ph type="title"/>
          </p:nvPr>
        </p:nvSpPr>
        <p:spPr/>
        <p:txBody>
          <a:bodyPr/>
          <a:lstStyle/>
          <a:p>
            <a:pPr eaLnBrk="1" hangingPunct="1"/>
            <a:r>
              <a:rPr lang="zh-CN" b="1" u="sng" smtClean="0"/>
              <a:t>第五章：曲线与曲面</a:t>
            </a:r>
          </a:p>
        </p:txBody>
      </p:sp>
      <p:sp>
        <p:nvSpPr>
          <p:cNvPr id="73733" name="Rectangle 3"/>
          <p:cNvSpPr>
            <a:spLocks noGrp="1" noRot="1" noChangeArrowheads="1"/>
          </p:cNvSpPr>
          <p:nvPr>
            <p:ph type="body" sz="half" idx="1"/>
          </p:nvPr>
        </p:nvSpPr>
        <p:spPr>
          <a:xfrm>
            <a:off x="301625" y="1905000"/>
            <a:ext cx="8518525" cy="4194175"/>
          </a:xfrm>
        </p:spPr>
        <p:txBody>
          <a:bodyPr/>
          <a:lstStyle/>
          <a:p>
            <a:pPr lvl="1" algn="just" eaLnBrk="1" hangingPunct="1">
              <a:buSzTx/>
            </a:pPr>
            <a:r>
              <a:rPr lang="zh-CN" sz="2000" smtClean="0"/>
              <a:t>均匀参数化</a:t>
            </a:r>
            <a:r>
              <a:rPr lang="en-US" altLang="zh-CN" sz="2000" smtClean="0"/>
              <a:t>(</a:t>
            </a:r>
            <a:r>
              <a:rPr lang="zh-CN" sz="2000" smtClean="0"/>
              <a:t>等距参数化</a:t>
            </a:r>
            <a:r>
              <a:rPr lang="en-US" altLang="zh-CN" sz="2000" smtClean="0"/>
              <a:t>)</a:t>
            </a:r>
          </a:p>
          <a:p>
            <a:pPr eaLnBrk="1" hangingPunct="1"/>
            <a:endParaRPr lang="en-US" sz="1800" smtClean="0"/>
          </a:p>
          <a:p>
            <a:pPr eaLnBrk="1" hangingPunct="1"/>
            <a:endParaRPr lang="en-US" sz="2800" smtClean="0"/>
          </a:p>
          <a:p>
            <a:pPr lvl="1" eaLnBrk="1" hangingPunct="1"/>
            <a:r>
              <a:rPr lang="zh-CN" sz="2000" smtClean="0"/>
              <a:t>累加弦长参数化</a:t>
            </a:r>
          </a:p>
          <a:p>
            <a:pPr lvl="2" eaLnBrk="1" hangingPunct="1"/>
            <a:endParaRPr lang="zh-CN" sz="1800" smtClean="0"/>
          </a:p>
          <a:p>
            <a:pPr lvl="2" eaLnBrk="1" hangingPunct="1"/>
            <a:endParaRPr lang="zh-CN" sz="2000" smtClean="0"/>
          </a:p>
          <a:p>
            <a:pPr lvl="2" eaLnBrk="1" hangingPunct="1"/>
            <a:endParaRPr lang="zh-CN" sz="2000" smtClean="0"/>
          </a:p>
          <a:p>
            <a:pPr lvl="2" eaLnBrk="1" hangingPunct="1"/>
            <a:r>
              <a:rPr lang="en-US" sz="1800" smtClean="0"/>
              <a:t>△</a:t>
            </a:r>
            <a:r>
              <a:rPr lang="en-US" altLang="zh-CN" sz="1800" i="1" smtClean="0"/>
              <a:t>Pi</a:t>
            </a:r>
            <a:r>
              <a:rPr lang="en-US" altLang="zh-CN" sz="1800" smtClean="0"/>
              <a:t>=</a:t>
            </a:r>
            <a:r>
              <a:rPr lang="en-US" altLang="zh-CN" sz="1800" i="1" smtClean="0"/>
              <a:t>Pi+</a:t>
            </a:r>
            <a:r>
              <a:rPr lang="en-US" altLang="zh-CN" sz="1800" smtClean="0"/>
              <a:t>1-</a:t>
            </a:r>
            <a:r>
              <a:rPr lang="en-US" altLang="zh-CN" sz="1800" i="1" smtClean="0"/>
              <a:t>Pi</a:t>
            </a:r>
            <a:r>
              <a:rPr lang="zh-CN" sz="1800" smtClean="0"/>
              <a:t>为向前差分矢量</a:t>
            </a:r>
            <a:r>
              <a:rPr lang="en-US" altLang="zh-CN" sz="1800" smtClean="0"/>
              <a:t>(</a:t>
            </a:r>
            <a:r>
              <a:rPr lang="zh-CN" sz="1800" smtClean="0"/>
              <a:t>弦边矢量</a:t>
            </a:r>
            <a:r>
              <a:rPr lang="en-US" altLang="zh-CN" sz="1800" smtClean="0"/>
              <a:t>)</a:t>
            </a:r>
            <a:r>
              <a:rPr lang="zh-CN" sz="1800" smtClean="0"/>
              <a:t>。这种参数法如实反映了型值点按弦长的分布情况，克服型值点按弦长分布不均匀的情况下采用均匀参数化所出现的问题</a:t>
            </a:r>
          </a:p>
        </p:txBody>
      </p:sp>
      <p:pic>
        <p:nvPicPr>
          <p:cNvPr id="73734" name="Picture 4" descr="http:/www.lnnu.edu.cn/xdjyjx/tuxing/Chapter3/CG_Gif_3_225.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1835150" y="2276475"/>
            <a:ext cx="6697663" cy="863600"/>
          </a:xfrm>
          <a:noFill/>
        </p:spPr>
      </p:pic>
      <p:pic>
        <p:nvPicPr>
          <p:cNvPr id="73735" name="Picture 5" descr="http:/www.lnnu.edu.cn/xdjyjx/tuxing/Chapter3/CG_Gif_3_226.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2051050" y="3429000"/>
            <a:ext cx="3600450" cy="1081088"/>
          </a:xfr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F5239A7-47E0-4698-9A39-CFC67679CF08}" type="datetime1">
              <a:rPr lang="zh-CN" altLang="en-US" baseline="0"/>
              <a:pPr eaLnBrk="1" hangingPunct="1"/>
              <a:t>2010/12/17</a:t>
            </a:fld>
            <a:endParaRPr lang="zh-CN" altLang="zh-CN" baseline="0"/>
          </a:p>
        </p:txBody>
      </p:sp>
      <p:sp>
        <p:nvSpPr>
          <p:cNvPr id="74755"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2F18496-7760-4D11-AA8E-9C1D9CC12065}" type="slidenum">
              <a:rPr lang="zh-CN" altLang="zh-CN" baseline="0"/>
              <a:pPr eaLnBrk="1" hangingPunct="1"/>
              <a:t>39</a:t>
            </a:fld>
            <a:endParaRPr lang="zh-CN" altLang="zh-CN" baseline="0"/>
          </a:p>
        </p:txBody>
      </p:sp>
      <p:sp>
        <p:nvSpPr>
          <p:cNvPr id="74756" name="Rectangle 2"/>
          <p:cNvSpPr>
            <a:spLocks noGrp="1" noRot="1" noChangeArrowheads="1"/>
          </p:cNvSpPr>
          <p:nvPr>
            <p:ph type="title"/>
          </p:nvPr>
        </p:nvSpPr>
        <p:spPr/>
        <p:txBody>
          <a:bodyPr/>
          <a:lstStyle/>
          <a:p>
            <a:pPr eaLnBrk="1" hangingPunct="1"/>
            <a:r>
              <a:rPr lang="zh-CN" b="1" u="sng" smtClean="0"/>
              <a:t>第五章：曲线与曲面</a:t>
            </a:r>
          </a:p>
        </p:txBody>
      </p:sp>
      <p:sp>
        <p:nvSpPr>
          <p:cNvPr id="74757" name="Rectangle 3"/>
          <p:cNvSpPr>
            <a:spLocks noGrp="1" noRot="1" noChangeArrowheads="1"/>
          </p:cNvSpPr>
          <p:nvPr>
            <p:ph type="body" sz="half" idx="1"/>
          </p:nvPr>
        </p:nvSpPr>
        <p:spPr>
          <a:xfrm>
            <a:off x="301625" y="1905000"/>
            <a:ext cx="8591550" cy="4194175"/>
          </a:xfrm>
        </p:spPr>
        <p:txBody>
          <a:bodyPr/>
          <a:lstStyle/>
          <a:p>
            <a:pPr lvl="1" eaLnBrk="1" hangingPunct="1">
              <a:buSzTx/>
            </a:pPr>
            <a:r>
              <a:rPr lang="zh-CN" sz="2000" smtClean="0"/>
              <a:t>向心参数化法</a:t>
            </a:r>
          </a:p>
          <a:p>
            <a:pPr lvl="2" eaLnBrk="1" hangingPunct="1"/>
            <a:r>
              <a:rPr lang="zh-CN" sz="1800" smtClean="0"/>
              <a:t>累加弦长法没有考虑相邻弦边的拐折情况，而向心参数化法假设在一段曲线弧上的向心力与曲线切矢从该弧段始端至末端的转角成正比，加上一些简化假设，得到向心参数化法。此法尤其适用于非均匀型值点分布</a:t>
            </a:r>
          </a:p>
          <a:p>
            <a:pPr lvl="3" eaLnBrk="1" hangingPunct="1"/>
            <a:endParaRPr lang="zh-CN" altLang="zh-CN" sz="1600" smtClean="0"/>
          </a:p>
          <a:p>
            <a:pPr lvl="3" eaLnBrk="1" hangingPunct="1"/>
            <a:endParaRPr lang="zh-CN" altLang="zh-CN" sz="1800" smtClean="0"/>
          </a:p>
          <a:p>
            <a:pPr lvl="3" eaLnBrk="1" hangingPunct="1"/>
            <a:endParaRPr lang="zh-CN" altLang="zh-CN" sz="1800" smtClean="0"/>
          </a:p>
          <a:p>
            <a:pPr lvl="1" eaLnBrk="1" hangingPunct="1"/>
            <a:r>
              <a:rPr lang="zh-CN" sz="2000" smtClean="0"/>
              <a:t>修正弦长参数化法</a:t>
            </a:r>
          </a:p>
        </p:txBody>
      </p:sp>
      <p:pic>
        <p:nvPicPr>
          <p:cNvPr id="74758" name="Picture 4" descr="http:/www.lnnu.edu.cn/xdjyjx/tuxing/Chapter3/CG_Gif_3_227.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3132138" y="3141663"/>
            <a:ext cx="3527425" cy="936625"/>
          </a:xfrm>
          <a:noFill/>
        </p:spPr>
      </p:pic>
      <p:pic>
        <p:nvPicPr>
          <p:cNvPr id="74759" name="Picture 5" descr="http:/www.lnnu.edu.cn/xdjyjx/tuxing/Chapter3/CG_Gif_3_228.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3059113" y="4437063"/>
            <a:ext cx="3744912" cy="936625"/>
          </a:xfr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EE30332-3481-47ED-ADF5-025277C6DEBE}" type="datetime1">
              <a:rPr lang="zh-CN" altLang="en-US" baseline="0"/>
              <a:pPr eaLnBrk="1" hangingPunct="1"/>
              <a:t>2010/12/17</a:t>
            </a:fld>
            <a:endParaRPr lang="zh-CN" altLang="zh-CN" baseline="0"/>
          </a:p>
        </p:txBody>
      </p:sp>
      <p:sp>
        <p:nvSpPr>
          <p:cNvPr id="5120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9AF4B88-E0DB-45C4-82DD-B2876AF24F5E}" type="slidenum">
              <a:rPr lang="zh-CN" altLang="zh-CN" baseline="0"/>
              <a:pPr eaLnBrk="1" hangingPunct="1"/>
              <a:t>4</a:t>
            </a:fld>
            <a:endParaRPr lang="zh-CN" altLang="zh-CN" baseline="0"/>
          </a:p>
        </p:txBody>
      </p:sp>
      <p:sp>
        <p:nvSpPr>
          <p:cNvPr id="51204" name="Rectangle 2"/>
          <p:cNvSpPr>
            <a:spLocks noGrp="1" noRot="1" noChangeArrowheads="1"/>
          </p:cNvSpPr>
          <p:nvPr>
            <p:ph type="title"/>
          </p:nvPr>
        </p:nvSpPr>
        <p:spPr/>
        <p:txBody>
          <a:bodyPr/>
          <a:lstStyle/>
          <a:p>
            <a:pPr eaLnBrk="1" hangingPunct="1"/>
            <a:r>
              <a:rPr lang="zh-CN" b="1" u="sng" smtClean="0"/>
              <a:t>第五章：曲线与曲面</a:t>
            </a:r>
          </a:p>
        </p:txBody>
      </p:sp>
      <p:sp>
        <p:nvSpPr>
          <p:cNvPr id="51205" name="Rectangle 3"/>
          <p:cNvSpPr>
            <a:spLocks noGrp="1" noRot="1" noChangeArrowheads="1"/>
          </p:cNvSpPr>
          <p:nvPr>
            <p:ph type="body" idx="1"/>
          </p:nvPr>
        </p:nvSpPr>
        <p:spPr/>
        <p:txBody>
          <a:bodyPr/>
          <a:lstStyle/>
          <a:p>
            <a:pPr lvl="1" eaLnBrk="1" hangingPunct="1"/>
            <a:r>
              <a:rPr lang="zh-CN" sz="2000" smtClean="0"/>
              <a:t>非参数方程</a:t>
            </a:r>
            <a:r>
              <a:rPr lang="en-US" altLang="zh-CN" sz="2000" smtClean="0"/>
              <a:t>(</a:t>
            </a:r>
            <a:r>
              <a:rPr lang="zh-CN" sz="2000" smtClean="0"/>
              <a:t>显式＋隐式</a:t>
            </a:r>
            <a:r>
              <a:rPr lang="en-US" altLang="zh-CN" sz="2000" smtClean="0"/>
              <a:t>)</a:t>
            </a:r>
            <a:r>
              <a:rPr lang="zh-CN" sz="2000" smtClean="0"/>
              <a:t>的问题</a:t>
            </a:r>
          </a:p>
          <a:p>
            <a:pPr lvl="2" eaLnBrk="1" hangingPunct="1"/>
            <a:r>
              <a:rPr lang="zh-CN" sz="1800" smtClean="0"/>
              <a:t>与坐标轴相关</a:t>
            </a:r>
          </a:p>
          <a:p>
            <a:pPr lvl="2" eaLnBrk="1" hangingPunct="1"/>
            <a:r>
              <a:rPr lang="zh-CN" sz="1800" smtClean="0"/>
              <a:t>会出现斜率为无穷大的情形</a:t>
            </a:r>
            <a:r>
              <a:rPr lang="en-US" altLang="zh-CN" sz="1800" smtClean="0"/>
              <a:t>(</a:t>
            </a:r>
            <a:r>
              <a:rPr lang="zh-CN" sz="1800" smtClean="0"/>
              <a:t>如垂线</a:t>
            </a:r>
            <a:r>
              <a:rPr lang="en-US" altLang="zh-CN" sz="1800" smtClean="0"/>
              <a:t>)</a:t>
            </a:r>
          </a:p>
          <a:p>
            <a:pPr lvl="2" eaLnBrk="1" hangingPunct="1"/>
            <a:r>
              <a:rPr lang="zh-CN" sz="1800" smtClean="0"/>
              <a:t>对于非平面曲线、曲面，难以用常系数的非参数化函数表示</a:t>
            </a:r>
          </a:p>
          <a:p>
            <a:pPr lvl="2" eaLnBrk="1" hangingPunct="1"/>
            <a:r>
              <a:rPr lang="zh-CN" sz="1800" smtClean="0"/>
              <a:t>不便于计算机编程</a:t>
            </a:r>
          </a:p>
          <a:p>
            <a:pPr lvl="1" eaLnBrk="1" hangingPunct="1"/>
            <a:r>
              <a:rPr lang="zh-CN" sz="2000" smtClean="0"/>
              <a:t>曲线曲面参数方程</a:t>
            </a:r>
          </a:p>
          <a:p>
            <a:pPr lvl="2" eaLnBrk="1" hangingPunct="1"/>
            <a:r>
              <a:rPr lang="zh-CN" sz="1800" smtClean="0"/>
              <a:t>曲线、曲面上任一点坐标均表示成给定参数的函数。假定用</a:t>
            </a:r>
            <a:r>
              <a:rPr lang="en-US" altLang="zh-CN" sz="1800" smtClean="0"/>
              <a:t>t</a:t>
            </a:r>
            <a:r>
              <a:rPr lang="zh-CN" sz="1800" smtClean="0"/>
              <a:t>表示参数，平面曲线上任一点</a:t>
            </a:r>
            <a:r>
              <a:rPr lang="en-US" altLang="zh-CN" sz="1800" smtClean="0"/>
              <a:t>P</a:t>
            </a:r>
            <a:r>
              <a:rPr lang="zh-CN" sz="1800" smtClean="0"/>
              <a:t>可表示为：</a:t>
            </a:r>
            <a:r>
              <a:rPr lang="en-US" altLang="zh-CN" sz="1800" smtClean="0"/>
              <a:t>P(t)=[x(t), y(t)]</a:t>
            </a:r>
            <a:r>
              <a:rPr lang="zh-CN" sz="1800" smtClean="0"/>
              <a:t>；空间曲线上任一三维点</a:t>
            </a:r>
            <a:r>
              <a:rPr lang="en-US" altLang="zh-CN" sz="1800" smtClean="0"/>
              <a:t>P</a:t>
            </a:r>
            <a:r>
              <a:rPr lang="zh-CN" sz="1800" smtClean="0"/>
              <a:t>可表示为：</a:t>
            </a:r>
            <a:r>
              <a:rPr lang="en-US" altLang="zh-CN" sz="1800" smtClean="0"/>
              <a:t>P(t)=[x(t), y(t), z(t)]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日期占位符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38478E5-F0AC-47F0-A836-6E13985CA2FB}" type="datetime1">
              <a:rPr lang="zh-CN" altLang="en-US" baseline="0"/>
              <a:pPr eaLnBrk="1" hangingPunct="1"/>
              <a:t>2010/12/17</a:t>
            </a:fld>
            <a:endParaRPr lang="zh-CN" altLang="zh-CN" baseline="0"/>
          </a:p>
        </p:txBody>
      </p:sp>
      <p:sp>
        <p:nvSpPr>
          <p:cNvPr id="75779" name="灯片编号占位符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766AEC9-BC26-4910-B618-45A270193F23}" type="slidenum">
              <a:rPr lang="zh-CN" altLang="zh-CN" baseline="0"/>
              <a:pPr eaLnBrk="1" hangingPunct="1"/>
              <a:t>40</a:t>
            </a:fld>
            <a:endParaRPr lang="zh-CN" altLang="zh-CN" baseline="0"/>
          </a:p>
        </p:txBody>
      </p:sp>
      <p:sp>
        <p:nvSpPr>
          <p:cNvPr id="75780" name="Rectangle 2"/>
          <p:cNvSpPr>
            <a:spLocks noGrp="1" noRot="1" noChangeArrowheads="1"/>
          </p:cNvSpPr>
          <p:nvPr>
            <p:ph type="title" sz="quarter"/>
          </p:nvPr>
        </p:nvSpPr>
        <p:spPr/>
        <p:txBody>
          <a:bodyPr/>
          <a:lstStyle/>
          <a:p>
            <a:pPr eaLnBrk="1" hangingPunct="1"/>
            <a:r>
              <a:rPr lang="zh-CN" b="1" u="sng" smtClean="0"/>
              <a:t>第五章：曲线与曲面</a:t>
            </a:r>
          </a:p>
        </p:txBody>
      </p:sp>
      <p:pic>
        <p:nvPicPr>
          <p:cNvPr id="75781" name="Picture 3" descr="http:/www.lnnu.edu.cn/xdjyjx/tuxing/Chapter3/CG_Gif_3_229.gif"/>
          <p:cNvPicPr>
            <a:picLocks noGrp="1" noRot="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1284288" y="1997075"/>
            <a:ext cx="5230812" cy="935038"/>
          </a:xfrm>
          <a:noFill/>
        </p:spPr>
      </p:pic>
      <p:pic>
        <p:nvPicPr>
          <p:cNvPr id="75782" name="Picture 4" descr="http:/www.lnnu.edu.cn/xdjyjx/tuxing/Chapter3/CG_Gif_3_230.gif"/>
          <p:cNvPicPr>
            <a:picLocks noGrp="1" noRot="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1284288" y="3065463"/>
            <a:ext cx="5080000" cy="735012"/>
          </a:xfrm>
          <a:noFill/>
        </p:spPr>
      </p:pic>
      <p:pic>
        <p:nvPicPr>
          <p:cNvPr id="75783" name="Picture 5" descr="http:/www.lnnu.edu.cn/xdjyjx/tuxing/Chapter3/CG_Gif_3_231.gif"/>
          <p:cNvPicPr>
            <a:picLocks noGrp="1" noRot="1" noChangeAspect="1" noChangeArrowheads="1"/>
          </p:cNvPicPr>
          <p:nvPr>
            <p:ph sz="quarter" idx="4"/>
          </p:nvPr>
        </p:nvPicPr>
        <p:blipFill>
          <a:blip r:embed="rId6" r:link="rId7">
            <a:extLst>
              <a:ext uri="{28A0092B-C50C-407E-A947-70E740481C1C}">
                <a14:useLocalDpi xmlns:a14="http://schemas.microsoft.com/office/drawing/2010/main" val="0"/>
              </a:ext>
            </a:extLst>
          </a:blip>
          <a:srcRect/>
          <a:stretch>
            <a:fillRect/>
          </a:stretch>
        </p:blipFill>
        <p:spPr>
          <a:xfrm>
            <a:off x="1209675" y="4067175"/>
            <a:ext cx="6800850" cy="1535113"/>
          </a:xfr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5148314-4967-4A94-A064-41CB3E3AE51B}" type="datetime1">
              <a:rPr lang="zh-CN" altLang="en-US" baseline="0"/>
              <a:pPr eaLnBrk="1" hangingPunct="1"/>
              <a:t>2010/12/17</a:t>
            </a:fld>
            <a:endParaRPr lang="zh-CN" altLang="zh-CN" baseline="0"/>
          </a:p>
        </p:txBody>
      </p:sp>
      <p:sp>
        <p:nvSpPr>
          <p:cNvPr id="76803"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E4BFDC6-D838-4F7B-AC75-528339CFC8C0}" type="slidenum">
              <a:rPr lang="zh-CN" altLang="zh-CN" baseline="0"/>
              <a:pPr eaLnBrk="1" hangingPunct="1"/>
              <a:t>41</a:t>
            </a:fld>
            <a:endParaRPr lang="zh-CN" altLang="zh-CN" baseline="0"/>
          </a:p>
        </p:txBody>
      </p:sp>
      <p:sp>
        <p:nvSpPr>
          <p:cNvPr id="76804" name="Rectangle 2"/>
          <p:cNvSpPr>
            <a:spLocks noGrp="1" noRot="1" noChangeArrowheads="1"/>
          </p:cNvSpPr>
          <p:nvPr>
            <p:ph type="title"/>
          </p:nvPr>
        </p:nvSpPr>
        <p:spPr/>
        <p:txBody>
          <a:bodyPr/>
          <a:lstStyle/>
          <a:p>
            <a:pPr eaLnBrk="1" hangingPunct="1"/>
            <a:r>
              <a:rPr lang="zh-CN" b="1" u="sng" smtClean="0"/>
              <a:t>第五章：曲线与曲面</a:t>
            </a:r>
          </a:p>
        </p:txBody>
      </p:sp>
      <p:sp>
        <p:nvSpPr>
          <p:cNvPr id="76805" name="Rectangle 3"/>
          <p:cNvSpPr>
            <a:spLocks noGrp="1" noRot="1" noChangeArrowheads="1"/>
          </p:cNvSpPr>
          <p:nvPr>
            <p:ph type="body" sz="half" idx="1"/>
          </p:nvPr>
        </p:nvSpPr>
        <p:spPr>
          <a:xfrm>
            <a:off x="301625" y="1905000"/>
            <a:ext cx="8591550" cy="4194175"/>
          </a:xfrm>
        </p:spPr>
        <p:txBody>
          <a:bodyPr/>
          <a:lstStyle/>
          <a:p>
            <a:pPr lvl="1" eaLnBrk="1" hangingPunct="1"/>
            <a:r>
              <a:rPr lang="zh-CN" sz="2000" smtClean="0"/>
              <a:t>参数区间的规格化</a:t>
            </a:r>
          </a:p>
        </p:txBody>
      </p:sp>
      <p:pic>
        <p:nvPicPr>
          <p:cNvPr id="76806" name="Picture 4" descr="http:/www.lnnu.edu.cn/xdjyjx/tuxing/Chapter3/CG_Gif_3_232.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1547813" y="2420938"/>
            <a:ext cx="6769100" cy="863600"/>
          </a:xfrm>
          <a:noFill/>
        </p:spPr>
      </p:pic>
      <p:pic>
        <p:nvPicPr>
          <p:cNvPr id="76807" name="Picture 5" descr="http:/www.lnnu.edu.cn/xdjyjx/tuxing/Chapter3/CG_Gif_3_233.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2843213" y="3357563"/>
            <a:ext cx="3241675" cy="863600"/>
          </a:xfr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C9C1314-4933-4D0D-A09D-2EADAF45CC3D}" type="datetime1">
              <a:rPr lang="zh-CN" altLang="en-US" baseline="0"/>
              <a:pPr eaLnBrk="1" hangingPunct="1"/>
              <a:t>2010/12/17</a:t>
            </a:fld>
            <a:endParaRPr lang="zh-CN" altLang="zh-CN" baseline="0"/>
          </a:p>
        </p:txBody>
      </p:sp>
      <p:sp>
        <p:nvSpPr>
          <p:cNvPr id="13316"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2442677-D68A-49A8-96E4-02C13FF72896}" type="slidenum">
              <a:rPr lang="zh-CN" altLang="zh-CN" baseline="0"/>
              <a:pPr eaLnBrk="1" hangingPunct="1"/>
              <a:t>42</a:t>
            </a:fld>
            <a:endParaRPr lang="zh-CN" altLang="zh-CN" baseline="0"/>
          </a:p>
        </p:txBody>
      </p:sp>
      <p:sp>
        <p:nvSpPr>
          <p:cNvPr id="13317" name="Rectangle 2"/>
          <p:cNvSpPr>
            <a:spLocks noGrp="1" noRot="1" noChangeArrowheads="1"/>
          </p:cNvSpPr>
          <p:nvPr>
            <p:ph type="title"/>
          </p:nvPr>
        </p:nvSpPr>
        <p:spPr/>
        <p:txBody>
          <a:bodyPr/>
          <a:lstStyle/>
          <a:p>
            <a:pPr eaLnBrk="1" hangingPunct="1"/>
            <a:r>
              <a:rPr lang="zh-CN" b="1" u="sng" dirty="0" smtClean="0"/>
              <a:t>第五章：曲线与曲面</a:t>
            </a:r>
          </a:p>
        </p:txBody>
      </p:sp>
      <p:sp>
        <p:nvSpPr>
          <p:cNvPr id="13318" name="Rectangle 3"/>
          <p:cNvSpPr>
            <a:spLocks noGrp="1" noRot="1" noChangeArrowheads="1"/>
          </p:cNvSpPr>
          <p:nvPr>
            <p:ph type="body" sz="half" idx="1"/>
          </p:nvPr>
        </p:nvSpPr>
        <p:spPr>
          <a:xfrm>
            <a:off x="301625" y="1905000"/>
            <a:ext cx="8518525" cy="4194175"/>
          </a:xfrm>
        </p:spPr>
        <p:txBody>
          <a:bodyPr/>
          <a:lstStyle/>
          <a:p>
            <a:pPr lvl="1" eaLnBrk="1" hangingPunct="1"/>
            <a:r>
              <a:rPr lang="zh-CN" sz="2000" dirty="0" smtClean="0"/>
              <a:t>参数曲线的代数和几何形式</a:t>
            </a:r>
            <a:r>
              <a:rPr lang="en-US" altLang="zh-CN" sz="2000" dirty="0" smtClean="0"/>
              <a:t>(</a:t>
            </a:r>
            <a:r>
              <a:rPr lang="zh-CN" sz="2000" dirty="0" smtClean="0"/>
              <a:t>以三次参数曲线为例</a:t>
            </a:r>
            <a:r>
              <a:rPr lang="en-US" altLang="zh-CN" sz="2000" dirty="0" smtClean="0"/>
              <a:t>)</a:t>
            </a:r>
          </a:p>
          <a:p>
            <a:pPr lvl="2" eaLnBrk="1" hangingPunct="1"/>
            <a:r>
              <a:rPr lang="zh-CN" sz="1800" dirty="0" smtClean="0"/>
              <a:t>代数形式</a:t>
            </a:r>
          </a:p>
          <a:p>
            <a:pPr lvl="2" eaLnBrk="1" hangingPunct="1"/>
            <a:endParaRPr lang="zh-CN" sz="1800" dirty="0" smtClean="0"/>
          </a:p>
          <a:p>
            <a:pPr lvl="2" eaLnBrk="1" hangingPunct="1"/>
            <a:endParaRPr lang="zh-CN" sz="1800" dirty="0" smtClean="0"/>
          </a:p>
          <a:p>
            <a:pPr lvl="2" eaLnBrk="1" hangingPunct="1"/>
            <a:endParaRPr lang="zh-CN" sz="1800" dirty="0" smtClean="0"/>
          </a:p>
          <a:p>
            <a:pPr lvl="2" eaLnBrk="1" hangingPunct="1"/>
            <a:endParaRPr lang="zh-CN" sz="1800" dirty="0" smtClean="0"/>
          </a:p>
          <a:p>
            <a:pPr lvl="2" eaLnBrk="1" hangingPunct="1"/>
            <a:endParaRPr lang="zh-CN" sz="1800" dirty="0" smtClean="0"/>
          </a:p>
          <a:p>
            <a:pPr lvl="3" eaLnBrk="1" hangingPunct="1">
              <a:buFont typeface="Wingdings" pitchFamily="2" charset="2"/>
              <a:buNone/>
            </a:pPr>
            <a:r>
              <a:rPr lang="zh-CN" sz="1600" dirty="0" smtClean="0"/>
              <a:t>	方程组中</a:t>
            </a:r>
            <a:r>
              <a:rPr lang="en-US" altLang="zh-CN" sz="1600" dirty="0" smtClean="0"/>
              <a:t>12</a:t>
            </a:r>
            <a:r>
              <a:rPr lang="zh-CN" sz="1600" dirty="0" smtClean="0"/>
              <a:t>个系数唯一地确定了一条</a:t>
            </a:r>
            <a:r>
              <a:rPr lang="en-US" altLang="zh-CN" sz="1600" dirty="0" smtClean="0"/>
              <a:t>3</a:t>
            </a:r>
            <a:r>
              <a:rPr lang="zh-CN" sz="1600" dirty="0" smtClean="0"/>
              <a:t>次参数曲线的位置与形状</a:t>
            </a:r>
          </a:p>
          <a:p>
            <a:pPr lvl="3" eaLnBrk="1" hangingPunct="1"/>
            <a:r>
              <a:rPr lang="zh-CN" sz="1600" dirty="0" smtClean="0"/>
              <a:t>写成矢量式为</a:t>
            </a:r>
          </a:p>
          <a:p>
            <a:pPr lvl="3" eaLnBrk="1" hangingPunct="1"/>
            <a:endParaRPr lang="zh-CN" altLang="zh-CN" sz="1600" dirty="0" smtClean="0"/>
          </a:p>
          <a:p>
            <a:pPr lvl="3" eaLnBrk="1" hangingPunct="1"/>
            <a:endParaRPr lang="zh-CN" altLang="zh-CN" sz="1600" dirty="0" smtClean="0"/>
          </a:p>
          <a:p>
            <a:pPr lvl="3" eaLnBrk="1" hangingPunct="1">
              <a:buFont typeface="Wingdings" pitchFamily="2" charset="2"/>
              <a:buNone/>
            </a:pPr>
            <a:r>
              <a:rPr lang="zh-CN" altLang="zh-CN" sz="1600" dirty="0" smtClean="0"/>
              <a:t>	</a:t>
            </a:r>
            <a:r>
              <a:rPr lang="zh-CN" sz="1600" dirty="0" smtClean="0"/>
              <a:t>其中</a:t>
            </a:r>
            <a:r>
              <a:rPr lang="en-US" altLang="zh-CN" sz="1600" i="1" dirty="0" smtClean="0"/>
              <a:t>a</a:t>
            </a:r>
            <a:r>
              <a:rPr lang="en-US" altLang="zh-CN" sz="1600" dirty="0" smtClean="0"/>
              <a:t>0, </a:t>
            </a:r>
            <a:r>
              <a:rPr lang="en-US" altLang="zh-CN" sz="1600" i="1" dirty="0" smtClean="0"/>
              <a:t>a</a:t>
            </a:r>
            <a:r>
              <a:rPr lang="en-US" altLang="zh-CN" sz="1600" dirty="0" smtClean="0"/>
              <a:t>1, </a:t>
            </a:r>
            <a:r>
              <a:rPr lang="en-US" altLang="zh-CN" sz="1600" i="1" dirty="0" smtClean="0"/>
              <a:t>a</a:t>
            </a:r>
            <a:r>
              <a:rPr lang="en-US" altLang="zh-CN" sz="1600" dirty="0" smtClean="0"/>
              <a:t>2, </a:t>
            </a:r>
            <a:r>
              <a:rPr lang="en-US" altLang="zh-CN" sz="1600" i="1" dirty="0" smtClean="0"/>
              <a:t>a</a:t>
            </a:r>
            <a:r>
              <a:rPr lang="en-US" altLang="zh-CN" sz="1600" dirty="0" smtClean="0"/>
              <a:t>3</a:t>
            </a:r>
            <a:r>
              <a:rPr lang="zh-CN" sz="1600" dirty="0" smtClean="0"/>
              <a:t>是代数系数矢量，</a:t>
            </a:r>
            <a:r>
              <a:rPr lang="en-US" altLang="zh-CN" sz="1600" i="1" dirty="0" smtClean="0"/>
              <a:t>P</a:t>
            </a:r>
            <a:r>
              <a:rPr lang="en-US" altLang="zh-CN" sz="1600" dirty="0" smtClean="0"/>
              <a:t>(</a:t>
            </a:r>
            <a:r>
              <a:rPr lang="en-US" altLang="zh-CN" sz="1600" i="1" dirty="0" smtClean="0"/>
              <a:t>t</a:t>
            </a:r>
            <a:r>
              <a:rPr lang="en-US" altLang="zh-CN" sz="1600" dirty="0" smtClean="0"/>
              <a:t>)</a:t>
            </a:r>
            <a:r>
              <a:rPr lang="zh-CN" sz="1600" dirty="0" smtClean="0"/>
              <a:t>是三次参数曲线上任一点的位置矢量</a:t>
            </a:r>
          </a:p>
        </p:txBody>
      </p:sp>
      <p:pic>
        <p:nvPicPr>
          <p:cNvPr id="13319" name="Picture 4" descr="http:/www.lnnu.edu.cn/xdjyjx/tuxing/Chapter3/CG_Gif_3_234.gif"/>
          <p:cNvPicPr>
            <a:picLocks noGrp="1" noChangeAspect="1" noChangeArrowheads="1"/>
          </p:cNvPicPr>
          <p:nvPr>
            <p:ph sz="quarter" idx="2"/>
          </p:nvPr>
        </p:nvPicPr>
        <p:blipFill>
          <a:blip r:embed="rId3" r:link="rId4">
            <a:extLst>
              <a:ext uri="{28A0092B-C50C-407E-A947-70E740481C1C}">
                <a14:useLocalDpi xmlns:a14="http://schemas.microsoft.com/office/drawing/2010/main" val="0"/>
              </a:ext>
            </a:extLst>
          </a:blip>
          <a:srcRect/>
          <a:stretch>
            <a:fillRect/>
          </a:stretch>
        </p:blipFill>
        <p:spPr>
          <a:xfrm>
            <a:off x="2195513" y="2708275"/>
            <a:ext cx="4176712" cy="1439863"/>
          </a:xfrm>
          <a:noFill/>
        </p:spPr>
      </p:pic>
      <p:graphicFrame>
        <p:nvGraphicFramePr>
          <p:cNvPr id="13314" name="Object 5"/>
          <p:cNvGraphicFramePr>
            <a:graphicFrameLocks noGrp="1" noChangeAspect="1"/>
          </p:cNvGraphicFramePr>
          <p:nvPr>
            <p:ph sz="quarter" idx="3"/>
          </p:nvPr>
        </p:nvGraphicFramePr>
        <p:xfrm>
          <a:off x="2124075" y="4941888"/>
          <a:ext cx="4824413" cy="431800"/>
        </p:xfrm>
        <a:graphic>
          <a:graphicData uri="http://schemas.openxmlformats.org/presentationml/2006/ole">
            <mc:AlternateContent xmlns:mc="http://schemas.openxmlformats.org/markup-compatibility/2006">
              <mc:Choice xmlns:v="urn:schemas-microsoft-com:vml" Requires="v">
                <p:oleObj spid="_x0000_s13326" r:id="rId5" imgW="3123162" imgH="241512" progId="Equation.3">
                  <p:embed/>
                </p:oleObj>
              </mc:Choice>
              <mc:Fallback>
                <p:oleObj r:id="rId5" imgW="3123162" imgH="241512"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4941888"/>
                        <a:ext cx="4824413"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A42F8BE-BD76-4BBD-917D-EAAB61DC4271}" type="datetime1">
              <a:rPr lang="zh-CN" altLang="en-US" baseline="0"/>
              <a:pPr eaLnBrk="1" hangingPunct="1"/>
              <a:t>2010/12/17</a:t>
            </a:fld>
            <a:endParaRPr lang="zh-CN" altLang="zh-CN" baseline="0"/>
          </a:p>
        </p:txBody>
      </p:sp>
      <p:sp>
        <p:nvSpPr>
          <p:cNvPr id="14340"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D08BD11-D6A3-44F0-920A-D6D0ADB4D8D5}" type="slidenum">
              <a:rPr lang="zh-CN" altLang="zh-CN" baseline="0"/>
              <a:pPr eaLnBrk="1" hangingPunct="1"/>
              <a:t>43</a:t>
            </a:fld>
            <a:endParaRPr lang="zh-CN" altLang="zh-CN" baseline="0"/>
          </a:p>
        </p:txBody>
      </p:sp>
      <p:sp>
        <p:nvSpPr>
          <p:cNvPr id="14341" name="Rectangle 2"/>
          <p:cNvSpPr>
            <a:spLocks noGrp="1" noRot="1" noChangeArrowheads="1"/>
          </p:cNvSpPr>
          <p:nvPr>
            <p:ph type="title"/>
          </p:nvPr>
        </p:nvSpPr>
        <p:spPr/>
        <p:txBody>
          <a:bodyPr/>
          <a:lstStyle/>
          <a:p>
            <a:pPr eaLnBrk="1" hangingPunct="1"/>
            <a:r>
              <a:rPr lang="zh-CN" b="1" u="sng" smtClean="0"/>
              <a:t>第五章：曲线与曲面</a:t>
            </a:r>
          </a:p>
        </p:txBody>
      </p:sp>
      <p:sp>
        <p:nvSpPr>
          <p:cNvPr id="14342" name="Rectangle 3"/>
          <p:cNvSpPr>
            <a:spLocks noGrp="1" noRot="1" noChangeArrowheads="1"/>
          </p:cNvSpPr>
          <p:nvPr>
            <p:ph type="body" sz="half" idx="1"/>
          </p:nvPr>
        </p:nvSpPr>
        <p:spPr>
          <a:xfrm>
            <a:off x="301625" y="1905000"/>
            <a:ext cx="8518525" cy="4194175"/>
          </a:xfrm>
        </p:spPr>
        <p:txBody>
          <a:bodyPr/>
          <a:lstStyle/>
          <a:p>
            <a:pPr lvl="2" eaLnBrk="1" hangingPunct="1"/>
            <a:r>
              <a:rPr lang="zh-CN" sz="1800" dirty="0" smtClean="0"/>
              <a:t>几何形式</a:t>
            </a:r>
          </a:p>
          <a:p>
            <a:pPr lvl="3" eaLnBrk="1" hangingPunct="1"/>
            <a:r>
              <a:rPr lang="zh-CN" sz="1600" dirty="0" smtClean="0"/>
              <a:t>描述参数曲线的条件有：端点位矢、端点切矢、曲率等</a:t>
            </a:r>
          </a:p>
          <a:p>
            <a:pPr lvl="3" eaLnBrk="1" hangingPunct="1"/>
            <a:r>
              <a:rPr lang="zh-CN" sz="1600" dirty="0" smtClean="0"/>
              <a:t>对三次参数曲</a:t>
            </a:r>
          </a:p>
        </p:txBody>
      </p:sp>
      <p:pic>
        <p:nvPicPr>
          <p:cNvPr id="14343" name="Picture 4" descr="http:/www.lnnu.edu.cn/xdjyjx/tuxing/Chapter3/CG_Gif_3_236.gif"/>
          <p:cNvPicPr>
            <a:picLocks noGrp="1" noChangeAspect="1" noChangeArrowheads="1"/>
          </p:cNvPicPr>
          <p:nvPr>
            <p:ph sz="quarter" idx="2"/>
          </p:nvPr>
        </p:nvPicPr>
        <p:blipFill>
          <a:blip r:embed="rId3" r:link="rId4">
            <a:extLst>
              <a:ext uri="{28A0092B-C50C-407E-A947-70E740481C1C}">
                <a14:useLocalDpi xmlns:a14="http://schemas.microsoft.com/office/drawing/2010/main" val="0"/>
              </a:ext>
            </a:extLst>
          </a:blip>
          <a:srcRect/>
          <a:stretch>
            <a:fillRect/>
          </a:stretch>
        </p:blipFill>
        <p:spPr>
          <a:xfrm>
            <a:off x="1835150" y="2852738"/>
            <a:ext cx="6626225" cy="936625"/>
          </a:xfrm>
          <a:noFill/>
        </p:spPr>
      </p:pic>
      <p:graphicFrame>
        <p:nvGraphicFramePr>
          <p:cNvPr id="14338" name="Object 5"/>
          <p:cNvGraphicFramePr>
            <a:graphicFrameLocks noGrp="1" noChangeAspect="1"/>
          </p:cNvGraphicFramePr>
          <p:nvPr>
            <p:ph sz="quarter" idx="3"/>
          </p:nvPr>
        </p:nvGraphicFramePr>
        <p:xfrm>
          <a:off x="1116013" y="4076700"/>
          <a:ext cx="2808287" cy="1657350"/>
        </p:xfrm>
        <a:graphic>
          <a:graphicData uri="http://schemas.openxmlformats.org/presentationml/2006/ole">
            <mc:AlternateContent xmlns:mc="http://schemas.openxmlformats.org/markup-compatibility/2006">
              <mc:Choice xmlns:v="urn:schemas-microsoft-com:vml" Requires="v">
                <p:oleObj spid="_x0000_s14349" r:id="rId5" imgW="1439790" imgH="917504" progId="Equation.3">
                  <p:embed/>
                </p:oleObj>
              </mc:Choice>
              <mc:Fallback>
                <p:oleObj r:id="rId5" imgW="1439790" imgH="917504"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076700"/>
                        <a:ext cx="2808287"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344" name="Picture 6" descr="http:/www.lnnu.edu.cn/xdjyjx/tuxing/Chapter3/CG_Gif_3_237.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4140200" y="3933825"/>
            <a:ext cx="4176713"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28557F9-F0F4-4D16-BCFC-264792791861}" type="datetime1">
              <a:rPr lang="zh-CN" altLang="en-US" baseline="0"/>
              <a:pPr eaLnBrk="1" hangingPunct="1"/>
              <a:t>2010/12/17</a:t>
            </a:fld>
            <a:endParaRPr lang="zh-CN" altLang="zh-CN" baseline="0"/>
          </a:p>
        </p:txBody>
      </p:sp>
      <p:sp>
        <p:nvSpPr>
          <p:cNvPr id="7782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EFFADB6-1DE9-4222-AAC2-5F0C21746E30}" type="slidenum">
              <a:rPr lang="zh-CN" altLang="zh-CN" baseline="0"/>
              <a:pPr eaLnBrk="1" hangingPunct="1"/>
              <a:t>44</a:t>
            </a:fld>
            <a:endParaRPr lang="zh-CN" altLang="zh-CN" baseline="0"/>
          </a:p>
        </p:txBody>
      </p:sp>
      <p:sp>
        <p:nvSpPr>
          <p:cNvPr id="77828" name="Rectangle 2"/>
          <p:cNvSpPr>
            <a:spLocks noGrp="1" noRot="1" noChangeArrowheads="1"/>
          </p:cNvSpPr>
          <p:nvPr>
            <p:ph type="title"/>
          </p:nvPr>
        </p:nvSpPr>
        <p:spPr/>
        <p:txBody>
          <a:bodyPr/>
          <a:lstStyle/>
          <a:p>
            <a:pPr eaLnBrk="1" hangingPunct="1"/>
            <a:r>
              <a:rPr lang="zh-CN" b="1" u="sng" smtClean="0"/>
              <a:t>第五章：曲线与曲面</a:t>
            </a:r>
          </a:p>
        </p:txBody>
      </p:sp>
      <p:sp>
        <p:nvSpPr>
          <p:cNvPr id="77829" name="Rectangle 3"/>
          <p:cNvSpPr>
            <a:spLocks noChangeArrowheads="1"/>
          </p:cNvSpPr>
          <p:nvPr/>
        </p:nvSpPr>
        <p:spPr bwMode="auto">
          <a:xfrm>
            <a:off x="0" y="3140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77830" name="Picture 4" descr="http:/www.lnnu.edu.cn/xdjyjx/tuxing/Chapter3/31img/CG_Gif_3_00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24075" y="1844675"/>
            <a:ext cx="4824413"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1" name="Rectangle 5"/>
          <p:cNvSpPr>
            <a:spLocks noChangeArrowheads="1"/>
          </p:cNvSpPr>
          <p:nvPr/>
        </p:nvSpPr>
        <p:spPr bwMode="auto">
          <a:xfrm>
            <a:off x="2555875" y="5949950"/>
            <a:ext cx="407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5.1.5 Ferguson </a:t>
            </a:r>
            <a:r>
              <a:rPr lang="zh-CN" baseline="0">
                <a:cs typeface="Times New Roman" pitchFamily="18" charset="0"/>
              </a:rPr>
              <a:t>曲线端点位矢和切矢</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D8459E3-05AE-4D7D-8342-9804412DAF85}" type="datetime1">
              <a:rPr lang="zh-CN" altLang="en-US" baseline="0"/>
              <a:pPr eaLnBrk="1" hangingPunct="1"/>
              <a:t>2010/12/17</a:t>
            </a:fld>
            <a:endParaRPr lang="zh-CN" altLang="zh-CN" baseline="0"/>
          </a:p>
        </p:txBody>
      </p:sp>
      <p:sp>
        <p:nvSpPr>
          <p:cNvPr id="78851"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696507C-C789-4943-83A7-E73D8F4269DD}" type="slidenum">
              <a:rPr lang="zh-CN" altLang="zh-CN" baseline="0"/>
              <a:pPr eaLnBrk="1" hangingPunct="1"/>
              <a:t>45</a:t>
            </a:fld>
            <a:endParaRPr lang="zh-CN" altLang="zh-CN" baseline="0"/>
          </a:p>
        </p:txBody>
      </p:sp>
      <p:sp>
        <p:nvSpPr>
          <p:cNvPr id="78852" name="Rectangle 2"/>
          <p:cNvSpPr>
            <a:spLocks noGrp="1" noRot="1" noChangeArrowheads="1"/>
          </p:cNvSpPr>
          <p:nvPr>
            <p:ph type="title"/>
          </p:nvPr>
        </p:nvSpPr>
        <p:spPr/>
        <p:txBody>
          <a:bodyPr/>
          <a:lstStyle/>
          <a:p>
            <a:pPr eaLnBrk="1" hangingPunct="1"/>
            <a:r>
              <a:rPr lang="zh-CN" b="1" u="sng" dirty="0" smtClean="0"/>
              <a:t>第五章：曲线与曲面</a:t>
            </a:r>
          </a:p>
        </p:txBody>
      </p:sp>
      <p:pic>
        <p:nvPicPr>
          <p:cNvPr id="78853" name="Picture 3" descr="http:/www.lnnu.edu.cn/xdjyjx/tuxing/Chapter3/CG_Gif_3_240.gif"/>
          <p:cNvPicPr>
            <a:picLocks noGrp="1" noRot="1" noChangeAspect="1" noChangeArrowheads="1"/>
          </p:cNvPicPr>
          <p:nvPr>
            <p:ph sz="half" idx="1"/>
          </p:nvPr>
        </p:nvPicPr>
        <p:blipFill>
          <a:blip r:embed="rId2" r:link="rId3">
            <a:extLst>
              <a:ext uri="{28A0092B-C50C-407E-A947-70E740481C1C}">
                <a14:useLocalDpi xmlns:a14="http://schemas.microsoft.com/office/drawing/2010/main" val="0"/>
              </a:ext>
            </a:extLst>
          </a:blip>
          <a:srcRect/>
          <a:stretch>
            <a:fillRect/>
          </a:stretch>
        </p:blipFill>
        <p:spPr>
          <a:xfrm>
            <a:off x="1763713" y="4292600"/>
            <a:ext cx="5156200" cy="400050"/>
          </a:xfrm>
          <a:noFill/>
        </p:spPr>
      </p:pic>
      <p:sp>
        <p:nvSpPr>
          <p:cNvPr id="78854" name="Rectangle 4"/>
          <p:cNvSpPr>
            <a:spLocks noChangeArrowheads="1"/>
          </p:cNvSpPr>
          <p:nvPr/>
        </p:nvSpPr>
        <p:spPr bwMode="auto">
          <a:xfrm>
            <a:off x="312202" y="1976438"/>
            <a:ext cx="29876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spcBef>
                <a:spcPct val="20000"/>
              </a:spcBef>
            </a:pPr>
            <a:r>
              <a:rPr lang="zh-CN" sz="1600" baseline="0" dirty="0">
                <a:cs typeface="Times New Roman" pitchFamily="18" charset="0"/>
              </a:rPr>
              <a:t>将</a:t>
            </a:r>
            <a:r>
              <a:rPr lang="zh-CN" altLang="zh-CN" sz="1600" baseline="0" dirty="0">
                <a:cs typeface="Times New Roman" pitchFamily="18" charset="0"/>
              </a:rPr>
              <a:t>(3.1.2)</a:t>
            </a:r>
            <a:r>
              <a:rPr lang="zh-CN" sz="1600" baseline="0" dirty="0">
                <a:cs typeface="Times New Roman" pitchFamily="18" charset="0"/>
              </a:rPr>
              <a:t>代入</a:t>
            </a:r>
            <a:r>
              <a:rPr lang="zh-CN" altLang="zh-CN" sz="1600" baseline="0" dirty="0">
                <a:cs typeface="Times New Roman" pitchFamily="18" charset="0"/>
              </a:rPr>
              <a:t>(3.1.1)</a:t>
            </a:r>
            <a:r>
              <a:rPr lang="zh-CN" sz="1600" baseline="0" dirty="0">
                <a:cs typeface="Times New Roman" pitchFamily="18" charset="0"/>
              </a:rPr>
              <a:t>整理后得：</a:t>
            </a:r>
          </a:p>
        </p:txBody>
      </p:sp>
      <p:pic>
        <p:nvPicPr>
          <p:cNvPr id="78855" name="Picture 5" descr="http:/www.lnnu.edu.cn/xdjyjx/tuxing/Chapter3/CG_Gif_3_238.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11188" y="2420938"/>
            <a:ext cx="81375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6" name="Picture 6" descr="http:/www.lnnu.edu.cn/xdjyjx/tuxing/Chapter3/CG_Gif_3_239.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924977" y="2997200"/>
            <a:ext cx="51847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7" name="Rectangle 7"/>
          <p:cNvSpPr>
            <a:spLocks noChangeArrowheads="1"/>
          </p:cNvSpPr>
          <p:nvPr/>
        </p:nvSpPr>
        <p:spPr bwMode="auto">
          <a:xfrm>
            <a:off x="323850" y="3849688"/>
            <a:ext cx="4430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spcBef>
                <a:spcPct val="20000"/>
              </a:spcBef>
            </a:pPr>
            <a:r>
              <a:rPr lang="zh-CN" sz="1600" baseline="0" dirty="0">
                <a:cs typeface="Times New Roman" pitchFamily="18" charset="0"/>
              </a:rPr>
              <a:t>将</a:t>
            </a:r>
            <a:r>
              <a:rPr lang="zh-CN" altLang="zh-CN" sz="1600" i="1" baseline="0" dirty="0">
                <a:cs typeface="Times New Roman" pitchFamily="18" charset="0"/>
              </a:rPr>
              <a:t>F</a:t>
            </a:r>
            <a:r>
              <a:rPr lang="zh-CN" altLang="zh-CN" sz="1600" baseline="-30000" dirty="0">
                <a:cs typeface="Times New Roman" pitchFamily="18" charset="0"/>
              </a:rPr>
              <a:t>0</a:t>
            </a:r>
            <a:r>
              <a:rPr lang="zh-CN" altLang="zh-CN" sz="1600" baseline="0" dirty="0">
                <a:cs typeface="Times New Roman" pitchFamily="18" charset="0"/>
              </a:rPr>
              <a:t>, </a:t>
            </a:r>
            <a:r>
              <a:rPr lang="zh-CN" altLang="zh-CN" sz="1600" i="1" baseline="0" dirty="0">
                <a:cs typeface="Times New Roman" pitchFamily="18" charset="0"/>
              </a:rPr>
              <a:t>F</a:t>
            </a:r>
            <a:r>
              <a:rPr lang="zh-CN" altLang="zh-CN" sz="1600" baseline="-30000" dirty="0">
                <a:cs typeface="Times New Roman" pitchFamily="18" charset="0"/>
              </a:rPr>
              <a:t>1</a:t>
            </a:r>
            <a:r>
              <a:rPr lang="zh-CN" altLang="zh-CN" sz="1600" baseline="0" dirty="0">
                <a:cs typeface="Times New Roman" pitchFamily="18" charset="0"/>
              </a:rPr>
              <a:t>, </a:t>
            </a:r>
            <a:r>
              <a:rPr lang="zh-CN" altLang="zh-CN" sz="1600" i="1" baseline="0" dirty="0">
                <a:cs typeface="Times New Roman" pitchFamily="18" charset="0"/>
              </a:rPr>
              <a:t>G</a:t>
            </a:r>
            <a:r>
              <a:rPr lang="zh-CN" altLang="zh-CN" sz="1600" baseline="-30000" dirty="0">
                <a:cs typeface="Times New Roman" pitchFamily="18" charset="0"/>
              </a:rPr>
              <a:t>0</a:t>
            </a:r>
            <a:r>
              <a:rPr lang="zh-CN" altLang="zh-CN" sz="1600" baseline="0" dirty="0">
                <a:cs typeface="Times New Roman" pitchFamily="18" charset="0"/>
              </a:rPr>
              <a:t>, </a:t>
            </a:r>
            <a:r>
              <a:rPr lang="zh-CN" altLang="zh-CN" sz="1600" i="1" baseline="0" dirty="0">
                <a:cs typeface="Times New Roman" pitchFamily="18" charset="0"/>
              </a:rPr>
              <a:t>G</a:t>
            </a:r>
            <a:r>
              <a:rPr lang="zh-CN" altLang="zh-CN" sz="1600" baseline="-30000" dirty="0">
                <a:cs typeface="Times New Roman" pitchFamily="18" charset="0"/>
              </a:rPr>
              <a:t>1</a:t>
            </a:r>
            <a:r>
              <a:rPr lang="zh-CN" sz="1600" baseline="0" dirty="0">
                <a:cs typeface="Times New Roman" pitchFamily="18" charset="0"/>
              </a:rPr>
              <a:t>代入</a:t>
            </a:r>
            <a:r>
              <a:rPr lang="zh-CN" altLang="zh-CN" sz="1600" baseline="0" dirty="0">
                <a:cs typeface="Times New Roman" pitchFamily="18" charset="0"/>
              </a:rPr>
              <a:t>(3.1.3)</a:t>
            </a:r>
            <a:r>
              <a:rPr lang="zh-CN" sz="1600" baseline="0" dirty="0">
                <a:cs typeface="Times New Roman" pitchFamily="18" charset="0"/>
              </a:rPr>
              <a:t>式，可将其简化为：</a:t>
            </a:r>
          </a:p>
        </p:txBody>
      </p:sp>
      <p:pic>
        <p:nvPicPr>
          <p:cNvPr id="78858" name="Picture 8" descr="http:/www.lnnu.edu.cn/xdjyjx/tuxing/Chapter3/CG_Gif_3_242.gif"/>
          <p:cNvPicPr>
            <a:picLocks noGrp="1" noRot="1" noChangeAspect="1" noChangeArrowheads="1"/>
          </p:cNvPicPr>
          <p:nvPr>
            <p:ph sz="half" idx="2"/>
          </p:nvPr>
        </p:nvPicPr>
        <p:blipFill>
          <a:blip r:embed="rId8" r:link="rId9">
            <a:extLst>
              <a:ext uri="{28A0092B-C50C-407E-A947-70E740481C1C}">
                <a14:useLocalDpi xmlns:a14="http://schemas.microsoft.com/office/drawing/2010/main" val="0"/>
              </a:ext>
            </a:extLst>
          </a:blip>
          <a:srcRect/>
          <a:stretch>
            <a:fillRect/>
          </a:stretch>
        </p:blipFill>
        <p:spPr>
          <a:xfrm>
            <a:off x="684213" y="4868863"/>
            <a:ext cx="7621587" cy="735012"/>
          </a:xfrm>
          <a:noFill/>
        </p:spPr>
      </p:pic>
      <p:sp>
        <p:nvSpPr>
          <p:cNvPr id="78859" name="Rectangle 9"/>
          <p:cNvSpPr>
            <a:spLocks noChangeArrowheads="1"/>
          </p:cNvSpPr>
          <p:nvPr/>
        </p:nvSpPr>
        <p:spPr bwMode="auto">
          <a:xfrm>
            <a:off x="468313" y="5661025"/>
            <a:ext cx="74882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20000"/>
              </a:spcBef>
            </a:pPr>
            <a:r>
              <a:rPr lang="zh-CN" sz="1600" baseline="0"/>
              <a:t>把</a:t>
            </a:r>
            <a:r>
              <a:rPr lang="zh-CN" altLang="zh-CN" sz="1600" i="1" baseline="0"/>
              <a:t>F</a:t>
            </a:r>
            <a:r>
              <a:rPr lang="zh-CN" altLang="zh-CN" sz="1600" baseline="0"/>
              <a:t>0, </a:t>
            </a:r>
            <a:r>
              <a:rPr lang="zh-CN" altLang="zh-CN" sz="1600" i="1" baseline="0"/>
              <a:t>F</a:t>
            </a:r>
            <a:r>
              <a:rPr lang="zh-CN" altLang="zh-CN" sz="1600" baseline="0"/>
              <a:t>1, </a:t>
            </a:r>
            <a:r>
              <a:rPr lang="zh-CN" altLang="zh-CN" sz="1600" i="1" baseline="0"/>
              <a:t>G</a:t>
            </a:r>
            <a:r>
              <a:rPr lang="zh-CN" altLang="zh-CN" sz="1600" baseline="0"/>
              <a:t>0, </a:t>
            </a:r>
            <a:r>
              <a:rPr lang="zh-CN" altLang="zh-CN" sz="1600" i="1" baseline="0"/>
              <a:t>G</a:t>
            </a:r>
            <a:r>
              <a:rPr lang="zh-CN" altLang="zh-CN" sz="1600" baseline="0"/>
              <a:t>1</a:t>
            </a:r>
            <a:r>
              <a:rPr lang="zh-CN" sz="1600" baseline="0"/>
              <a:t>称为调和函数</a:t>
            </a:r>
            <a:r>
              <a:rPr lang="zh-CN" altLang="zh-CN" sz="1600" baseline="0"/>
              <a:t>(</a:t>
            </a:r>
            <a:r>
              <a:rPr lang="zh-CN" sz="1600" baseline="0"/>
              <a:t>混合函数</a:t>
            </a:r>
            <a:r>
              <a:rPr lang="zh-CN" altLang="zh-CN" sz="1600" baseline="0"/>
              <a:t>)</a:t>
            </a:r>
            <a:r>
              <a:rPr lang="zh-CN" sz="1600" baseline="0"/>
              <a:t>，即该形式下的三次</a:t>
            </a:r>
            <a:r>
              <a:rPr lang="zh-CN" altLang="zh-CN" sz="1600" baseline="0"/>
              <a:t>Hermite</a:t>
            </a:r>
            <a:r>
              <a:rPr lang="zh-CN" sz="1600" baseline="0"/>
              <a:t>基</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99F67E7-DF6C-486B-AA1B-0E3E0C07543F}" type="datetime1">
              <a:rPr lang="zh-CN" altLang="en-US" baseline="0"/>
              <a:pPr eaLnBrk="1" hangingPunct="1"/>
              <a:t>2010/12/17</a:t>
            </a:fld>
            <a:endParaRPr lang="zh-CN" altLang="zh-CN" baseline="0"/>
          </a:p>
        </p:txBody>
      </p:sp>
      <p:sp>
        <p:nvSpPr>
          <p:cNvPr id="79875"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B658B0D-FF7C-4DA4-9013-E2A4FAAAA084}" type="slidenum">
              <a:rPr lang="zh-CN" altLang="zh-CN" baseline="0"/>
              <a:pPr eaLnBrk="1" hangingPunct="1"/>
              <a:t>46</a:t>
            </a:fld>
            <a:endParaRPr lang="zh-CN" altLang="zh-CN" baseline="0"/>
          </a:p>
        </p:txBody>
      </p:sp>
      <p:sp>
        <p:nvSpPr>
          <p:cNvPr id="79876" name="Rectangle 2"/>
          <p:cNvSpPr>
            <a:spLocks noGrp="1" noRot="1" noChangeArrowheads="1"/>
          </p:cNvSpPr>
          <p:nvPr>
            <p:ph type="title"/>
          </p:nvPr>
        </p:nvSpPr>
        <p:spPr/>
        <p:txBody>
          <a:bodyPr/>
          <a:lstStyle/>
          <a:p>
            <a:pPr eaLnBrk="1" hangingPunct="1"/>
            <a:r>
              <a:rPr lang="zh-CN" b="1" u="sng" smtClean="0"/>
              <a:t>第五章：曲线与曲面</a:t>
            </a:r>
          </a:p>
        </p:txBody>
      </p:sp>
      <p:sp>
        <p:nvSpPr>
          <p:cNvPr id="79877" name="Rectangle 3"/>
          <p:cNvSpPr>
            <a:spLocks noGrp="1" noRot="1" noChangeArrowheads="1"/>
          </p:cNvSpPr>
          <p:nvPr>
            <p:ph type="body" sz="half" idx="1"/>
          </p:nvPr>
        </p:nvSpPr>
        <p:spPr>
          <a:xfrm>
            <a:off x="301625" y="1905000"/>
            <a:ext cx="8591550" cy="4194175"/>
          </a:xfrm>
        </p:spPr>
        <p:txBody>
          <a:bodyPr/>
          <a:lstStyle/>
          <a:p>
            <a:pPr lvl="3" eaLnBrk="1" hangingPunct="1"/>
            <a:r>
              <a:rPr lang="zh-CN" sz="1600" dirty="0" smtClean="0"/>
              <a:t>调和函数的性质</a:t>
            </a:r>
          </a:p>
          <a:p>
            <a:pPr lvl="3" eaLnBrk="1" hangingPunct="1"/>
            <a:endParaRPr lang="zh-CN" altLang="zh-CN" sz="1600" dirty="0" smtClean="0"/>
          </a:p>
          <a:p>
            <a:pPr lvl="3" eaLnBrk="1" hangingPunct="1"/>
            <a:endParaRPr lang="zh-CN" altLang="zh-CN" sz="1600" dirty="0" smtClean="0"/>
          </a:p>
          <a:p>
            <a:pPr lvl="3" eaLnBrk="1" hangingPunct="1"/>
            <a:endParaRPr lang="zh-CN" altLang="zh-CN" sz="1600" dirty="0" smtClean="0"/>
          </a:p>
          <a:p>
            <a:pPr lvl="3" eaLnBrk="1" hangingPunct="1"/>
            <a:endParaRPr lang="zh-CN" altLang="zh-CN" sz="1600" dirty="0" smtClean="0"/>
          </a:p>
          <a:p>
            <a:pPr lvl="3" eaLnBrk="1" hangingPunct="1"/>
            <a:endParaRPr lang="zh-CN" altLang="zh-CN" sz="1600" dirty="0" smtClean="0"/>
          </a:p>
          <a:p>
            <a:pPr lvl="3" eaLnBrk="1" hangingPunct="1"/>
            <a:r>
              <a:rPr lang="zh-CN" sz="1600" dirty="0" smtClean="0"/>
              <a:t>调和函数的作用</a:t>
            </a:r>
          </a:p>
          <a:p>
            <a:pPr lvl="4" eaLnBrk="1" hangingPunct="1"/>
            <a:r>
              <a:rPr lang="zh-CN" sz="1600" dirty="0" smtClean="0"/>
              <a:t>通过端点及其切矢量产生整个</a:t>
            </a:r>
            <a:r>
              <a:rPr lang="en-US" altLang="zh-CN" sz="1600" dirty="0" smtClean="0"/>
              <a:t>t</a:t>
            </a:r>
            <a:r>
              <a:rPr lang="zh-CN" sz="1600" dirty="0" smtClean="0"/>
              <a:t>值范围内的其余各点列坐标</a:t>
            </a:r>
            <a:r>
              <a:rPr lang="en-US" altLang="zh-CN" sz="1600" dirty="0" smtClean="0"/>
              <a:t>,</a:t>
            </a:r>
            <a:r>
              <a:rPr lang="zh-CN" sz="1600" dirty="0" smtClean="0"/>
              <a:t>且只与参数</a:t>
            </a:r>
            <a:r>
              <a:rPr lang="en-US" altLang="zh-CN" sz="1600" dirty="0" smtClean="0"/>
              <a:t>t</a:t>
            </a:r>
            <a:r>
              <a:rPr lang="zh-CN" sz="1600" dirty="0" smtClean="0"/>
              <a:t>有关</a:t>
            </a:r>
            <a:r>
              <a:rPr lang="en-US" altLang="zh-CN" sz="1600" dirty="0" smtClean="0"/>
              <a:t>,</a:t>
            </a:r>
            <a:r>
              <a:rPr lang="zh-CN" sz="1600" dirty="0" smtClean="0"/>
              <a:t>便于通过修改边界条件来改变曲线的形状。</a:t>
            </a:r>
          </a:p>
          <a:p>
            <a:pPr lvl="4" eaLnBrk="1" hangingPunct="1"/>
            <a:r>
              <a:rPr lang="en-US" altLang="zh-CN" sz="1600" dirty="0" smtClean="0"/>
              <a:t>F0</a:t>
            </a:r>
            <a:r>
              <a:rPr lang="zh-CN" sz="1600" dirty="0" smtClean="0"/>
              <a:t>和</a:t>
            </a:r>
            <a:r>
              <a:rPr lang="en-US" altLang="zh-CN" sz="1600" dirty="0" smtClean="0"/>
              <a:t>F1</a:t>
            </a:r>
            <a:r>
              <a:rPr lang="zh-CN" sz="1600" dirty="0" smtClean="0"/>
              <a:t>专门控制端点的函数值对曲线的影响，而同端点的导数值无关</a:t>
            </a:r>
          </a:p>
          <a:p>
            <a:pPr lvl="4" eaLnBrk="1" hangingPunct="1"/>
            <a:r>
              <a:rPr lang="en-US" altLang="zh-CN" sz="1600" dirty="0" smtClean="0"/>
              <a:t>G0</a:t>
            </a:r>
            <a:r>
              <a:rPr lang="zh-CN" sz="1600" dirty="0" smtClean="0"/>
              <a:t>和</a:t>
            </a:r>
            <a:r>
              <a:rPr lang="en-US" altLang="zh-CN" sz="1600" dirty="0" smtClean="0"/>
              <a:t>G1</a:t>
            </a:r>
            <a:r>
              <a:rPr lang="zh-CN" sz="1600" dirty="0" smtClean="0"/>
              <a:t>则专门控制端点的一阶导数值对曲线形状的影响，而同端点的函数值无关</a:t>
            </a:r>
          </a:p>
          <a:p>
            <a:pPr lvl="4" eaLnBrk="1" hangingPunct="1"/>
            <a:r>
              <a:rPr lang="en-US" altLang="zh-CN" sz="1600" dirty="0" smtClean="0"/>
              <a:t>F0</a:t>
            </a:r>
            <a:r>
              <a:rPr lang="zh-CN" sz="1600" dirty="0" smtClean="0"/>
              <a:t>和</a:t>
            </a:r>
            <a:r>
              <a:rPr lang="en-US" altLang="zh-CN" sz="1600" dirty="0" smtClean="0"/>
              <a:t>G0</a:t>
            </a:r>
            <a:r>
              <a:rPr lang="zh-CN" sz="1600" dirty="0" smtClean="0"/>
              <a:t>控制左端点的影响</a:t>
            </a:r>
          </a:p>
          <a:p>
            <a:pPr lvl="4" eaLnBrk="1" hangingPunct="1"/>
            <a:r>
              <a:rPr lang="en-US" altLang="zh-CN" sz="1600" dirty="0" smtClean="0"/>
              <a:t>F1</a:t>
            </a:r>
            <a:r>
              <a:rPr lang="zh-CN" sz="1600" dirty="0" smtClean="0"/>
              <a:t>和</a:t>
            </a:r>
            <a:r>
              <a:rPr lang="en-US" altLang="zh-CN" sz="1600" dirty="0" smtClean="0"/>
              <a:t>G1</a:t>
            </a:r>
            <a:r>
              <a:rPr lang="zh-CN" sz="1600" dirty="0" smtClean="0"/>
              <a:t>控制右端点的影响</a:t>
            </a:r>
          </a:p>
        </p:txBody>
      </p:sp>
      <p:pic>
        <p:nvPicPr>
          <p:cNvPr id="79878" name="Picture 4" descr="http:/www.lnnu.edu.cn/xdjyjx/tuxing/Chapter3/CG_Gif_3_241.gif"/>
          <p:cNvPicPr>
            <a:picLocks noGrp="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2843213" y="2276475"/>
            <a:ext cx="3960812" cy="1296988"/>
          </a:xfr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401E5CC-B825-417B-B035-A2F7CD048372}" type="datetime1">
              <a:rPr lang="zh-CN" altLang="en-US" baseline="0"/>
              <a:pPr eaLnBrk="1" hangingPunct="1"/>
              <a:t>2010/12/17</a:t>
            </a:fld>
            <a:endParaRPr lang="zh-CN" altLang="zh-CN" baseline="0"/>
          </a:p>
        </p:txBody>
      </p:sp>
      <p:sp>
        <p:nvSpPr>
          <p:cNvPr id="8089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C28EE75-B661-48F4-8E59-812E9EA719AB}" type="slidenum">
              <a:rPr lang="zh-CN" altLang="zh-CN" baseline="0"/>
              <a:pPr eaLnBrk="1" hangingPunct="1"/>
              <a:t>47</a:t>
            </a:fld>
            <a:endParaRPr lang="zh-CN" altLang="zh-CN" baseline="0"/>
          </a:p>
        </p:txBody>
      </p:sp>
      <p:sp>
        <p:nvSpPr>
          <p:cNvPr id="80900" name="Rectangle 2"/>
          <p:cNvSpPr>
            <a:spLocks noGrp="1" noRot="1" noChangeArrowheads="1"/>
          </p:cNvSpPr>
          <p:nvPr>
            <p:ph type="title"/>
          </p:nvPr>
        </p:nvSpPr>
        <p:spPr/>
        <p:txBody>
          <a:bodyPr/>
          <a:lstStyle/>
          <a:p>
            <a:pPr eaLnBrk="1" hangingPunct="1"/>
            <a:r>
              <a:rPr lang="zh-CN" b="1" u="sng" smtClean="0"/>
              <a:t>第五章：曲线与曲面</a:t>
            </a:r>
          </a:p>
        </p:txBody>
      </p:sp>
      <p:sp>
        <p:nvSpPr>
          <p:cNvPr id="80901" name="Rectangle 3"/>
          <p:cNvSpPr>
            <a:spLocks noChangeArrowheads="1"/>
          </p:cNvSpPr>
          <p:nvPr/>
        </p:nvSpPr>
        <p:spPr bwMode="auto">
          <a:xfrm>
            <a:off x="287338" y="1895475"/>
            <a:ext cx="85328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2" algn="just">
              <a:spcBef>
                <a:spcPct val="20000"/>
              </a:spcBef>
              <a:buClr>
                <a:schemeClr val="accent2"/>
              </a:buClr>
              <a:buFont typeface="Wingdings" pitchFamily="2" charset="2"/>
              <a:buChar char=""/>
            </a:pPr>
            <a:r>
              <a:rPr lang="zh-CN" altLang="zh-CN" sz="1600" baseline="0">
                <a:cs typeface="Times New Roman" pitchFamily="18" charset="0"/>
              </a:rPr>
              <a:t>  </a:t>
            </a:r>
            <a:r>
              <a:rPr lang="zh-CN" sz="1600" baseline="0">
                <a:cs typeface="Times New Roman" pitchFamily="18" charset="0"/>
              </a:rPr>
              <a:t>调和函数不是唯一的，任何满足</a:t>
            </a:r>
            <a:r>
              <a:rPr lang="zh-CN" altLang="zh-CN" sz="1600" baseline="0">
                <a:cs typeface="Times New Roman" pitchFamily="18" charset="0"/>
              </a:rPr>
              <a:t>(3.1.5)</a:t>
            </a:r>
            <a:r>
              <a:rPr lang="zh-CN" sz="1600" baseline="0">
                <a:cs typeface="Times New Roman" pitchFamily="18" charset="0"/>
              </a:rPr>
              <a:t>式的多项式函数都可以作为调和函数使用，其中</a:t>
            </a:r>
            <a:r>
              <a:rPr lang="zh-CN" altLang="zh-CN" sz="1600" i="1" baseline="0">
                <a:cs typeface="Times New Roman" pitchFamily="18" charset="0"/>
              </a:rPr>
              <a:t>F</a:t>
            </a:r>
            <a:r>
              <a:rPr lang="zh-CN" altLang="zh-CN" sz="1600" baseline="-30000">
                <a:cs typeface="Times New Roman" pitchFamily="18" charset="0"/>
              </a:rPr>
              <a:t>0</a:t>
            </a:r>
            <a:r>
              <a:rPr lang="zh-CN" sz="1600" baseline="0">
                <a:cs typeface="Times New Roman" pitchFamily="18" charset="0"/>
              </a:rPr>
              <a:t>和</a:t>
            </a:r>
            <a:r>
              <a:rPr lang="zh-CN" altLang="zh-CN" sz="1600" i="1" baseline="0">
                <a:cs typeface="Times New Roman" pitchFamily="18" charset="0"/>
              </a:rPr>
              <a:t>F</a:t>
            </a:r>
            <a:r>
              <a:rPr lang="zh-CN" altLang="zh-CN" sz="1600" baseline="-30000">
                <a:cs typeface="Times New Roman" pitchFamily="18" charset="0"/>
              </a:rPr>
              <a:t>1</a:t>
            </a:r>
            <a:r>
              <a:rPr lang="zh-CN" sz="1600" baseline="0">
                <a:cs typeface="Times New Roman" pitchFamily="18" charset="0"/>
              </a:rPr>
              <a:t>必须是单调连续函数。</a:t>
            </a:r>
            <a:r>
              <a:rPr lang="zh-CN" altLang="zh-CN" sz="1600" i="1" baseline="0">
                <a:cs typeface="Times New Roman" pitchFamily="18" charset="0"/>
              </a:rPr>
              <a:t>F</a:t>
            </a:r>
            <a:r>
              <a:rPr lang="zh-CN" altLang="zh-CN" sz="1600" baseline="-30000">
                <a:cs typeface="Times New Roman" pitchFamily="18" charset="0"/>
              </a:rPr>
              <a:t>0</a:t>
            </a:r>
            <a:r>
              <a:rPr lang="zh-CN" altLang="zh-CN" sz="1600" baseline="0">
                <a:cs typeface="Times New Roman" pitchFamily="18" charset="0"/>
              </a:rPr>
              <a:t>(</a:t>
            </a:r>
            <a:r>
              <a:rPr lang="zh-CN" altLang="zh-CN" sz="1600" i="1" baseline="0">
                <a:cs typeface="Times New Roman" pitchFamily="18" charset="0"/>
              </a:rPr>
              <a:t>t</a:t>
            </a:r>
            <a:r>
              <a:rPr lang="zh-CN" altLang="zh-CN" sz="1600" baseline="0">
                <a:cs typeface="Times New Roman" pitchFamily="18" charset="0"/>
              </a:rPr>
              <a:t>)=1-</a:t>
            </a:r>
            <a:r>
              <a:rPr lang="zh-CN" altLang="zh-CN" sz="1600" i="1" baseline="0">
                <a:cs typeface="Times New Roman" pitchFamily="18" charset="0"/>
              </a:rPr>
              <a:t>t</a:t>
            </a:r>
            <a:r>
              <a:rPr lang="zh-CN" altLang="zh-CN" sz="1600" baseline="0">
                <a:cs typeface="Times New Roman" pitchFamily="18" charset="0"/>
              </a:rPr>
              <a:t>, </a:t>
            </a:r>
            <a:r>
              <a:rPr lang="zh-CN" altLang="zh-CN" sz="1600" i="1" baseline="0">
                <a:cs typeface="Times New Roman" pitchFamily="18" charset="0"/>
              </a:rPr>
              <a:t>F</a:t>
            </a:r>
            <a:r>
              <a:rPr lang="zh-CN" altLang="zh-CN" sz="1600" baseline="-30000">
                <a:cs typeface="Times New Roman" pitchFamily="18" charset="0"/>
              </a:rPr>
              <a:t>1</a:t>
            </a:r>
            <a:r>
              <a:rPr lang="zh-CN" altLang="zh-CN" sz="1600" baseline="0">
                <a:cs typeface="Times New Roman" pitchFamily="18" charset="0"/>
              </a:rPr>
              <a:t>(</a:t>
            </a:r>
            <a:r>
              <a:rPr lang="zh-CN" altLang="zh-CN" sz="1600" i="1" baseline="0">
                <a:cs typeface="Times New Roman" pitchFamily="18" charset="0"/>
              </a:rPr>
              <a:t>t</a:t>
            </a:r>
            <a:r>
              <a:rPr lang="zh-CN" altLang="zh-CN" sz="1600" baseline="0">
                <a:cs typeface="Times New Roman" pitchFamily="18" charset="0"/>
              </a:rPr>
              <a:t>)=</a:t>
            </a:r>
            <a:r>
              <a:rPr lang="zh-CN" altLang="zh-CN" sz="1600" i="1" baseline="0">
                <a:cs typeface="Times New Roman" pitchFamily="18" charset="0"/>
              </a:rPr>
              <a:t>t</a:t>
            </a:r>
            <a:r>
              <a:rPr lang="zh-CN" sz="1600" baseline="0">
                <a:cs typeface="Times New Roman" pitchFamily="18" charset="0"/>
              </a:rPr>
              <a:t>是一次多项式调和函数</a:t>
            </a:r>
          </a:p>
        </p:txBody>
      </p:sp>
      <p:pic>
        <p:nvPicPr>
          <p:cNvPr id="80902" name="Picture 4" descr="http:/www.lnnu.edu.cn/xdjyjx/tuxing/Chapter3/31img/CG_Gif_3_006.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268538" y="2565400"/>
            <a:ext cx="4679950"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Rectangle 5"/>
          <p:cNvSpPr>
            <a:spLocks noChangeArrowheads="1"/>
          </p:cNvSpPr>
          <p:nvPr/>
        </p:nvSpPr>
        <p:spPr bwMode="auto">
          <a:xfrm>
            <a:off x="2916238" y="5949950"/>
            <a:ext cx="304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5.1.6 </a:t>
            </a:r>
            <a:r>
              <a:rPr lang="zh-CN" baseline="0">
                <a:cs typeface="Times New Roman" pitchFamily="18" charset="0"/>
              </a:rPr>
              <a:t>三次调和函数的图形</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438469E-6094-4EDC-83C6-9E2BB969D6CB}" type="datetime1">
              <a:rPr lang="zh-CN" altLang="en-US" baseline="0"/>
              <a:pPr eaLnBrk="1" hangingPunct="1"/>
              <a:t>2010/12/17</a:t>
            </a:fld>
            <a:endParaRPr lang="zh-CN" altLang="zh-CN" baseline="0"/>
          </a:p>
        </p:txBody>
      </p:sp>
      <p:sp>
        <p:nvSpPr>
          <p:cNvPr id="819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BD06D47-8A7D-4707-9A61-D62CF5C85703}" type="slidenum">
              <a:rPr lang="zh-CN" altLang="zh-CN" baseline="0"/>
              <a:pPr eaLnBrk="1" hangingPunct="1"/>
              <a:t>48</a:t>
            </a:fld>
            <a:endParaRPr lang="zh-CN" altLang="zh-CN" baseline="0"/>
          </a:p>
        </p:txBody>
      </p:sp>
      <p:sp>
        <p:nvSpPr>
          <p:cNvPr id="81924" name="Rectangle 2"/>
          <p:cNvSpPr>
            <a:spLocks noGrp="1" noRot="1" noChangeArrowheads="1"/>
          </p:cNvSpPr>
          <p:nvPr>
            <p:ph type="title"/>
          </p:nvPr>
        </p:nvSpPr>
        <p:spPr/>
        <p:txBody>
          <a:bodyPr/>
          <a:lstStyle/>
          <a:p>
            <a:pPr eaLnBrk="1" hangingPunct="1"/>
            <a:r>
              <a:rPr lang="zh-CN" b="1" u="sng" smtClean="0"/>
              <a:t>第五章：曲线与曲面</a:t>
            </a:r>
          </a:p>
        </p:txBody>
      </p:sp>
      <p:sp>
        <p:nvSpPr>
          <p:cNvPr id="81925" name="Rectangle 3"/>
          <p:cNvSpPr>
            <a:spLocks noGrp="1" noRot="1" noChangeArrowheads="1"/>
          </p:cNvSpPr>
          <p:nvPr>
            <p:ph type="body" idx="1"/>
          </p:nvPr>
        </p:nvSpPr>
        <p:spPr/>
        <p:txBody>
          <a:bodyPr/>
          <a:lstStyle/>
          <a:p>
            <a:pPr eaLnBrk="1" hangingPunct="1"/>
            <a:r>
              <a:rPr lang="zh-CN" sz="2400" dirty="0" smtClean="0"/>
              <a:t>连续性</a:t>
            </a:r>
          </a:p>
          <a:p>
            <a:pPr lvl="1" eaLnBrk="1" hangingPunct="1"/>
            <a:r>
              <a:rPr lang="zh-CN" sz="2000" dirty="0" smtClean="0"/>
              <a:t>通过多段曲线组合而成一条复杂曲线时需要解决曲线段之间如何实现光滑连接的问题</a:t>
            </a:r>
          </a:p>
          <a:p>
            <a:pPr lvl="1" eaLnBrk="1" hangingPunct="1"/>
            <a:r>
              <a:rPr lang="zh-CN" sz="2000" dirty="0" smtClean="0"/>
              <a:t>曲线间连接光滑度的度量</a:t>
            </a:r>
          </a:p>
          <a:p>
            <a:pPr lvl="2" eaLnBrk="1" hangingPunct="1"/>
            <a:r>
              <a:rPr lang="zh-CN" sz="1800" dirty="0" smtClean="0"/>
              <a:t>函数的可微性</a:t>
            </a:r>
          </a:p>
          <a:p>
            <a:pPr lvl="3" eaLnBrk="1" hangingPunct="1"/>
            <a:r>
              <a:rPr lang="zh-CN" sz="1600" dirty="0" smtClean="0"/>
              <a:t>把组合参数曲线构造成在连接处具有直到</a:t>
            </a:r>
            <a:r>
              <a:rPr lang="en-US" altLang="zh-CN" sz="1600" i="1" dirty="0" smtClean="0"/>
              <a:t>n</a:t>
            </a:r>
            <a:r>
              <a:rPr lang="zh-CN" sz="1600" dirty="0" smtClean="0"/>
              <a:t>阶连续导矢，即</a:t>
            </a:r>
            <a:r>
              <a:rPr lang="en-US" altLang="zh-CN" sz="1600" i="1" dirty="0" smtClean="0"/>
              <a:t>n</a:t>
            </a:r>
            <a:r>
              <a:rPr lang="zh-CN" sz="1600" dirty="0" smtClean="0"/>
              <a:t>阶连续可微，这类光滑度称之为</a:t>
            </a:r>
            <a:r>
              <a:rPr lang="en-US" altLang="zh-CN" sz="1600" i="1" dirty="0" err="1" smtClean="0"/>
              <a:t>C</a:t>
            </a:r>
            <a:r>
              <a:rPr lang="en-US" altLang="zh-CN" sz="1600" i="1" baseline="-25000" dirty="0" err="1" smtClean="0"/>
              <a:t>n</a:t>
            </a:r>
            <a:r>
              <a:rPr lang="zh-CN" sz="1600" dirty="0" smtClean="0"/>
              <a:t>或</a:t>
            </a:r>
            <a:r>
              <a:rPr lang="en-US" altLang="zh-CN" sz="1600" i="1" dirty="0" smtClean="0"/>
              <a:t>n</a:t>
            </a:r>
            <a:r>
              <a:rPr lang="zh-CN" sz="1600" dirty="0" smtClean="0"/>
              <a:t>阶参数连续性</a:t>
            </a:r>
          </a:p>
          <a:p>
            <a:pPr lvl="2" eaLnBrk="1" hangingPunct="1"/>
            <a:r>
              <a:rPr lang="zh-CN" sz="1800" dirty="0" smtClean="0"/>
              <a:t>几何连续性</a:t>
            </a:r>
          </a:p>
          <a:p>
            <a:pPr lvl="3" eaLnBrk="1" hangingPunct="1"/>
            <a:r>
              <a:rPr lang="zh-CN" sz="1600" dirty="0" smtClean="0"/>
              <a:t>组合曲线在连接处满足不同于</a:t>
            </a:r>
            <a:r>
              <a:rPr lang="en-US" altLang="zh-CN" sz="1600" i="1" dirty="0" err="1" smtClean="0"/>
              <a:t>C</a:t>
            </a:r>
            <a:r>
              <a:rPr lang="en-US" altLang="zh-CN" sz="1600" i="1" baseline="-25000" dirty="0" err="1" smtClean="0"/>
              <a:t>n</a:t>
            </a:r>
            <a:r>
              <a:rPr lang="zh-CN" sz="1600" dirty="0" smtClean="0"/>
              <a:t>的某一组约束条件，称为具有</a:t>
            </a:r>
            <a:r>
              <a:rPr lang="en-US" altLang="zh-CN" sz="1600" i="1" dirty="0" smtClean="0"/>
              <a:t>n</a:t>
            </a:r>
            <a:r>
              <a:rPr lang="zh-CN" sz="1600" dirty="0" smtClean="0"/>
              <a:t>阶几何连续性或</a:t>
            </a:r>
            <a:r>
              <a:rPr lang="en-US" altLang="zh-CN" sz="1600" i="1" dirty="0" err="1" smtClean="0"/>
              <a:t>G</a:t>
            </a:r>
            <a:r>
              <a:rPr lang="en-US" altLang="zh-CN" sz="1600" i="1" baseline="-25000" dirty="0" err="1" smtClean="0"/>
              <a:t>n</a:t>
            </a:r>
            <a:endParaRPr lang="en-US" altLang="zh-CN" sz="1600" i="1" baseline="-25000" dirty="0" smtClean="0"/>
          </a:p>
          <a:p>
            <a:pPr lvl="2" eaLnBrk="1" hangingPunct="1"/>
            <a:r>
              <a:rPr lang="zh-CN" sz="1800" dirty="0" smtClean="0"/>
              <a:t>曲线光滑度的两种度量方法并不矛盾，</a:t>
            </a:r>
            <a:r>
              <a:rPr lang="en-US" altLang="zh-CN" sz="1800" i="1" dirty="0" err="1" smtClean="0"/>
              <a:t>C</a:t>
            </a:r>
            <a:r>
              <a:rPr lang="en-US" altLang="zh-CN" sz="1800" i="1" baseline="-25000" dirty="0" err="1" smtClean="0"/>
              <a:t>n</a:t>
            </a:r>
            <a:r>
              <a:rPr lang="zh-CN" sz="1800" dirty="0" smtClean="0"/>
              <a:t>连续性包含在</a:t>
            </a:r>
            <a:r>
              <a:rPr lang="en-US" altLang="zh-CN" sz="1800" i="1" dirty="0" err="1" smtClean="0"/>
              <a:t>G</a:t>
            </a:r>
            <a:r>
              <a:rPr lang="en-US" altLang="zh-CN" sz="1800" i="1" baseline="-25000" dirty="0" err="1" smtClean="0"/>
              <a:t>n</a:t>
            </a:r>
            <a:r>
              <a:rPr lang="zh-CN" sz="1800" dirty="0" smtClean="0"/>
              <a:t>连续性之中</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10A55B2-D3AC-420F-A54A-6E78B7B98EC0}" type="datetime1">
              <a:rPr lang="zh-CN" altLang="en-US" baseline="0"/>
              <a:pPr eaLnBrk="1" hangingPunct="1"/>
              <a:t>2010/12/17</a:t>
            </a:fld>
            <a:endParaRPr lang="zh-CN" altLang="zh-CN" baseline="0"/>
          </a:p>
        </p:txBody>
      </p:sp>
      <p:sp>
        <p:nvSpPr>
          <p:cNvPr id="15364"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8F20D17-C5B0-498C-B2DF-88E1BE2E58E7}" type="slidenum">
              <a:rPr lang="zh-CN" altLang="zh-CN" baseline="0"/>
              <a:pPr eaLnBrk="1" hangingPunct="1"/>
              <a:t>49</a:t>
            </a:fld>
            <a:endParaRPr lang="zh-CN" altLang="zh-CN" baseline="0"/>
          </a:p>
        </p:txBody>
      </p:sp>
      <p:sp>
        <p:nvSpPr>
          <p:cNvPr id="15365" name="Rectangle 2"/>
          <p:cNvSpPr>
            <a:spLocks noGrp="1" noRot="1" noChangeArrowheads="1"/>
          </p:cNvSpPr>
          <p:nvPr>
            <p:ph type="title"/>
          </p:nvPr>
        </p:nvSpPr>
        <p:spPr/>
        <p:txBody>
          <a:bodyPr/>
          <a:lstStyle/>
          <a:p>
            <a:pPr eaLnBrk="1" hangingPunct="1"/>
            <a:r>
              <a:rPr lang="zh-CN" b="1" u="sng" smtClean="0"/>
              <a:t>第五章：曲线与曲面</a:t>
            </a:r>
          </a:p>
        </p:txBody>
      </p:sp>
      <p:sp>
        <p:nvSpPr>
          <p:cNvPr id="15366" name="Rectangle 3"/>
          <p:cNvSpPr>
            <a:spLocks noGrp="1" noRot="1" noChangeArrowheads="1"/>
          </p:cNvSpPr>
          <p:nvPr>
            <p:ph type="body" sz="half" idx="1"/>
          </p:nvPr>
        </p:nvSpPr>
        <p:spPr>
          <a:xfrm>
            <a:off x="301625" y="1905000"/>
            <a:ext cx="8518525" cy="4194175"/>
          </a:xfrm>
        </p:spPr>
        <p:txBody>
          <a:bodyPr/>
          <a:lstStyle/>
          <a:p>
            <a:pPr lvl="1" eaLnBrk="1" hangingPunct="1"/>
            <a:r>
              <a:rPr lang="zh-CN" sz="2000" dirty="0" smtClean="0"/>
              <a:t>对于两条曲线</a:t>
            </a:r>
            <a:r>
              <a:rPr lang="en-US" altLang="zh-CN" sz="2000" i="1" dirty="0" smtClean="0"/>
              <a:t>P(t)</a:t>
            </a:r>
            <a:r>
              <a:rPr lang="zh-CN" sz="2000" dirty="0" smtClean="0"/>
              <a:t>和</a:t>
            </a:r>
            <a:r>
              <a:rPr lang="en-US" altLang="zh-CN" sz="2000" i="1" dirty="0" smtClean="0"/>
              <a:t>Q(t)</a:t>
            </a:r>
            <a:r>
              <a:rPr lang="en-US" altLang="zh-CN" sz="2000" dirty="0" smtClean="0"/>
              <a:t>, </a:t>
            </a:r>
            <a:r>
              <a:rPr lang="en-US" altLang="zh-CN" sz="2000" i="1" dirty="0" smtClean="0"/>
              <a:t>0≤t≤1</a:t>
            </a:r>
            <a:r>
              <a:rPr lang="en-US" altLang="zh-CN" sz="2000" dirty="0" smtClean="0"/>
              <a:t>, </a:t>
            </a:r>
            <a:r>
              <a:rPr lang="zh-CN" sz="2000" dirty="0" smtClean="0"/>
              <a:t>若要求在结合处达到</a:t>
            </a:r>
          </a:p>
          <a:p>
            <a:pPr lvl="2" eaLnBrk="1" hangingPunct="1"/>
            <a:r>
              <a:rPr lang="en-US" altLang="zh-CN" sz="1800" i="1" dirty="0" smtClean="0"/>
              <a:t>G</a:t>
            </a:r>
            <a:r>
              <a:rPr lang="en-US" altLang="zh-CN" sz="1800" baseline="-25000" dirty="0" smtClean="0"/>
              <a:t>0</a:t>
            </a:r>
            <a:r>
              <a:rPr lang="zh-CN" sz="1800" dirty="0" smtClean="0"/>
              <a:t>连续和</a:t>
            </a:r>
            <a:r>
              <a:rPr lang="en-US" altLang="zh-CN" sz="1800" i="1" dirty="0" smtClean="0"/>
              <a:t>C</a:t>
            </a:r>
            <a:r>
              <a:rPr lang="en-US" altLang="zh-CN" sz="1800" baseline="-25000" dirty="0" smtClean="0"/>
              <a:t>0</a:t>
            </a:r>
            <a:r>
              <a:rPr lang="zh-CN" sz="1800" dirty="0" smtClean="0"/>
              <a:t>连续</a:t>
            </a:r>
          </a:p>
          <a:p>
            <a:pPr lvl="3" eaLnBrk="1" hangingPunct="1"/>
            <a:r>
              <a:rPr lang="zh-CN" sz="1600" dirty="0" smtClean="0"/>
              <a:t>即两曲线在结合处位置连续，</a:t>
            </a:r>
            <a:r>
              <a:rPr lang="en-US" altLang="zh-CN" sz="1600" i="1" dirty="0" smtClean="0"/>
              <a:t>P</a:t>
            </a:r>
            <a:r>
              <a:rPr lang="en-US" altLang="zh-CN" sz="1600" dirty="0" smtClean="0"/>
              <a:t>(1)=</a:t>
            </a:r>
            <a:r>
              <a:rPr lang="en-US" altLang="zh-CN" sz="1600" i="1" dirty="0" smtClean="0"/>
              <a:t>Q</a:t>
            </a:r>
            <a:r>
              <a:rPr lang="en-US" altLang="zh-CN" sz="1600" dirty="0" smtClean="0"/>
              <a:t>(0)               (3.1.6)</a:t>
            </a:r>
          </a:p>
          <a:p>
            <a:pPr lvl="2" eaLnBrk="1" hangingPunct="1"/>
            <a:r>
              <a:rPr lang="en-US" altLang="zh-CN" sz="1800" i="1" dirty="0" smtClean="0"/>
              <a:t>G</a:t>
            </a:r>
            <a:r>
              <a:rPr lang="en-US" altLang="zh-CN" sz="1800" baseline="-25000" dirty="0" smtClean="0"/>
              <a:t>1</a:t>
            </a:r>
            <a:r>
              <a:rPr lang="zh-CN" sz="1800" dirty="0" smtClean="0"/>
              <a:t>连续</a:t>
            </a:r>
          </a:p>
          <a:p>
            <a:pPr lvl="3" eaLnBrk="1" hangingPunct="1"/>
            <a:r>
              <a:rPr lang="zh-CN" sz="1600" dirty="0" smtClean="0"/>
              <a:t>满足</a:t>
            </a:r>
            <a:r>
              <a:rPr lang="en-US" altLang="zh-CN" sz="1600" i="1" dirty="0" smtClean="0"/>
              <a:t>G</a:t>
            </a:r>
            <a:r>
              <a:rPr lang="en-US" altLang="zh-CN" sz="1600" baseline="-25000" dirty="0" smtClean="0"/>
              <a:t>0</a:t>
            </a:r>
            <a:r>
              <a:rPr lang="en-US" altLang="zh-CN" sz="1600" dirty="0" smtClean="0"/>
              <a:t> (</a:t>
            </a:r>
            <a:r>
              <a:rPr lang="en-US" altLang="zh-CN" sz="1600" i="1" dirty="0" smtClean="0"/>
              <a:t>C</a:t>
            </a:r>
            <a:r>
              <a:rPr lang="en-US" altLang="zh-CN" sz="1600" baseline="-25000" dirty="0" smtClean="0"/>
              <a:t>0</a:t>
            </a:r>
            <a:r>
              <a:rPr lang="en-US" altLang="zh-CN" sz="1600" dirty="0" smtClean="0"/>
              <a:t>)</a:t>
            </a:r>
            <a:r>
              <a:rPr lang="zh-CN" sz="1600" dirty="0" smtClean="0"/>
              <a:t>连续并有方向相同但大小不同切矢</a:t>
            </a:r>
          </a:p>
          <a:p>
            <a:pPr lvl="2" eaLnBrk="1" hangingPunct="1"/>
            <a:endParaRPr lang="zh-CN" altLang="zh-CN" sz="1800" dirty="0" smtClean="0"/>
          </a:p>
          <a:p>
            <a:pPr lvl="2" eaLnBrk="1" hangingPunct="1"/>
            <a:r>
              <a:rPr lang="en-US" altLang="zh-CN" sz="1800" i="1" dirty="0" smtClean="0"/>
              <a:t>C</a:t>
            </a:r>
            <a:r>
              <a:rPr lang="en-US" altLang="zh-CN" sz="1800" baseline="-25000" dirty="0" smtClean="0"/>
              <a:t>1</a:t>
            </a:r>
            <a:r>
              <a:rPr lang="zh-CN" sz="1800" dirty="0" smtClean="0"/>
              <a:t>连续</a:t>
            </a:r>
          </a:p>
          <a:p>
            <a:pPr lvl="3" eaLnBrk="1" hangingPunct="1"/>
            <a:r>
              <a:rPr lang="zh-CN" sz="1600" dirty="0" smtClean="0"/>
              <a:t>当</a:t>
            </a:r>
            <a:r>
              <a:rPr lang="en-US" altLang="zh-CN" sz="1600" i="1" dirty="0" smtClean="0"/>
              <a:t>a</a:t>
            </a:r>
            <a:r>
              <a:rPr lang="en-US" altLang="zh-CN" sz="1600" dirty="0" smtClean="0"/>
              <a:t>=1</a:t>
            </a:r>
            <a:r>
              <a:rPr lang="zh-CN" sz="1600" dirty="0" smtClean="0"/>
              <a:t>时，</a:t>
            </a:r>
            <a:r>
              <a:rPr lang="en-US" altLang="zh-CN" sz="1600" i="1" dirty="0" smtClean="0"/>
              <a:t>G</a:t>
            </a:r>
            <a:r>
              <a:rPr lang="en-US" altLang="zh-CN" sz="1600" baseline="-25000" dirty="0" smtClean="0"/>
              <a:t>1</a:t>
            </a:r>
            <a:r>
              <a:rPr lang="zh-CN" sz="1600" dirty="0" smtClean="0"/>
              <a:t>连续就成为</a:t>
            </a:r>
            <a:r>
              <a:rPr lang="zh-CN" sz="1600" i="1" dirty="0" smtClean="0"/>
              <a:t> </a:t>
            </a:r>
            <a:r>
              <a:rPr lang="en-US" altLang="zh-CN" sz="1600" dirty="0" smtClean="0"/>
              <a:t>(</a:t>
            </a:r>
            <a:r>
              <a:rPr lang="zh-CN" sz="1600" dirty="0" smtClean="0"/>
              <a:t>切矢方向大小均相同</a:t>
            </a:r>
            <a:r>
              <a:rPr lang="en-US" altLang="zh-CN" sz="1600" dirty="0" smtClean="0"/>
              <a:t>)</a:t>
            </a:r>
          </a:p>
          <a:p>
            <a:pPr lvl="3" eaLnBrk="1" hangingPunct="1"/>
            <a:endParaRPr lang="en-US" sz="1800" dirty="0" smtClean="0"/>
          </a:p>
          <a:p>
            <a:pPr lvl="2" eaLnBrk="1" hangingPunct="1">
              <a:buSzTx/>
            </a:pPr>
            <a:r>
              <a:rPr lang="en-US" altLang="zh-CN" sz="1800" i="1" dirty="0" smtClean="0"/>
              <a:t>G</a:t>
            </a:r>
            <a:r>
              <a:rPr lang="en-US" altLang="zh-CN" sz="1800" baseline="-25000" dirty="0" smtClean="0"/>
              <a:t>2</a:t>
            </a:r>
            <a:r>
              <a:rPr lang="zh-CN" sz="1800" dirty="0" smtClean="0"/>
              <a:t>连续</a:t>
            </a:r>
          </a:p>
          <a:p>
            <a:pPr lvl="3" eaLnBrk="1" hangingPunct="1">
              <a:buSzTx/>
            </a:pPr>
            <a:r>
              <a:rPr lang="zh-CN" sz="1600" dirty="0" smtClean="0"/>
              <a:t>满足</a:t>
            </a:r>
            <a:r>
              <a:rPr lang="en-US" altLang="zh-CN" sz="1600" i="1" dirty="0" smtClean="0"/>
              <a:t>G</a:t>
            </a:r>
            <a:r>
              <a:rPr lang="en-US" altLang="zh-CN" sz="1600" baseline="-25000" dirty="0" smtClean="0"/>
              <a:t>0</a:t>
            </a:r>
            <a:r>
              <a:rPr lang="zh-CN" sz="1600" dirty="0" smtClean="0"/>
              <a:t>、</a:t>
            </a:r>
            <a:r>
              <a:rPr lang="en-US" altLang="zh-CN" sz="1600" i="1" dirty="0" smtClean="0"/>
              <a:t>G</a:t>
            </a:r>
            <a:r>
              <a:rPr lang="en-US" altLang="zh-CN" sz="1600" baseline="-25000" dirty="0" smtClean="0"/>
              <a:t>1</a:t>
            </a:r>
            <a:r>
              <a:rPr lang="zh-CN" sz="1600" dirty="0" smtClean="0"/>
              <a:t>连续并有同向的曲率矢</a:t>
            </a:r>
            <a:r>
              <a:rPr lang="en-US" altLang="zh-CN" sz="1600" dirty="0" smtClean="0"/>
              <a:t>(</a:t>
            </a:r>
            <a:r>
              <a:rPr lang="en-US" altLang="zh-CN" sz="1600" i="1" dirty="0" smtClean="0"/>
              <a:t>P’’(1)</a:t>
            </a:r>
            <a:r>
              <a:rPr lang="zh-CN" sz="1600" dirty="0" smtClean="0"/>
              <a:t>和</a:t>
            </a:r>
            <a:r>
              <a:rPr lang="en-US" altLang="zh-CN" sz="1600" i="1" dirty="0" smtClean="0"/>
              <a:t>Q’’(0)</a:t>
            </a:r>
            <a:r>
              <a:rPr lang="zh-CN" sz="1600" dirty="0" smtClean="0"/>
              <a:t>方向相同但大小不同</a:t>
            </a:r>
            <a:r>
              <a:rPr lang="en-US" altLang="zh-CN" sz="1600" dirty="0" smtClean="0"/>
              <a:t>)</a:t>
            </a:r>
          </a:p>
        </p:txBody>
      </p:sp>
      <p:pic>
        <p:nvPicPr>
          <p:cNvPr id="15367" name="Picture 4" descr="http:/www.lnnu.edu.cn/xdjyjx/tuxing/Chapter3/CG_Gif_3_243.gif"/>
          <p:cNvPicPr>
            <a:picLocks noGrp="1" noChangeAspect="1" noChangeArrowheads="1"/>
          </p:cNvPicPr>
          <p:nvPr>
            <p:ph sz="quarter" idx="2"/>
          </p:nvPr>
        </p:nvPicPr>
        <p:blipFill>
          <a:blip r:embed="rId3" r:link="rId4">
            <a:extLst>
              <a:ext uri="{28A0092B-C50C-407E-A947-70E740481C1C}">
                <a14:useLocalDpi xmlns:a14="http://schemas.microsoft.com/office/drawing/2010/main" val="0"/>
              </a:ext>
            </a:extLst>
          </a:blip>
          <a:srcRect/>
          <a:stretch>
            <a:fillRect/>
          </a:stretch>
        </p:blipFill>
        <p:spPr>
          <a:xfrm>
            <a:off x="2700338" y="3500438"/>
            <a:ext cx="3313112" cy="360362"/>
          </a:xfrm>
          <a:noFill/>
        </p:spPr>
      </p:pic>
      <p:graphicFrame>
        <p:nvGraphicFramePr>
          <p:cNvPr id="15362" name="Object 5"/>
          <p:cNvGraphicFramePr>
            <a:graphicFrameLocks noGrp="1" noChangeAspect="1"/>
          </p:cNvGraphicFramePr>
          <p:nvPr>
            <p:ph sz="quarter" idx="3"/>
          </p:nvPr>
        </p:nvGraphicFramePr>
        <p:xfrm>
          <a:off x="3059113" y="4508500"/>
          <a:ext cx="1225550" cy="360363"/>
        </p:xfrm>
        <a:graphic>
          <a:graphicData uri="http://schemas.openxmlformats.org/presentationml/2006/ole">
            <mc:AlternateContent xmlns:mc="http://schemas.openxmlformats.org/markup-compatibility/2006">
              <mc:Choice xmlns:v="urn:schemas-microsoft-com:vml" Requires="v">
                <p:oleObj spid="_x0000_s15374" r:id="rId5" imgW="853068" imgH="203959" progId="Equation.3">
                  <p:embed/>
                </p:oleObj>
              </mc:Choice>
              <mc:Fallback>
                <p:oleObj r:id="rId5" imgW="853068" imgH="203959"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4508500"/>
                        <a:ext cx="1225550"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5368" name="Picture 6" descr="http:/www.lnnu.edu.cn/xdjyjx/tuxing/Chapter3/CG_Gif_3_245.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2700338" y="5516563"/>
            <a:ext cx="3671887"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822CBDB-ED60-4A9C-A875-11863CEF45D9}" type="datetime1">
              <a:rPr lang="zh-CN" altLang="en-US" baseline="0"/>
              <a:pPr eaLnBrk="1" hangingPunct="1"/>
              <a:t>2010/12/17</a:t>
            </a:fld>
            <a:endParaRPr lang="zh-CN" altLang="zh-CN" baseline="0"/>
          </a:p>
        </p:txBody>
      </p:sp>
      <p:sp>
        <p:nvSpPr>
          <p:cNvPr id="1029"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C0CCC5A-CDA3-44EC-9330-EB6BCA8C104A}" type="slidenum">
              <a:rPr lang="zh-CN" altLang="zh-CN" baseline="0"/>
              <a:pPr eaLnBrk="1" hangingPunct="1"/>
              <a:t>5</a:t>
            </a:fld>
            <a:endParaRPr lang="zh-CN" altLang="zh-CN" baseline="0"/>
          </a:p>
        </p:txBody>
      </p:sp>
      <p:sp>
        <p:nvSpPr>
          <p:cNvPr id="103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31" name="Rectangle 3"/>
          <p:cNvSpPr>
            <a:spLocks noGrp="1" noRot="1" noChangeArrowheads="1"/>
          </p:cNvSpPr>
          <p:nvPr>
            <p:ph type="body" sz="half" idx="1"/>
          </p:nvPr>
        </p:nvSpPr>
        <p:spPr>
          <a:xfrm>
            <a:off x="301625" y="1905000"/>
            <a:ext cx="8591550" cy="4194175"/>
          </a:xfrm>
        </p:spPr>
        <p:txBody>
          <a:bodyPr/>
          <a:lstStyle/>
          <a:p>
            <a:pPr lvl="2" eaLnBrk="1" hangingPunct="1"/>
            <a:r>
              <a:rPr lang="zh-CN" sz="1800" smtClean="0"/>
              <a:t>直线段</a:t>
            </a:r>
          </a:p>
          <a:p>
            <a:pPr lvl="3" eaLnBrk="1" hangingPunct="1"/>
            <a:r>
              <a:rPr lang="zh-CN" sz="1600" smtClean="0"/>
              <a:t>最简单的参数曲线，</a:t>
            </a:r>
            <a:r>
              <a:rPr lang="en-US" altLang="zh-CN" sz="1600" b="1" smtClean="0"/>
              <a:t>P</a:t>
            </a:r>
            <a:r>
              <a:rPr lang="en-US" altLang="zh-CN" sz="1600" smtClean="0"/>
              <a:t>(t)=</a:t>
            </a:r>
            <a:r>
              <a:rPr lang="en-US" altLang="zh-CN" sz="1600" b="1" smtClean="0"/>
              <a:t>P1</a:t>
            </a:r>
            <a:r>
              <a:rPr lang="en-US" altLang="zh-CN" sz="1600" smtClean="0"/>
              <a:t>+(</a:t>
            </a:r>
            <a:r>
              <a:rPr lang="en-US" altLang="zh-CN" sz="1600" b="1" smtClean="0"/>
              <a:t>P2</a:t>
            </a:r>
            <a:r>
              <a:rPr lang="en-US" altLang="zh-CN" sz="1600" smtClean="0"/>
              <a:t>-</a:t>
            </a:r>
            <a:r>
              <a:rPr lang="en-US" altLang="zh-CN" sz="1600" b="1" smtClean="0"/>
              <a:t>P1</a:t>
            </a:r>
            <a:r>
              <a:rPr lang="en-US" altLang="zh-CN" sz="1600" smtClean="0"/>
              <a:t>)t t∈[0, 1];  </a:t>
            </a:r>
            <a:r>
              <a:rPr lang="zh-CN" sz="1600" smtClean="0"/>
              <a:t>端点为</a:t>
            </a:r>
            <a:r>
              <a:rPr lang="en-US" altLang="zh-CN" sz="1600" smtClean="0"/>
              <a:t>P1</a:t>
            </a:r>
            <a:r>
              <a:rPr lang="zh-CN" sz="1600" smtClean="0"/>
              <a:t>、</a:t>
            </a:r>
            <a:r>
              <a:rPr lang="en-US" altLang="zh-CN" sz="1600" smtClean="0"/>
              <a:t>P2</a:t>
            </a:r>
            <a:r>
              <a:rPr lang="en-US" altLang="zh-CN" sz="1800" smtClean="0"/>
              <a:t> </a:t>
            </a:r>
          </a:p>
          <a:p>
            <a:pPr lvl="2" eaLnBrk="1" hangingPunct="1"/>
            <a:r>
              <a:rPr lang="zh-CN" sz="1800" smtClean="0"/>
              <a:t>圆</a:t>
            </a:r>
          </a:p>
          <a:p>
            <a:pPr lvl="3" eaLnBrk="1" hangingPunct="1"/>
            <a:r>
              <a:rPr lang="zh-CN" sz="1600" smtClean="0"/>
              <a:t>第一象限内的单位圆弧的非参数方程表示为：</a:t>
            </a:r>
          </a:p>
          <a:p>
            <a:pPr lvl="3" eaLnBrk="1" hangingPunct="1"/>
            <a:endParaRPr lang="zh-CN" altLang="zh-CN" sz="1600" smtClean="0"/>
          </a:p>
          <a:p>
            <a:pPr eaLnBrk="1" hangingPunct="1"/>
            <a:endParaRPr lang="zh-CN" altLang="zh-CN" sz="1800" smtClean="0"/>
          </a:p>
          <a:p>
            <a:pPr lvl="3" eaLnBrk="1" hangingPunct="1"/>
            <a:r>
              <a:rPr lang="zh-CN" sz="1600" smtClean="0"/>
              <a:t>其参数形式可表示为：</a:t>
            </a:r>
          </a:p>
        </p:txBody>
      </p:sp>
      <p:graphicFrame>
        <p:nvGraphicFramePr>
          <p:cNvPr id="1026" name="Object 4"/>
          <p:cNvGraphicFramePr>
            <a:graphicFrameLocks noGrp="1" noChangeAspect="1"/>
          </p:cNvGraphicFramePr>
          <p:nvPr>
            <p:ph sz="quarter" idx="2"/>
          </p:nvPr>
        </p:nvGraphicFramePr>
        <p:xfrm>
          <a:off x="3419475" y="3213100"/>
          <a:ext cx="2016125" cy="504825"/>
        </p:xfrm>
        <a:graphic>
          <a:graphicData uri="http://schemas.openxmlformats.org/presentationml/2006/ole">
            <mc:AlternateContent xmlns:mc="http://schemas.openxmlformats.org/markup-compatibility/2006">
              <mc:Choice xmlns:v="urn:schemas-microsoft-com:vml" Requires="v">
                <p:oleObj spid="_x0000_s1039" r:id="rId3" imgW="1699904" imgH="266670" progId="Equation.3">
                  <p:embed/>
                </p:oleObj>
              </mc:Choice>
              <mc:Fallback>
                <p:oleObj r:id="rId3" imgW="1699904" imgH="26667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3213100"/>
                        <a:ext cx="20161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32" name="Picture 5" descr="http:/www.lnnu.edu.cn/xdjyjx/tuxing/Chapter3/CG_Gif_3_202.gif"/>
          <p:cNvPicPr>
            <a:picLocks noGrp="1" noChangeAspect="1" noChangeArrowheads="1"/>
          </p:cNvPicPr>
          <p:nvPr>
            <p:ph sz="quarter" idx="3"/>
          </p:nvPr>
        </p:nvPicPr>
        <p:blipFill>
          <a:blip r:embed="rId5" r:link="rId6">
            <a:extLst>
              <a:ext uri="{28A0092B-C50C-407E-A947-70E740481C1C}">
                <a14:useLocalDpi xmlns:a14="http://schemas.microsoft.com/office/drawing/2010/main" val="0"/>
              </a:ext>
            </a:extLst>
          </a:blip>
          <a:srcRect/>
          <a:stretch>
            <a:fillRect/>
          </a:stretch>
        </p:blipFill>
        <p:spPr>
          <a:xfrm>
            <a:off x="3059113" y="4149725"/>
            <a:ext cx="3240087" cy="720725"/>
          </a:xfrm>
          <a:noFill/>
        </p:spPr>
      </p:pic>
      <p:graphicFrame>
        <p:nvGraphicFramePr>
          <p:cNvPr id="1027" name="Object 6"/>
          <p:cNvGraphicFramePr>
            <a:graphicFrameLocks noChangeAspect="1"/>
          </p:cNvGraphicFramePr>
          <p:nvPr/>
        </p:nvGraphicFramePr>
        <p:xfrm>
          <a:off x="3203575" y="5013325"/>
          <a:ext cx="2592388" cy="649288"/>
        </p:xfrm>
        <a:graphic>
          <a:graphicData uri="http://schemas.openxmlformats.org/presentationml/2006/ole">
            <mc:AlternateContent xmlns:mc="http://schemas.openxmlformats.org/markup-compatibility/2006">
              <mc:Choice xmlns:v="urn:schemas-microsoft-com:vml" Requires="v">
                <p:oleObj spid="_x0000_s1040" r:id="rId7" imgW="1841817" imgH="419417" progId="Equation.3">
                  <p:embed/>
                </p:oleObj>
              </mc:Choice>
              <mc:Fallback>
                <p:oleObj r:id="rId7" imgW="1841817" imgH="419417"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5013325"/>
                        <a:ext cx="2592388" cy="64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BA2475D-8062-4F06-A2A4-6A503F34051F}" type="datetime1">
              <a:rPr lang="zh-CN" altLang="en-US" baseline="0"/>
              <a:pPr eaLnBrk="1" hangingPunct="1"/>
              <a:t>2010/12/17</a:t>
            </a:fld>
            <a:endParaRPr lang="zh-CN" altLang="zh-CN" baseline="0"/>
          </a:p>
        </p:txBody>
      </p:sp>
      <p:sp>
        <p:nvSpPr>
          <p:cNvPr id="82947"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406FA04-9A6F-4662-9424-7C833FDEA532}" type="slidenum">
              <a:rPr lang="zh-CN" altLang="zh-CN" baseline="0"/>
              <a:pPr eaLnBrk="1" hangingPunct="1"/>
              <a:t>50</a:t>
            </a:fld>
            <a:endParaRPr lang="zh-CN" altLang="zh-CN" baseline="0"/>
          </a:p>
        </p:txBody>
      </p:sp>
      <p:sp>
        <p:nvSpPr>
          <p:cNvPr id="82948" name="Rectangle 2"/>
          <p:cNvSpPr>
            <a:spLocks noGrp="1" noRot="1" noChangeArrowheads="1"/>
          </p:cNvSpPr>
          <p:nvPr>
            <p:ph type="title"/>
          </p:nvPr>
        </p:nvSpPr>
        <p:spPr/>
        <p:txBody>
          <a:bodyPr/>
          <a:lstStyle/>
          <a:p>
            <a:pPr eaLnBrk="1" hangingPunct="1"/>
            <a:r>
              <a:rPr lang="zh-CN" b="1" u="sng" smtClean="0"/>
              <a:t>第五章：曲线与曲面</a:t>
            </a:r>
          </a:p>
        </p:txBody>
      </p:sp>
      <p:sp>
        <p:nvSpPr>
          <p:cNvPr id="82949" name="Rectangle 3"/>
          <p:cNvSpPr>
            <a:spLocks noGrp="1" noRot="1" noChangeArrowheads="1"/>
          </p:cNvSpPr>
          <p:nvPr>
            <p:ph type="body" sz="half" idx="1"/>
          </p:nvPr>
        </p:nvSpPr>
        <p:spPr>
          <a:xfrm>
            <a:off x="301625" y="1905000"/>
            <a:ext cx="8591550" cy="4194175"/>
          </a:xfrm>
        </p:spPr>
        <p:txBody>
          <a:bodyPr/>
          <a:lstStyle/>
          <a:p>
            <a:pPr lvl="2" eaLnBrk="1" hangingPunct="1">
              <a:buSzTx/>
            </a:pPr>
            <a:r>
              <a:rPr lang="en-US" altLang="zh-CN" sz="1800" i="1" dirty="0" smtClean="0"/>
              <a:t>C</a:t>
            </a:r>
            <a:r>
              <a:rPr lang="en-US" altLang="zh-CN" sz="1800" baseline="-25000" dirty="0" smtClean="0"/>
              <a:t>2</a:t>
            </a:r>
            <a:r>
              <a:rPr lang="zh-CN" sz="1800" dirty="0" smtClean="0"/>
              <a:t>连续</a:t>
            </a:r>
          </a:p>
          <a:p>
            <a:pPr lvl="3" eaLnBrk="1" hangingPunct="1">
              <a:buSzTx/>
            </a:pPr>
            <a:r>
              <a:rPr lang="zh-CN" sz="1600" dirty="0" smtClean="0"/>
              <a:t>满足</a:t>
            </a:r>
            <a:r>
              <a:rPr lang="en-US" altLang="zh-CN" sz="1600" i="1" dirty="0" smtClean="0"/>
              <a:t>G</a:t>
            </a:r>
            <a:r>
              <a:rPr lang="en-US" altLang="zh-CN" sz="1600" baseline="-25000" dirty="0" smtClean="0"/>
              <a:t>0</a:t>
            </a:r>
            <a:r>
              <a:rPr lang="zh-CN" sz="1600" dirty="0" smtClean="0"/>
              <a:t>、</a:t>
            </a:r>
            <a:r>
              <a:rPr lang="en-US" altLang="zh-CN" sz="1600" i="1" dirty="0" smtClean="0"/>
              <a:t>G</a:t>
            </a:r>
            <a:r>
              <a:rPr lang="en-US" altLang="zh-CN" sz="1600" baseline="-25000" dirty="0" smtClean="0"/>
              <a:t>1</a:t>
            </a:r>
            <a:r>
              <a:rPr lang="zh-CN" sz="1600" dirty="0" smtClean="0"/>
              <a:t>连续并有同向的曲率矢</a:t>
            </a:r>
            <a:r>
              <a:rPr lang="en-US" altLang="zh-CN" sz="1600" dirty="0" smtClean="0"/>
              <a:t>(</a:t>
            </a:r>
            <a:r>
              <a:rPr lang="en-US" altLang="zh-CN" sz="1600" i="1" dirty="0" smtClean="0"/>
              <a:t>P’’(1)</a:t>
            </a:r>
            <a:r>
              <a:rPr lang="zh-CN" sz="1600" dirty="0" smtClean="0"/>
              <a:t>和</a:t>
            </a:r>
            <a:r>
              <a:rPr lang="en-US" altLang="zh-CN" sz="1600" i="1" dirty="0" smtClean="0"/>
              <a:t>Q’’(0)</a:t>
            </a:r>
            <a:r>
              <a:rPr lang="zh-CN" sz="1600" dirty="0" smtClean="0"/>
              <a:t>方向和大小均相同</a:t>
            </a:r>
            <a:r>
              <a:rPr lang="en-US" altLang="zh-CN" sz="1600" dirty="0" smtClean="0"/>
              <a:t>)</a:t>
            </a:r>
            <a:r>
              <a:rPr lang="zh-CN" sz="1600" dirty="0" smtClean="0"/>
              <a:t>。将</a:t>
            </a:r>
            <a:r>
              <a:rPr lang="en-US" altLang="zh-CN" sz="1600" dirty="0" smtClean="0"/>
              <a:t>(3.1.7)</a:t>
            </a:r>
            <a:r>
              <a:rPr lang="zh-CN" sz="1600" dirty="0" smtClean="0"/>
              <a:t>代入</a:t>
            </a:r>
            <a:r>
              <a:rPr lang="en-US" altLang="zh-CN" sz="1600" dirty="0" smtClean="0"/>
              <a:t>(3.1.8)</a:t>
            </a:r>
            <a:r>
              <a:rPr lang="zh-CN" sz="1600" dirty="0" smtClean="0"/>
              <a:t>得：</a:t>
            </a:r>
          </a:p>
          <a:p>
            <a:pPr lvl="3" eaLnBrk="1" hangingPunct="1">
              <a:buSzTx/>
            </a:pPr>
            <a:endParaRPr lang="zh-CN" altLang="zh-CN" sz="1800" dirty="0" smtClean="0"/>
          </a:p>
          <a:p>
            <a:pPr lvl="3" eaLnBrk="1" hangingPunct="1">
              <a:buSzTx/>
              <a:buFont typeface="Wingdings" pitchFamily="2" charset="2"/>
              <a:buNone/>
            </a:pPr>
            <a:r>
              <a:rPr lang="zh-CN" altLang="zh-CN" sz="1600" dirty="0" smtClean="0"/>
              <a:t>	</a:t>
            </a:r>
            <a:r>
              <a:rPr lang="zh-CN" sz="1600" dirty="0" smtClean="0"/>
              <a:t>这个关系式为：</a:t>
            </a:r>
          </a:p>
          <a:p>
            <a:pPr lvl="3" eaLnBrk="1" hangingPunct="1">
              <a:buSzTx/>
            </a:pPr>
            <a:endParaRPr lang="zh-CN" altLang="zh-CN" sz="1400" dirty="0" smtClean="0"/>
          </a:p>
          <a:p>
            <a:pPr lvl="1" eaLnBrk="1" hangingPunct="1"/>
            <a:endParaRPr lang="zh-CN" altLang="zh-CN" sz="1800" dirty="0" smtClean="0"/>
          </a:p>
          <a:p>
            <a:pPr lvl="2" eaLnBrk="1" hangingPunct="1"/>
            <a:r>
              <a:rPr lang="zh-CN" sz="1800" dirty="0" smtClean="0"/>
              <a:t>曲线曲面造型一般用到</a:t>
            </a:r>
            <a:r>
              <a:rPr lang="en-US" altLang="zh-CN" sz="1800" i="1" dirty="0" smtClean="0"/>
              <a:t>C</a:t>
            </a:r>
            <a:r>
              <a:rPr lang="en-US" altLang="zh-CN" sz="1800" baseline="-25000" dirty="0" smtClean="0"/>
              <a:t>1</a:t>
            </a:r>
            <a:r>
              <a:rPr lang="en-US" altLang="zh-CN" sz="1800" dirty="0" smtClean="0"/>
              <a:t> </a:t>
            </a:r>
            <a:r>
              <a:rPr lang="zh-CN" sz="1800" dirty="0" smtClean="0"/>
              <a:t>、</a:t>
            </a:r>
            <a:r>
              <a:rPr lang="en-US" altLang="zh-CN" sz="1800" i="1" dirty="0" smtClean="0"/>
              <a:t>C</a:t>
            </a:r>
            <a:r>
              <a:rPr lang="en-US" altLang="zh-CN" sz="1800" baseline="-25000" dirty="0" smtClean="0"/>
              <a:t>2</a:t>
            </a:r>
            <a:r>
              <a:rPr lang="en-US" altLang="zh-CN" sz="1800" dirty="0" smtClean="0"/>
              <a:t> </a:t>
            </a:r>
            <a:r>
              <a:rPr lang="zh-CN" sz="1800" dirty="0" smtClean="0"/>
              <a:t>、</a:t>
            </a:r>
            <a:r>
              <a:rPr lang="en-US" altLang="zh-CN" sz="1800" i="1" dirty="0" smtClean="0"/>
              <a:t>G</a:t>
            </a:r>
            <a:r>
              <a:rPr lang="en-US" altLang="zh-CN" sz="1800" baseline="-25000" dirty="0" smtClean="0"/>
              <a:t>1</a:t>
            </a:r>
            <a:r>
              <a:rPr lang="en-US" altLang="zh-CN" sz="1800" dirty="0" smtClean="0"/>
              <a:t> </a:t>
            </a:r>
            <a:r>
              <a:rPr lang="zh-CN" sz="1800" dirty="0" smtClean="0"/>
              <a:t>、</a:t>
            </a:r>
            <a:r>
              <a:rPr lang="en-US" altLang="zh-CN" sz="1800" i="1" dirty="0" smtClean="0"/>
              <a:t>G</a:t>
            </a:r>
            <a:r>
              <a:rPr lang="en-US" altLang="zh-CN" sz="1800" baseline="-25000" dirty="0" smtClean="0"/>
              <a:t>2</a:t>
            </a:r>
            <a:r>
              <a:rPr lang="zh-CN" sz="1800" dirty="0" smtClean="0"/>
              <a:t>连续，</a:t>
            </a:r>
            <a:r>
              <a:rPr lang="en-US" altLang="zh-CN" sz="1800" i="1" dirty="0" smtClean="0"/>
              <a:t>C</a:t>
            </a:r>
            <a:r>
              <a:rPr lang="en-US" altLang="zh-CN" sz="1800" baseline="-25000" dirty="0" smtClean="0"/>
              <a:t>1</a:t>
            </a:r>
            <a:r>
              <a:rPr lang="zh-CN" sz="1800" dirty="0" smtClean="0"/>
              <a:t>连续保证</a:t>
            </a:r>
            <a:r>
              <a:rPr lang="en-US" altLang="zh-CN" sz="1800" i="1" dirty="0" smtClean="0"/>
              <a:t>G</a:t>
            </a:r>
            <a:r>
              <a:rPr lang="en-US" altLang="zh-CN" sz="1800" baseline="-25000" dirty="0" smtClean="0"/>
              <a:t>1</a:t>
            </a:r>
            <a:r>
              <a:rPr lang="zh-CN" sz="1800" dirty="0" smtClean="0"/>
              <a:t>连续，</a:t>
            </a:r>
            <a:r>
              <a:rPr lang="en-US" altLang="zh-CN" sz="1800" i="1" dirty="0" smtClean="0"/>
              <a:t>C</a:t>
            </a:r>
            <a:r>
              <a:rPr lang="en-US" altLang="zh-CN" sz="1800" baseline="-25000" dirty="0" smtClean="0"/>
              <a:t>2</a:t>
            </a:r>
            <a:r>
              <a:rPr lang="zh-CN" sz="1800" dirty="0" smtClean="0"/>
              <a:t>连续能保证</a:t>
            </a:r>
            <a:r>
              <a:rPr lang="en-US" altLang="zh-CN" sz="1800" i="1" dirty="0" smtClean="0"/>
              <a:t>G</a:t>
            </a:r>
            <a:r>
              <a:rPr lang="en-US" altLang="zh-CN" sz="1800" baseline="-25000" dirty="0" smtClean="0"/>
              <a:t>2</a:t>
            </a:r>
            <a:r>
              <a:rPr lang="zh-CN" sz="1800" dirty="0" smtClean="0"/>
              <a:t>连续，但反过来不行。也就是说</a:t>
            </a:r>
            <a:r>
              <a:rPr lang="en-US" altLang="zh-CN" sz="1800" i="1" dirty="0" err="1" smtClean="0"/>
              <a:t>C</a:t>
            </a:r>
            <a:r>
              <a:rPr lang="en-US" altLang="zh-CN" sz="1800" i="1" baseline="-25000" dirty="0" err="1" smtClean="0"/>
              <a:t>n</a:t>
            </a:r>
            <a:r>
              <a:rPr lang="zh-CN" sz="1800" dirty="0" smtClean="0"/>
              <a:t>连续条件比</a:t>
            </a:r>
            <a:r>
              <a:rPr lang="en-US" altLang="zh-CN" sz="1800" i="1" dirty="0" err="1" smtClean="0"/>
              <a:t>G</a:t>
            </a:r>
            <a:r>
              <a:rPr lang="en-US" altLang="zh-CN" sz="1800" i="1" baseline="-25000" dirty="0" err="1" smtClean="0"/>
              <a:t>n</a:t>
            </a:r>
            <a:r>
              <a:rPr lang="zh-CN" sz="1800" dirty="0" smtClean="0"/>
              <a:t>连续的条件要苛刻</a:t>
            </a:r>
          </a:p>
          <a:p>
            <a:pPr lvl="2" eaLnBrk="1" hangingPunct="1"/>
            <a:r>
              <a:rPr lang="zh-CN" sz="1800" dirty="0" smtClean="0"/>
              <a:t>切矢量</a:t>
            </a:r>
            <a:r>
              <a:rPr lang="en-US" altLang="zh-CN" sz="1800" dirty="0" smtClean="0"/>
              <a:t>(</a:t>
            </a:r>
            <a:r>
              <a:rPr lang="zh-CN" sz="1800" dirty="0" smtClean="0"/>
              <a:t>一阶导数</a:t>
            </a:r>
            <a:r>
              <a:rPr lang="en-US" altLang="zh-CN" sz="1800" dirty="0" smtClean="0"/>
              <a:t>)</a:t>
            </a:r>
            <a:r>
              <a:rPr lang="zh-CN" sz="1800" dirty="0" smtClean="0"/>
              <a:t>和曲率</a:t>
            </a:r>
            <a:r>
              <a:rPr lang="en-US" altLang="zh-CN" sz="1800" dirty="0" smtClean="0"/>
              <a:t>(</a:t>
            </a:r>
            <a:r>
              <a:rPr lang="zh-CN" sz="1800" dirty="0" smtClean="0"/>
              <a:t>二阶导数</a:t>
            </a:r>
            <a:r>
              <a:rPr lang="en-US" altLang="zh-CN" sz="1800" dirty="0" smtClean="0"/>
              <a:t>)</a:t>
            </a:r>
            <a:r>
              <a:rPr lang="zh-CN" sz="1800" dirty="0" smtClean="0"/>
              <a:t>分别反映曲线对参数</a:t>
            </a:r>
            <a:r>
              <a:rPr lang="en-US" altLang="zh-CN" sz="1800" dirty="0" smtClean="0"/>
              <a:t>t</a:t>
            </a:r>
            <a:r>
              <a:rPr lang="zh-CN" sz="1800" dirty="0" smtClean="0"/>
              <a:t>的变化速率和加速度，曲线段在连接处达到</a:t>
            </a:r>
            <a:r>
              <a:rPr lang="en-US" altLang="zh-CN" sz="1800" i="1" dirty="0" smtClean="0"/>
              <a:t>G</a:t>
            </a:r>
            <a:r>
              <a:rPr lang="en-US" altLang="zh-CN" sz="1800" baseline="-25000" dirty="0" smtClean="0"/>
              <a:t>1</a:t>
            </a:r>
            <a:r>
              <a:rPr lang="en-US" altLang="zh-CN" sz="1800" dirty="0" smtClean="0"/>
              <a:t> </a:t>
            </a:r>
            <a:r>
              <a:rPr lang="zh-CN" sz="1800" dirty="0" smtClean="0"/>
              <a:t>和</a:t>
            </a:r>
            <a:r>
              <a:rPr lang="en-US" altLang="zh-CN" sz="1800" i="1" dirty="0" smtClean="0"/>
              <a:t>C</a:t>
            </a:r>
            <a:r>
              <a:rPr lang="en-US" altLang="zh-CN" sz="1800" i="1" baseline="-25000" dirty="0" smtClean="0"/>
              <a:t>1</a:t>
            </a:r>
            <a:r>
              <a:rPr lang="zh-CN" sz="1800" dirty="0" smtClean="0"/>
              <a:t>的光滑程度是相同的，但曲线变化趋势不同</a:t>
            </a:r>
          </a:p>
        </p:txBody>
      </p:sp>
      <p:pic>
        <p:nvPicPr>
          <p:cNvPr id="82950" name="Picture 4" descr="http:/www.lnnu.edu.cn/xdjyjx/tuxing/Chapter3/CG_Gif_3_246.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4140200" y="2565400"/>
            <a:ext cx="2735263" cy="431800"/>
          </a:xfrm>
          <a:noFill/>
        </p:spPr>
      </p:pic>
      <p:pic>
        <p:nvPicPr>
          <p:cNvPr id="82951" name="Picture 5" descr="http:/www.lnnu.edu.cn/xdjyjx/tuxing/Chapter3/CG_Gif_3_247.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3851275" y="3068638"/>
            <a:ext cx="3313113" cy="420687"/>
          </a:xfrm>
          <a:noFill/>
        </p:spPr>
      </p:pic>
      <p:pic>
        <p:nvPicPr>
          <p:cNvPr id="82952" name="Picture 6" descr="http:/www.lnnu.edu.cn/xdjyjx/tuxing/Chapter3/CG_Gif_3_248.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051050" y="3500438"/>
            <a:ext cx="52562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99708A4-DE2D-49BC-A03C-875674C56442}" type="datetime1">
              <a:rPr lang="zh-CN" altLang="en-US" baseline="0"/>
              <a:pPr eaLnBrk="1" hangingPunct="1"/>
              <a:t>2010/12/17</a:t>
            </a:fld>
            <a:endParaRPr lang="zh-CN" altLang="zh-CN" baseline="0"/>
          </a:p>
        </p:txBody>
      </p:sp>
      <p:sp>
        <p:nvSpPr>
          <p:cNvPr id="839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0C6F72D-9E5C-47E4-8961-67C82330AABC}" type="slidenum">
              <a:rPr lang="zh-CN" altLang="zh-CN" baseline="0"/>
              <a:pPr eaLnBrk="1" hangingPunct="1"/>
              <a:t>51</a:t>
            </a:fld>
            <a:endParaRPr lang="zh-CN" altLang="zh-CN" baseline="0"/>
          </a:p>
        </p:txBody>
      </p:sp>
      <p:sp>
        <p:nvSpPr>
          <p:cNvPr id="83972" name="Rectangle 2"/>
          <p:cNvSpPr>
            <a:spLocks noGrp="1" noRot="1" noChangeArrowheads="1"/>
          </p:cNvSpPr>
          <p:nvPr>
            <p:ph type="title"/>
          </p:nvPr>
        </p:nvSpPr>
        <p:spPr/>
        <p:txBody>
          <a:bodyPr/>
          <a:lstStyle/>
          <a:p>
            <a:pPr eaLnBrk="1" hangingPunct="1"/>
            <a:r>
              <a:rPr lang="zh-CN" b="1" u="sng" smtClean="0"/>
              <a:t>第五章：曲线与曲面</a:t>
            </a:r>
          </a:p>
        </p:txBody>
      </p:sp>
      <p:sp>
        <p:nvSpPr>
          <p:cNvPr id="83973" name="Rectangle 3"/>
          <p:cNvSpPr>
            <a:spLocks noChangeArrowheads="1"/>
          </p:cNvSpPr>
          <p:nvPr/>
        </p:nvSpPr>
        <p:spPr bwMode="auto">
          <a:xfrm>
            <a:off x="0"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sp>
        <p:nvSpPr>
          <p:cNvPr id="83974" name="Rectangle 4"/>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83975" name="Picture 5" descr="http:/www.lnnu.edu.cn/xdjyjx/tuxing/Chapter3/31img/CG_Gif_3_007.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1050" y="2492375"/>
            <a:ext cx="48958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Rectangle 6"/>
          <p:cNvSpPr>
            <a:spLocks noChangeArrowheads="1"/>
          </p:cNvSpPr>
          <p:nvPr/>
        </p:nvSpPr>
        <p:spPr bwMode="auto">
          <a:xfrm>
            <a:off x="2987675" y="5876925"/>
            <a:ext cx="36718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baseline="0">
                <a:cs typeface="Times New Roman" pitchFamily="18" charset="0"/>
              </a:rPr>
              <a:t>图</a:t>
            </a:r>
            <a:r>
              <a:rPr lang="zh-CN" altLang="zh-CN" baseline="0">
                <a:cs typeface="Times New Roman" pitchFamily="18" charset="0"/>
              </a:rPr>
              <a:t>5.1.7 </a:t>
            </a:r>
            <a:r>
              <a:rPr lang="zh-CN" baseline="0">
                <a:cs typeface="Times New Roman" pitchFamily="18" charset="0"/>
              </a:rPr>
              <a:t>两条曲线的连续性</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6C6F073-3722-418A-9100-554CFCEEA9F8}" type="datetime1">
              <a:rPr lang="zh-CN" altLang="en-US" baseline="0"/>
              <a:pPr eaLnBrk="1" hangingPunct="1"/>
              <a:t>2010/12/17</a:t>
            </a:fld>
            <a:endParaRPr lang="zh-CN" altLang="zh-CN" baseline="0"/>
          </a:p>
        </p:txBody>
      </p:sp>
      <p:sp>
        <p:nvSpPr>
          <p:cNvPr id="84995"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F668F0F-50E1-44BD-A7A4-0C615385BB0B}" type="slidenum">
              <a:rPr lang="zh-CN" altLang="zh-CN" baseline="0"/>
              <a:pPr eaLnBrk="1" hangingPunct="1"/>
              <a:t>52</a:t>
            </a:fld>
            <a:endParaRPr lang="zh-CN" altLang="zh-CN" baseline="0"/>
          </a:p>
        </p:txBody>
      </p:sp>
      <p:sp>
        <p:nvSpPr>
          <p:cNvPr id="84996" name="Rectangle 2"/>
          <p:cNvSpPr>
            <a:spLocks noGrp="1" noRot="1" noChangeArrowheads="1"/>
          </p:cNvSpPr>
          <p:nvPr>
            <p:ph type="title"/>
          </p:nvPr>
        </p:nvSpPr>
        <p:spPr/>
        <p:txBody>
          <a:bodyPr/>
          <a:lstStyle/>
          <a:p>
            <a:pPr eaLnBrk="1" hangingPunct="1"/>
            <a:r>
              <a:rPr lang="zh-CN" b="1" u="sng" smtClean="0"/>
              <a:t>第五章：曲线与曲面</a:t>
            </a:r>
          </a:p>
        </p:txBody>
      </p:sp>
      <p:sp>
        <p:nvSpPr>
          <p:cNvPr id="84997" name="Rectangle 3"/>
          <p:cNvSpPr>
            <a:spLocks noGrp="1" noRot="1" noChangeArrowheads="1"/>
          </p:cNvSpPr>
          <p:nvPr>
            <p:ph type="body" sz="half" idx="1"/>
          </p:nvPr>
        </p:nvSpPr>
        <p:spPr>
          <a:xfrm>
            <a:off x="312738" y="1889125"/>
            <a:ext cx="8075612" cy="4565650"/>
          </a:xfrm>
          <a:noFill/>
        </p:spPr>
        <p:txBody>
          <a:bodyPr/>
          <a:lstStyle/>
          <a:p>
            <a:pPr algn="just" eaLnBrk="1" hangingPunct="1"/>
            <a:r>
              <a:rPr lang="zh-CN" altLang="zh-CN" sz="2400" smtClean="0"/>
              <a:t>5.2 Bezier </a:t>
            </a:r>
            <a:r>
              <a:rPr lang="zh-CN" sz="2400" smtClean="0"/>
              <a:t>曲线与曲面</a:t>
            </a:r>
          </a:p>
          <a:p>
            <a:pPr lvl="1" algn="just" eaLnBrk="1" hangingPunct="1"/>
            <a:r>
              <a:rPr lang="zh-CN" altLang="zh-CN" sz="2000" smtClean="0"/>
              <a:t>1962</a:t>
            </a:r>
            <a:r>
              <a:rPr lang="zh-CN" sz="2000" smtClean="0"/>
              <a:t>年，法国雷诺汽车公司的</a:t>
            </a:r>
            <a:r>
              <a:rPr lang="zh-CN" altLang="zh-CN" sz="2000" smtClean="0"/>
              <a:t>P.E.Bezier</a:t>
            </a:r>
            <a:r>
              <a:rPr lang="zh-CN" sz="2000" smtClean="0"/>
              <a:t>构造了一种以逼近为基础的参数曲线和曲面的设计方法，并用这种方法完成了一种称为</a:t>
            </a:r>
            <a:r>
              <a:rPr lang="zh-CN" altLang="zh-CN" sz="2000" smtClean="0"/>
              <a:t>UNISURF(</a:t>
            </a:r>
            <a:r>
              <a:rPr lang="en-US" sz="2000" smtClean="0"/>
              <a:t>统一曲面</a:t>
            </a:r>
            <a:r>
              <a:rPr lang="zh-CN" altLang="zh-CN" sz="2000" smtClean="0"/>
              <a:t>)</a:t>
            </a:r>
            <a:r>
              <a:rPr lang="zh-CN" sz="2000" smtClean="0"/>
              <a:t>的曲线和曲面设计系统，</a:t>
            </a:r>
            <a:r>
              <a:rPr lang="zh-CN" altLang="zh-CN" sz="2000" smtClean="0"/>
              <a:t>1972</a:t>
            </a:r>
            <a:r>
              <a:rPr lang="zh-CN" sz="2000" smtClean="0"/>
              <a:t>年，该系统被投入了应用</a:t>
            </a:r>
          </a:p>
          <a:p>
            <a:pPr algn="just" eaLnBrk="1" hangingPunct="1"/>
            <a:r>
              <a:rPr lang="zh-CN" altLang="zh-CN" sz="2400" smtClean="0">
                <a:cs typeface="Times New Roman" pitchFamily="18" charset="0"/>
              </a:rPr>
              <a:t>Bezier</a:t>
            </a:r>
            <a:r>
              <a:rPr lang="zh-CN" sz="2400" smtClean="0">
                <a:cs typeface="Times New Roman" pitchFamily="18" charset="0"/>
              </a:rPr>
              <a:t>曲线的定义和性质</a:t>
            </a:r>
          </a:p>
          <a:p>
            <a:pPr lvl="1" algn="just" eaLnBrk="1" hangingPunct="1"/>
            <a:r>
              <a:rPr lang="zh-CN" altLang="zh-CN" sz="2000" smtClean="0">
                <a:cs typeface="Times New Roman" pitchFamily="18" charset="0"/>
              </a:rPr>
              <a:t>Bezier</a:t>
            </a:r>
            <a:r>
              <a:rPr lang="zh-CN" sz="2000" smtClean="0">
                <a:cs typeface="Times New Roman" pitchFamily="18" charset="0"/>
              </a:rPr>
              <a:t>曲线由一组折线集</a:t>
            </a:r>
            <a:r>
              <a:rPr lang="zh-CN" altLang="zh-CN" sz="2000" smtClean="0">
                <a:cs typeface="Times New Roman" pitchFamily="18" charset="0"/>
              </a:rPr>
              <a:t>(Bezier</a:t>
            </a:r>
            <a:r>
              <a:rPr lang="zh-CN" sz="2000" smtClean="0">
                <a:cs typeface="Times New Roman" pitchFamily="18" charset="0"/>
              </a:rPr>
              <a:t>特征多边形</a:t>
            </a:r>
            <a:r>
              <a:rPr lang="zh-CN" altLang="zh-CN" sz="2000" smtClean="0">
                <a:cs typeface="Times New Roman" pitchFamily="18" charset="0"/>
              </a:rPr>
              <a:t>)</a:t>
            </a:r>
            <a:r>
              <a:rPr lang="zh-CN" sz="2000" smtClean="0">
                <a:cs typeface="Times New Roman" pitchFamily="18" charset="0"/>
              </a:rPr>
              <a:t>来定义。曲线的起点和终点和该多边形的起点和终点重合，且多边形的第一条边和最后一条边表示曲线在起点和终点处的切矢量方向。曲线形状趋于特征多边形的形状</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26B0222-41CA-4A0C-A0D9-9B1EE768FDC2}" type="datetime1">
              <a:rPr lang="zh-CN" altLang="en-US" baseline="0"/>
              <a:pPr eaLnBrk="1" hangingPunct="1"/>
              <a:t>2010/12/17</a:t>
            </a:fld>
            <a:endParaRPr lang="zh-CN" altLang="zh-CN" baseline="0"/>
          </a:p>
        </p:txBody>
      </p:sp>
      <p:sp>
        <p:nvSpPr>
          <p:cNvPr id="16388"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6EB3AA6-54C9-47E4-A19B-78683018F25E}" type="slidenum">
              <a:rPr lang="zh-CN" altLang="zh-CN" baseline="0"/>
              <a:pPr eaLnBrk="1" hangingPunct="1"/>
              <a:t>53</a:t>
            </a:fld>
            <a:endParaRPr lang="zh-CN" altLang="zh-CN" baseline="0"/>
          </a:p>
        </p:txBody>
      </p:sp>
      <p:sp>
        <p:nvSpPr>
          <p:cNvPr id="16389" name="Rectangle 2"/>
          <p:cNvSpPr>
            <a:spLocks noGrp="1" noRot="1" noChangeArrowheads="1"/>
          </p:cNvSpPr>
          <p:nvPr>
            <p:ph type="title"/>
          </p:nvPr>
        </p:nvSpPr>
        <p:spPr/>
        <p:txBody>
          <a:bodyPr/>
          <a:lstStyle/>
          <a:p>
            <a:pPr eaLnBrk="1" hangingPunct="1"/>
            <a:r>
              <a:rPr lang="zh-CN" b="1" u="sng" smtClean="0"/>
              <a:t>第五章：曲线与曲面</a:t>
            </a:r>
          </a:p>
        </p:txBody>
      </p:sp>
      <p:sp>
        <p:nvSpPr>
          <p:cNvPr id="16390" name="Rectangle 3"/>
          <p:cNvSpPr>
            <a:spLocks noGrp="1" noRot="1" noChangeArrowheads="1"/>
          </p:cNvSpPr>
          <p:nvPr>
            <p:ph type="body" sz="half" idx="1"/>
          </p:nvPr>
        </p:nvSpPr>
        <p:spPr>
          <a:xfrm>
            <a:off x="301625" y="1905000"/>
            <a:ext cx="8518525" cy="4194175"/>
          </a:xfrm>
        </p:spPr>
        <p:txBody>
          <a:bodyPr/>
          <a:lstStyle/>
          <a:p>
            <a:pPr lvl="1" eaLnBrk="1" hangingPunct="1"/>
            <a:r>
              <a:rPr lang="zh-CN" sz="2000" smtClean="0"/>
              <a:t>定义</a:t>
            </a:r>
          </a:p>
          <a:p>
            <a:pPr lvl="2" eaLnBrk="1" hangingPunct="1"/>
            <a:r>
              <a:rPr lang="zh-CN" sz="1800" smtClean="0"/>
              <a:t>给定空间</a:t>
            </a:r>
            <a:r>
              <a:rPr lang="en-US" altLang="zh-CN" sz="1800" smtClean="0"/>
              <a:t>n+1</a:t>
            </a:r>
            <a:r>
              <a:rPr lang="zh-CN" sz="1800" smtClean="0"/>
              <a:t>个点位置矢量</a:t>
            </a:r>
            <a:r>
              <a:rPr lang="en-US" altLang="zh-CN" sz="1800" smtClean="0"/>
              <a:t>Pi(i=0</a:t>
            </a:r>
            <a:r>
              <a:rPr lang="zh-CN" sz="1800" smtClean="0"/>
              <a:t>，</a:t>
            </a:r>
            <a:r>
              <a:rPr lang="en-US" altLang="zh-CN" sz="1800" smtClean="0"/>
              <a:t>1</a:t>
            </a:r>
            <a:r>
              <a:rPr lang="zh-CN" sz="1800" smtClean="0"/>
              <a:t>，</a:t>
            </a:r>
            <a:r>
              <a:rPr lang="en-US" altLang="zh-CN" sz="1800" smtClean="0"/>
              <a:t>2</a:t>
            </a:r>
            <a:r>
              <a:rPr lang="zh-CN" sz="1800" smtClean="0"/>
              <a:t>，</a:t>
            </a:r>
            <a:r>
              <a:rPr lang="en-US" altLang="zh-CN" sz="1800" smtClean="0"/>
              <a:t>…</a:t>
            </a:r>
            <a:r>
              <a:rPr lang="zh-CN" sz="1800" smtClean="0"/>
              <a:t>，</a:t>
            </a:r>
            <a:r>
              <a:rPr lang="en-US" altLang="zh-CN" sz="1800" smtClean="0"/>
              <a:t>n)</a:t>
            </a:r>
            <a:r>
              <a:rPr lang="zh-CN" sz="1800" smtClean="0"/>
              <a:t>，则</a:t>
            </a:r>
            <a:r>
              <a:rPr lang="en-US" altLang="zh-CN" sz="1800" smtClean="0"/>
              <a:t>Bezier</a:t>
            </a:r>
            <a:r>
              <a:rPr lang="zh-CN" sz="1800" smtClean="0"/>
              <a:t>参数曲线上各点坐标的插值公式是</a:t>
            </a:r>
          </a:p>
          <a:p>
            <a:pPr lvl="2" eaLnBrk="1" hangingPunct="1"/>
            <a:endParaRPr lang="zh-CN" altLang="zh-CN" sz="1800" smtClean="0"/>
          </a:p>
          <a:p>
            <a:pPr lvl="2" eaLnBrk="1" hangingPunct="1"/>
            <a:endParaRPr lang="zh-CN" altLang="zh-CN" sz="1800" smtClean="0"/>
          </a:p>
          <a:p>
            <a:pPr lvl="1" eaLnBrk="1" hangingPunct="1"/>
            <a:endParaRPr lang="zh-CN" altLang="zh-CN" sz="1800" smtClean="0"/>
          </a:p>
          <a:p>
            <a:pPr lvl="1" eaLnBrk="1" hangingPunct="1"/>
            <a:endParaRPr lang="zh-CN" altLang="zh-CN" sz="1800" smtClean="0"/>
          </a:p>
          <a:p>
            <a:pPr lvl="1" eaLnBrk="1" hangingPunct="1"/>
            <a:endParaRPr lang="zh-CN" altLang="zh-CN" sz="1800" smtClean="0"/>
          </a:p>
          <a:p>
            <a:pPr lvl="2" eaLnBrk="1" hangingPunct="1"/>
            <a:r>
              <a:rPr lang="en-US" altLang="zh-CN" sz="1800" smtClean="0"/>
              <a:t>Pi</a:t>
            </a:r>
            <a:r>
              <a:rPr lang="zh-CN" sz="1800" smtClean="0"/>
              <a:t>构成该</a:t>
            </a:r>
            <a:r>
              <a:rPr lang="en-US" altLang="zh-CN" sz="1800" smtClean="0"/>
              <a:t>Bezier</a:t>
            </a:r>
            <a:r>
              <a:rPr lang="zh-CN" sz="1800" smtClean="0"/>
              <a:t>曲线的特征多边形，</a:t>
            </a:r>
            <a:r>
              <a:rPr lang="en-US" altLang="zh-CN" sz="1800" smtClean="0"/>
              <a:t>Bi,n(t)</a:t>
            </a:r>
            <a:r>
              <a:rPr lang="zh-CN" sz="1800" smtClean="0"/>
              <a:t>是</a:t>
            </a:r>
            <a:r>
              <a:rPr lang="en-US" altLang="zh-CN" sz="1800" smtClean="0"/>
              <a:t>n</a:t>
            </a:r>
            <a:r>
              <a:rPr lang="zh-CN" sz="1800" smtClean="0"/>
              <a:t>次</a:t>
            </a:r>
            <a:r>
              <a:rPr lang="en-US" altLang="zh-CN" sz="1800" smtClean="0"/>
              <a:t>Bernstein</a:t>
            </a:r>
            <a:r>
              <a:rPr lang="zh-CN" sz="1800" smtClean="0"/>
              <a:t>基函数，</a:t>
            </a:r>
            <a:r>
              <a:rPr lang="en-US" altLang="zh-CN" sz="1800" smtClean="0"/>
              <a:t>0</a:t>
            </a:r>
            <a:r>
              <a:rPr lang="en-US" altLang="zh-CN" sz="1800" baseline="30000" smtClean="0"/>
              <a:t>0</a:t>
            </a:r>
            <a:r>
              <a:rPr lang="en-US" altLang="zh-CN" sz="1800" smtClean="0"/>
              <a:t> =1, 0!=1</a:t>
            </a:r>
          </a:p>
        </p:txBody>
      </p:sp>
      <p:graphicFrame>
        <p:nvGraphicFramePr>
          <p:cNvPr id="16386" name="Object 4"/>
          <p:cNvGraphicFramePr>
            <a:graphicFrameLocks noGrp="1" noChangeAspect="1"/>
          </p:cNvGraphicFramePr>
          <p:nvPr>
            <p:ph sz="quarter" idx="2"/>
          </p:nvPr>
        </p:nvGraphicFramePr>
        <p:xfrm>
          <a:off x="3059113" y="2924175"/>
          <a:ext cx="2303462" cy="792163"/>
        </p:xfrm>
        <a:graphic>
          <a:graphicData uri="http://schemas.openxmlformats.org/presentationml/2006/ole">
            <mc:AlternateContent xmlns:mc="http://schemas.openxmlformats.org/markup-compatibility/2006">
              <mc:Choice xmlns:v="urn:schemas-microsoft-com:vml" Requires="v">
                <p:oleObj spid="_x0000_s16396" r:id="rId3" imgW="1120835" imgH="433244" progId="Equation.3">
                  <p:embed/>
                </p:oleObj>
              </mc:Choice>
              <mc:Fallback>
                <p:oleObj r:id="rId3" imgW="1120835" imgH="433244"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2924175"/>
                        <a:ext cx="2303462"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391" name="Picture 5" descr="http:/www.lnnu.edu.cn/xdjyjx/tuxing/Chapter3/CG_Gif_3_250.gif"/>
          <p:cNvPicPr>
            <a:picLocks noGrp="1" noChangeAspect="1" noChangeArrowheads="1"/>
          </p:cNvPicPr>
          <p:nvPr>
            <p:ph sz="quarter" idx="3"/>
          </p:nvPr>
        </p:nvPicPr>
        <p:blipFill>
          <a:blip r:embed="rId5" r:link="rId6">
            <a:extLst>
              <a:ext uri="{28A0092B-C50C-407E-A947-70E740481C1C}">
                <a14:useLocalDpi xmlns:a14="http://schemas.microsoft.com/office/drawing/2010/main" val="0"/>
              </a:ext>
            </a:extLst>
          </a:blip>
          <a:srcRect/>
          <a:stretch>
            <a:fillRect/>
          </a:stretch>
        </p:blipFill>
        <p:spPr>
          <a:xfrm>
            <a:off x="1908175" y="3573463"/>
            <a:ext cx="6048375" cy="865187"/>
          </a:xfrm>
          <a:noFill/>
        </p:spPr>
      </p:pic>
      <p:pic>
        <p:nvPicPr>
          <p:cNvPr id="16392" name="Picture 6" descr="http:/www.lnnu.edu.cn/xdjyjx/tuxing/Chapter3/312img/CG_Gif_3_008.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2339975" y="5013325"/>
            <a:ext cx="46799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1DADC38-8AE8-473C-B338-9921D3CAEE0F}" type="datetime1">
              <a:rPr lang="zh-CN" altLang="en-US" baseline="0"/>
              <a:pPr eaLnBrk="1" hangingPunct="1"/>
              <a:t>2010/12/17</a:t>
            </a:fld>
            <a:endParaRPr lang="zh-CN" altLang="zh-CN" baseline="0"/>
          </a:p>
        </p:txBody>
      </p:sp>
      <p:sp>
        <p:nvSpPr>
          <p:cNvPr id="860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89B60EA-DEE5-497F-969C-D0671C7FAE7C}" type="slidenum">
              <a:rPr lang="zh-CN" altLang="zh-CN" baseline="0"/>
              <a:pPr eaLnBrk="1" hangingPunct="1"/>
              <a:t>54</a:t>
            </a:fld>
            <a:endParaRPr lang="zh-CN" altLang="zh-CN" baseline="0"/>
          </a:p>
        </p:txBody>
      </p:sp>
      <p:sp>
        <p:nvSpPr>
          <p:cNvPr id="86020" name="Rectangle 2"/>
          <p:cNvSpPr>
            <a:spLocks noGrp="1" noRot="1" noChangeArrowheads="1"/>
          </p:cNvSpPr>
          <p:nvPr>
            <p:ph type="title"/>
          </p:nvPr>
        </p:nvSpPr>
        <p:spPr/>
        <p:txBody>
          <a:bodyPr/>
          <a:lstStyle/>
          <a:p>
            <a:pPr eaLnBrk="1" hangingPunct="1"/>
            <a:r>
              <a:rPr lang="zh-CN" b="1" u="sng" smtClean="0"/>
              <a:t>第五章：曲线与曲面</a:t>
            </a:r>
          </a:p>
        </p:txBody>
      </p:sp>
      <p:sp>
        <p:nvSpPr>
          <p:cNvPr id="86021" name="Rectangle 3"/>
          <p:cNvSpPr>
            <a:spLocks noGrp="1" noRot="1" noChangeArrowheads="1"/>
          </p:cNvSpPr>
          <p:nvPr>
            <p:ph type="body" idx="1"/>
          </p:nvPr>
        </p:nvSpPr>
        <p:spPr/>
        <p:txBody>
          <a:bodyPr/>
          <a:lstStyle/>
          <a:p>
            <a:pPr eaLnBrk="1" hangingPunct="1"/>
            <a:r>
              <a:rPr lang="zh-CN" sz="2400" smtClean="0">
                <a:latin typeface="Times New Roman" pitchFamily="18" charset="0"/>
              </a:rPr>
              <a:t>背景知识</a:t>
            </a:r>
          </a:p>
          <a:p>
            <a:pPr lvl="1" eaLnBrk="1" hangingPunct="1"/>
            <a:r>
              <a:rPr lang="zh-CN" sz="2000" smtClean="0">
                <a:latin typeface="Times New Roman" pitchFamily="18" charset="0"/>
              </a:rPr>
              <a:t>插值</a:t>
            </a:r>
          </a:p>
          <a:p>
            <a:pPr lvl="2" eaLnBrk="1" hangingPunct="1"/>
            <a:r>
              <a:rPr lang="zh-CN" sz="1800" smtClean="0">
                <a:latin typeface="Times New Roman" pitchFamily="18" charset="0"/>
              </a:rPr>
              <a:t>在离散数据之间补充一些数据，使这组离散数据能够符合某个连续函数</a:t>
            </a:r>
          </a:p>
          <a:p>
            <a:pPr lvl="1" eaLnBrk="1" hangingPunct="1"/>
            <a:r>
              <a:rPr lang="zh-CN" sz="2000" smtClean="0">
                <a:latin typeface="Times New Roman" pitchFamily="18" charset="0"/>
              </a:rPr>
              <a:t>插值是计算数学中最基本和最常用的手段，是函数逼近理论中的重要方法。利用它可通过函数在有限个点处的取值状况，估算该函数在别处的值，即通过有限的数据，以得出完整的数学描述</a:t>
            </a:r>
          </a:p>
          <a:p>
            <a:pPr lvl="1" eaLnBrk="1" hangingPunct="1"/>
            <a:r>
              <a:rPr lang="zh-CN" sz="2000" smtClean="0">
                <a:latin typeface="Times New Roman" pitchFamily="18" charset="0"/>
              </a:rPr>
              <a:t>早在公元六世纪，中国的刘焯已将等距二次插值法用于天文计算。十七世纪，牛顿和格雷果黎建立了等距结点上的一般插值公式。十八世纪，拉格朗日给出了更一般的非等距结点上的插值公式</a:t>
            </a:r>
            <a:endParaRPr lang="zh-CN" sz="700"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2B502E9-7436-4AEE-91F8-C521D46E2CEE}" type="datetime1">
              <a:rPr lang="zh-CN" altLang="en-US" baseline="0"/>
              <a:pPr eaLnBrk="1" hangingPunct="1"/>
              <a:t>2010/12/17</a:t>
            </a:fld>
            <a:endParaRPr lang="zh-CN" altLang="zh-CN" baseline="0"/>
          </a:p>
        </p:txBody>
      </p:sp>
      <p:sp>
        <p:nvSpPr>
          <p:cNvPr id="870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C425413-738B-4EAC-AD9E-2DEED45EF18C}" type="slidenum">
              <a:rPr lang="zh-CN" altLang="zh-CN" baseline="0"/>
              <a:pPr eaLnBrk="1" hangingPunct="1"/>
              <a:t>55</a:t>
            </a:fld>
            <a:endParaRPr lang="zh-CN" altLang="zh-CN" baseline="0"/>
          </a:p>
        </p:txBody>
      </p:sp>
      <p:sp>
        <p:nvSpPr>
          <p:cNvPr id="87044" name="Rectangle 2"/>
          <p:cNvSpPr>
            <a:spLocks noGrp="1" noRot="1" noChangeArrowheads="1"/>
          </p:cNvSpPr>
          <p:nvPr>
            <p:ph type="title"/>
          </p:nvPr>
        </p:nvSpPr>
        <p:spPr/>
        <p:txBody>
          <a:bodyPr/>
          <a:lstStyle/>
          <a:p>
            <a:pPr eaLnBrk="1" hangingPunct="1"/>
            <a:r>
              <a:rPr lang="zh-CN" b="1" u="sng" smtClean="0"/>
              <a:t>第五章：曲线与曲面</a:t>
            </a:r>
          </a:p>
        </p:txBody>
      </p:sp>
      <p:sp>
        <p:nvSpPr>
          <p:cNvPr id="87045" name="Rectangle 3"/>
          <p:cNvSpPr>
            <a:spLocks noChangeArrowheads="1"/>
          </p:cNvSpPr>
          <p:nvPr/>
        </p:nvSpPr>
        <p:spPr bwMode="auto">
          <a:xfrm>
            <a:off x="287338" y="1914525"/>
            <a:ext cx="8532812"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800100" lvl="1" indent="-342900" algn="just">
              <a:spcBef>
                <a:spcPct val="20000"/>
              </a:spcBef>
              <a:buClr>
                <a:schemeClr val="accent2"/>
              </a:buClr>
              <a:buFont typeface="Wingdings" pitchFamily="2" charset="2"/>
              <a:buChar char=""/>
            </a:pPr>
            <a:r>
              <a:rPr lang="zh-CN" altLang="zh-CN" sz="2000" baseline="0">
                <a:cs typeface="Times New Roman" pitchFamily="18" charset="0"/>
              </a:rPr>
              <a:t>Bernstein</a:t>
            </a:r>
            <a:r>
              <a:rPr lang="zh-CN" sz="2000" baseline="0">
                <a:cs typeface="Times New Roman" pitchFamily="18" charset="0"/>
              </a:rPr>
              <a:t>基函数的性质</a:t>
            </a:r>
          </a:p>
          <a:p>
            <a:pPr marL="1257300" lvl="2" indent="-342900" algn="just" eaLnBrk="0" hangingPunct="0">
              <a:spcBef>
                <a:spcPct val="20000"/>
              </a:spcBef>
              <a:buClr>
                <a:schemeClr val="hlink"/>
              </a:buClr>
              <a:buFont typeface="Wingdings" pitchFamily="2" charset="2"/>
              <a:buChar char="v"/>
            </a:pPr>
            <a:r>
              <a:rPr lang="zh-CN" baseline="0">
                <a:cs typeface="Times New Roman" pitchFamily="18" charset="0"/>
              </a:rPr>
              <a:t>正性</a:t>
            </a:r>
          </a:p>
          <a:p>
            <a:pPr marL="1257300" lvl="2" indent="-342900" algn="just" eaLnBrk="0" hangingPunct="0">
              <a:spcBef>
                <a:spcPct val="20000"/>
              </a:spcBef>
              <a:buClr>
                <a:schemeClr val="hlink"/>
              </a:buClr>
              <a:buFont typeface="Wingdings" pitchFamily="2" charset="2"/>
              <a:buChar char="v"/>
            </a:pPr>
            <a:endParaRPr lang="zh-CN" altLang="zh-CN" baseline="0">
              <a:cs typeface="Times New Roman" pitchFamily="18" charset="0"/>
            </a:endParaRPr>
          </a:p>
          <a:p>
            <a:pPr marL="342900" indent="-342900" algn="just" eaLnBrk="0" hangingPunct="0">
              <a:spcBef>
                <a:spcPct val="20000"/>
              </a:spcBef>
              <a:buClr>
                <a:schemeClr val="hlink"/>
              </a:buClr>
              <a:buFont typeface="Wingdings" pitchFamily="2" charset="2"/>
              <a:buChar char="v"/>
            </a:pPr>
            <a:endParaRPr lang="zh-CN" altLang="zh-CN" baseline="0">
              <a:cs typeface="Times New Roman" pitchFamily="18" charset="0"/>
            </a:endParaRPr>
          </a:p>
          <a:p>
            <a:pPr marL="1257300" lvl="2" indent="-342900" algn="just" eaLnBrk="0" hangingPunct="0">
              <a:spcBef>
                <a:spcPct val="20000"/>
              </a:spcBef>
              <a:buClr>
                <a:schemeClr val="hlink"/>
              </a:buClr>
              <a:buFont typeface="Wingdings" pitchFamily="2" charset="2"/>
              <a:buChar char="v"/>
            </a:pPr>
            <a:r>
              <a:rPr lang="zh-CN" baseline="0">
                <a:cs typeface="Times New Roman" pitchFamily="18" charset="0"/>
              </a:rPr>
              <a:t>端点性质</a:t>
            </a:r>
          </a:p>
          <a:p>
            <a:pPr marL="1257300" lvl="2" indent="-342900" algn="just" eaLnBrk="0" hangingPunct="0">
              <a:spcBef>
                <a:spcPct val="20000"/>
              </a:spcBef>
              <a:buClr>
                <a:schemeClr val="hlink"/>
              </a:buClr>
              <a:buFont typeface="Wingdings" pitchFamily="2" charset="2"/>
              <a:buChar char="v"/>
            </a:pPr>
            <a:endParaRPr lang="zh-CN" altLang="zh-CN" baseline="0">
              <a:cs typeface="Times New Roman" pitchFamily="18" charset="0"/>
            </a:endParaRPr>
          </a:p>
          <a:p>
            <a:pPr marL="1257300" lvl="2" indent="-342900" algn="just" eaLnBrk="0" hangingPunct="0">
              <a:spcBef>
                <a:spcPct val="20000"/>
              </a:spcBef>
              <a:buClr>
                <a:schemeClr val="hlink"/>
              </a:buClr>
              <a:buFont typeface="Wingdings" pitchFamily="2" charset="2"/>
              <a:buChar char="v"/>
            </a:pPr>
            <a:endParaRPr lang="zh-CN" altLang="zh-CN" baseline="0">
              <a:cs typeface="Times New Roman" pitchFamily="18" charset="0"/>
            </a:endParaRPr>
          </a:p>
          <a:p>
            <a:pPr marL="342900" indent="-342900" algn="just" eaLnBrk="0" hangingPunct="0">
              <a:spcBef>
                <a:spcPct val="20000"/>
              </a:spcBef>
              <a:buClr>
                <a:schemeClr val="hlink"/>
              </a:buClr>
              <a:buFont typeface="Wingdings" pitchFamily="2" charset="2"/>
              <a:buChar char="v"/>
            </a:pPr>
            <a:endParaRPr lang="zh-CN" altLang="zh-CN" baseline="0">
              <a:cs typeface="Times New Roman" pitchFamily="18" charset="0"/>
            </a:endParaRPr>
          </a:p>
          <a:p>
            <a:pPr marL="342900" indent="-342900" algn="just" eaLnBrk="0" hangingPunct="0">
              <a:spcBef>
                <a:spcPct val="20000"/>
              </a:spcBef>
              <a:buClr>
                <a:schemeClr val="hlink"/>
              </a:buClr>
              <a:buFont typeface="Wingdings" pitchFamily="2" charset="2"/>
              <a:buChar char="v"/>
            </a:pPr>
            <a:endParaRPr lang="zh-CN" altLang="zh-CN" baseline="0">
              <a:cs typeface="Times New Roman" pitchFamily="18" charset="0"/>
            </a:endParaRPr>
          </a:p>
          <a:p>
            <a:pPr marL="1257300" lvl="2" indent="-342900" algn="just" eaLnBrk="0" hangingPunct="0">
              <a:spcBef>
                <a:spcPct val="20000"/>
              </a:spcBef>
              <a:buClr>
                <a:schemeClr val="hlink"/>
              </a:buClr>
              <a:buFont typeface="Wingdings" pitchFamily="2" charset="2"/>
              <a:buChar char="v"/>
            </a:pPr>
            <a:r>
              <a:rPr lang="zh-CN" baseline="0">
                <a:cs typeface="Times New Roman" pitchFamily="18" charset="0"/>
              </a:rPr>
              <a:t>权性</a:t>
            </a:r>
          </a:p>
        </p:txBody>
      </p:sp>
      <p:pic>
        <p:nvPicPr>
          <p:cNvPr id="87046" name="Picture 4" descr="http:/www.lnnu.edu.cn/xdjyjx/tuxing/Chapter3/CG_Gif_3_251.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771775" y="2276475"/>
            <a:ext cx="44640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5" descr="http:/www.lnnu.edu.cn/xdjyjx/tuxing/Chapter3/CG_Gif_3_252.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771775" y="3141663"/>
            <a:ext cx="2303463"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6" descr="http:/www.lnnu.edu.cn/xdjyjx/tuxing/Chapter3/CG_Gif_3_253.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843213" y="4652963"/>
            <a:ext cx="2663825"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9" name="Picture 7" descr="http:/www.lnnu.edu.cn/xdjyjx/tuxing/Chapter3/CG_Gif_3_254.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1476375" y="5373688"/>
            <a:ext cx="640873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 Box 8"/>
          <p:cNvSpPr txBox="1">
            <a:spLocks noChangeArrowheads="1"/>
          </p:cNvSpPr>
          <p:nvPr/>
        </p:nvSpPr>
        <p:spPr bwMode="auto">
          <a:xfrm>
            <a:off x="5364163" y="3213100"/>
            <a:ext cx="508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altLang="zh-CN" baseline="0">
                <a:ea typeface="Arial Unicode MS" pitchFamily="34" charset="-122"/>
                <a:cs typeface="Arial Unicode MS" pitchFamily="34" charset="-122"/>
              </a:rPr>
              <a:t>t=0</a:t>
            </a:r>
          </a:p>
        </p:txBody>
      </p:sp>
      <p:sp>
        <p:nvSpPr>
          <p:cNvPr id="87051" name="Text Box 9"/>
          <p:cNvSpPr txBox="1">
            <a:spLocks noChangeArrowheads="1"/>
          </p:cNvSpPr>
          <p:nvPr/>
        </p:nvSpPr>
        <p:spPr bwMode="auto">
          <a:xfrm>
            <a:off x="5364163" y="4005263"/>
            <a:ext cx="508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altLang="zh-CN" baseline="0">
                <a:ea typeface="Arial Unicode MS" pitchFamily="34" charset="-122"/>
                <a:cs typeface="Arial Unicode MS" pitchFamily="34" charset="-122"/>
              </a:rPr>
              <a:t>t=1</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BBD95EF-8A44-4FC6-8AD3-64E8708F5B7F}" type="datetime1">
              <a:rPr lang="zh-CN" altLang="en-US" baseline="0"/>
              <a:pPr eaLnBrk="1" hangingPunct="1"/>
              <a:t>2010/12/17</a:t>
            </a:fld>
            <a:endParaRPr lang="zh-CN" altLang="zh-CN" baseline="0"/>
          </a:p>
        </p:txBody>
      </p:sp>
      <p:sp>
        <p:nvSpPr>
          <p:cNvPr id="17414"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DA1F5A2-945B-4286-A8BC-3BFA9D2572C8}" type="slidenum">
              <a:rPr lang="zh-CN" altLang="zh-CN" baseline="0"/>
              <a:pPr eaLnBrk="1" hangingPunct="1"/>
              <a:t>56</a:t>
            </a:fld>
            <a:endParaRPr lang="zh-CN" altLang="zh-CN" baseline="0"/>
          </a:p>
        </p:txBody>
      </p:sp>
      <p:sp>
        <p:nvSpPr>
          <p:cNvPr id="17415" name="Rectangle 2"/>
          <p:cNvSpPr>
            <a:spLocks noGrp="1" noRot="1" noChangeArrowheads="1"/>
          </p:cNvSpPr>
          <p:nvPr>
            <p:ph type="title"/>
          </p:nvPr>
        </p:nvSpPr>
        <p:spPr/>
        <p:txBody>
          <a:bodyPr/>
          <a:lstStyle/>
          <a:p>
            <a:pPr eaLnBrk="1" hangingPunct="1"/>
            <a:r>
              <a:rPr lang="zh-CN" b="1" u="sng" smtClean="0"/>
              <a:t>第五章：曲线与曲面</a:t>
            </a:r>
          </a:p>
        </p:txBody>
      </p:sp>
      <p:graphicFrame>
        <p:nvGraphicFramePr>
          <p:cNvPr id="17410" name="Object 3"/>
          <p:cNvGraphicFramePr>
            <a:graphicFrameLocks noGrp="1" noChangeAspect="1"/>
          </p:cNvGraphicFramePr>
          <p:nvPr>
            <p:ph sz="half" idx="1"/>
          </p:nvPr>
        </p:nvGraphicFramePr>
        <p:xfrm>
          <a:off x="2555875" y="1916113"/>
          <a:ext cx="3600450" cy="431800"/>
        </p:xfrm>
        <a:graphic>
          <a:graphicData uri="http://schemas.openxmlformats.org/presentationml/2006/ole">
            <mc:AlternateContent xmlns:mc="http://schemas.openxmlformats.org/markup-compatibility/2006">
              <mc:Choice xmlns:v="urn:schemas-microsoft-com:vml" Requires="v">
                <p:oleObj spid="_x0000_s17429" r:id="rId3" imgW="2196464" imgH="241512" progId="Equation.3">
                  <p:embed/>
                </p:oleObj>
              </mc:Choice>
              <mc:Fallback>
                <p:oleObj r:id="rId3" imgW="2196464" imgH="241512" progId="Equation.3">
                  <p:embed/>
                  <p:pic>
                    <p:nvPicPr>
                      <p:cNvPr id="0" name="Object 3"/>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916113"/>
                        <a:ext cx="36004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6" name="Rectangle 4"/>
          <p:cNvSpPr>
            <a:spLocks noChangeArrowheads="1"/>
          </p:cNvSpPr>
          <p:nvPr/>
        </p:nvSpPr>
        <p:spPr bwMode="auto">
          <a:xfrm>
            <a:off x="287338" y="1895475"/>
            <a:ext cx="8280400"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1257300" lvl="2" indent="-342900" algn="just">
              <a:spcBef>
                <a:spcPct val="20000"/>
              </a:spcBef>
              <a:buClr>
                <a:schemeClr val="hlink"/>
              </a:buClr>
              <a:buFont typeface="Wingdings" pitchFamily="2" charset="2"/>
              <a:buChar char="v"/>
            </a:pPr>
            <a:r>
              <a:rPr lang="zh-CN" baseline="0">
                <a:cs typeface="Times New Roman" pitchFamily="18" charset="0"/>
              </a:rPr>
              <a:t>对称性</a:t>
            </a:r>
          </a:p>
          <a:p>
            <a:pPr marL="342900" indent="-342900" algn="just">
              <a:spcBef>
                <a:spcPct val="20000"/>
              </a:spcBef>
              <a:buClr>
                <a:schemeClr val="hlink"/>
              </a:buClr>
              <a:buFont typeface="Wingdings" pitchFamily="2" charset="2"/>
              <a:buChar char="v"/>
            </a:pPr>
            <a:endParaRPr lang="zh-CN" altLang="zh-CN" baseline="0">
              <a:cs typeface="Times New Roman" pitchFamily="18" charset="0"/>
            </a:endParaRPr>
          </a:p>
          <a:p>
            <a:pPr marL="342900" indent="-342900" algn="just">
              <a:spcBef>
                <a:spcPct val="20000"/>
              </a:spcBef>
              <a:buClr>
                <a:schemeClr val="hlink"/>
              </a:buClr>
              <a:buFont typeface="Wingdings" pitchFamily="2" charset="2"/>
              <a:buChar char="v"/>
            </a:pPr>
            <a:endParaRPr lang="zh-CN" altLang="zh-CN" baseline="0">
              <a:cs typeface="Times New Roman" pitchFamily="18" charset="0"/>
            </a:endParaRPr>
          </a:p>
          <a:p>
            <a:pPr marL="1257300" lvl="2" indent="-342900" algn="just">
              <a:spcBef>
                <a:spcPct val="20000"/>
              </a:spcBef>
              <a:buClr>
                <a:schemeClr val="hlink"/>
              </a:buClr>
              <a:buFont typeface="Wingdings" pitchFamily="2" charset="2"/>
              <a:buChar char="v"/>
            </a:pPr>
            <a:r>
              <a:rPr lang="zh-CN" baseline="0">
                <a:cs typeface="Times New Roman" pitchFamily="18" charset="0"/>
              </a:rPr>
              <a:t>递推性</a:t>
            </a:r>
            <a:r>
              <a:rPr lang="zh-CN" altLang="zh-CN" baseline="0">
                <a:cs typeface="Times New Roman" pitchFamily="18" charset="0"/>
              </a:rPr>
              <a:t>: </a:t>
            </a:r>
            <a:r>
              <a:rPr lang="zh-CN" baseline="0">
                <a:cs typeface="Times New Roman" pitchFamily="18" charset="0"/>
              </a:rPr>
              <a:t>即高一次的</a:t>
            </a:r>
            <a:r>
              <a:rPr lang="zh-CN" altLang="zh-CN" baseline="0">
                <a:cs typeface="Times New Roman" pitchFamily="18" charset="0"/>
              </a:rPr>
              <a:t>Bernstein</a:t>
            </a:r>
            <a:r>
              <a:rPr lang="zh-CN" baseline="0">
                <a:cs typeface="Times New Roman" pitchFamily="18" charset="0"/>
              </a:rPr>
              <a:t>基函数可由两个低一次的</a:t>
            </a:r>
            <a:r>
              <a:rPr lang="zh-CN" altLang="zh-CN" baseline="0">
                <a:cs typeface="Times New Roman" pitchFamily="18" charset="0"/>
              </a:rPr>
              <a:t>Bernstein</a:t>
            </a:r>
            <a:r>
              <a:rPr lang="zh-CN" baseline="0">
                <a:cs typeface="Times New Roman" pitchFamily="18" charset="0"/>
              </a:rPr>
              <a:t>调和函数线性组合而成</a:t>
            </a:r>
          </a:p>
          <a:p>
            <a:pPr marL="1257300" lvl="2" indent="-342900" algn="just">
              <a:spcBef>
                <a:spcPct val="20000"/>
              </a:spcBef>
              <a:buClr>
                <a:schemeClr val="hlink"/>
              </a:buClr>
              <a:buFont typeface="Wingdings" pitchFamily="2" charset="2"/>
              <a:buChar char="v"/>
            </a:pPr>
            <a:endParaRPr lang="zh-CN" altLang="zh-CN" baseline="0">
              <a:cs typeface="Times New Roman" pitchFamily="18" charset="0"/>
            </a:endParaRPr>
          </a:p>
          <a:p>
            <a:pPr marL="342900" indent="-342900" algn="just">
              <a:spcBef>
                <a:spcPct val="20000"/>
              </a:spcBef>
              <a:buClr>
                <a:schemeClr val="hlink"/>
              </a:buClr>
              <a:buFont typeface="Wingdings" pitchFamily="2" charset="2"/>
              <a:buChar char="v"/>
            </a:pPr>
            <a:endParaRPr lang="zh-CN" altLang="zh-CN" baseline="0">
              <a:cs typeface="Times New Roman" pitchFamily="18" charset="0"/>
            </a:endParaRPr>
          </a:p>
          <a:p>
            <a:pPr marL="342900" indent="-342900" algn="just">
              <a:spcBef>
                <a:spcPct val="20000"/>
              </a:spcBef>
              <a:buClr>
                <a:schemeClr val="hlink"/>
              </a:buClr>
              <a:buFont typeface="Wingdings" pitchFamily="2" charset="2"/>
              <a:buChar char="v"/>
            </a:pPr>
            <a:endParaRPr lang="zh-CN" altLang="zh-CN" baseline="0">
              <a:cs typeface="Times New Roman" pitchFamily="18" charset="0"/>
            </a:endParaRPr>
          </a:p>
          <a:p>
            <a:pPr marL="342900" indent="-342900" algn="just">
              <a:spcBef>
                <a:spcPct val="20000"/>
              </a:spcBef>
              <a:buClr>
                <a:schemeClr val="hlink"/>
              </a:buClr>
              <a:buFont typeface="Wingdings" pitchFamily="2" charset="2"/>
              <a:buChar char="v"/>
            </a:pPr>
            <a:endParaRPr lang="zh-CN" altLang="zh-CN" baseline="0">
              <a:cs typeface="Times New Roman" pitchFamily="18" charset="0"/>
            </a:endParaRPr>
          </a:p>
          <a:p>
            <a:pPr marL="342900" indent="-342900" algn="just">
              <a:spcBef>
                <a:spcPct val="20000"/>
              </a:spcBef>
              <a:buClr>
                <a:schemeClr val="hlink"/>
              </a:buClr>
              <a:buFont typeface="Wingdings" pitchFamily="2" charset="2"/>
              <a:buChar char="v"/>
            </a:pPr>
            <a:endParaRPr lang="zh-CN" altLang="zh-CN" baseline="0">
              <a:cs typeface="Times New Roman" pitchFamily="18" charset="0"/>
            </a:endParaRPr>
          </a:p>
          <a:p>
            <a:pPr marL="342900" indent="-342900" algn="just">
              <a:spcBef>
                <a:spcPct val="20000"/>
              </a:spcBef>
              <a:buClr>
                <a:schemeClr val="hlink"/>
              </a:buClr>
              <a:buFont typeface="Wingdings" pitchFamily="2" charset="2"/>
              <a:buChar char="v"/>
            </a:pPr>
            <a:endParaRPr lang="zh-CN" altLang="zh-CN" baseline="0">
              <a:cs typeface="Times New Roman" pitchFamily="18" charset="0"/>
            </a:endParaRPr>
          </a:p>
          <a:p>
            <a:pPr marL="1257300" lvl="2" indent="-342900" algn="just">
              <a:spcBef>
                <a:spcPct val="20000"/>
              </a:spcBef>
              <a:buClr>
                <a:schemeClr val="hlink"/>
              </a:buClr>
              <a:buFont typeface="Wingdings" pitchFamily="2" charset="2"/>
              <a:buChar char="v"/>
            </a:pPr>
            <a:r>
              <a:rPr lang="zh-CN" baseline="0">
                <a:cs typeface="Times New Roman" pitchFamily="18" charset="0"/>
              </a:rPr>
              <a:t>导函数</a:t>
            </a:r>
          </a:p>
        </p:txBody>
      </p:sp>
      <p:sp>
        <p:nvSpPr>
          <p:cNvPr id="17417" name="Rectangle 5"/>
          <p:cNvSpPr>
            <a:spLocks noChangeArrowheads="1"/>
          </p:cNvSpPr>
          <p:nvPr/>
        </p:nvSpPr>
        <p:spPr bwMode="auto">
          <a:xfrm>
            <a:off x="0" y="23415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7418" name="Picture 6" descr="http:/www.lnnu.edu.cn/xdjyjx/tuxing/Chapter3/CG_Gif_3_257.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411413" y="3500438"/>
            <a:ext cx="59753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9" name="Picture 7" descr="http:/www.lnnu.edu.cn/xdjyjx/tuxing/Chapter3/CG_Gif_3_258.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2484438" y="3860800"/>
            <a:ext cx="576103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1" name="Object 8"/>
          <p:cNvGraphicFramePr>
            <a:graphicFrameLocks noGrp="1" noChangeAspect="1"/>
          </p:cNvGraphicFramePr>
          <p:nvPr>
            <p:ph sz="half" idx="2"/>
          </p:nvPr>
        </p:nvGraphicFramePr>
        <p:xfrm>
          <a:off x="2555875" y="5445125"/>
          <a:ext cx="5616575" cy="935038"/>
        </p:xfrm>
        <a:graphic>
          <a:graphicData uri="http://schemas.openxmlformats.org/presentationml/2006/ole">
            <mc:AlternateContent xmlns:mc="http://schemas.openxmlformats.org/markup-compatibility/2006">
              <mc:Choice xmlns:v="urn:schemas-microsoft-com:vml" Requires="v">
                <p:oleObj spid="_x0000_s17430" r:id="rId9" imgW="2908617" imgH="508317" progId="Equation.3">
                  <p:embed/>
                </p:oleObj>
              </mc:Choice>
              <mc:Fallback>
                <p:oleObj r:id="rId9" imgW="2908617" imgH="508317" progId="Equation.3">
                  <p:embed/>
                  <p:pic>
                    <p:nvPicPr>
                      <p:cNvPr id="0" name="Object 8"/>
                      <p:cNvPicPr>
                        <a:picLocks noRot="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5445125"/>
                        <a:ext cx="5616575"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2" name="Object 9"/>
          <p:cNvGraphicFramePr>
            <a:graphicFrameLocks/>
          </p:cNvGraphicFramePr>
          <p:nvPr/>
        </p:nvGraphicFramePr>
        <p:xfrm>
          <a:off x="1403350" y="2349500"/>
          <a:ext cx="7115175" cy="457200"/>
        </p:xfrm>
        <a:graphic>
          <a:graphicData uri="http://schemas.openxmlformats.org/presentationml/2006/ole">
            <mc:AlternateContent xmlns:mc="http://schemas.openxmlformats.org/markup-compatibility/2006">
              <mc:Choice xmlns:v="urn:schemas-microsoft-com:vml" Requires="v">
                <p:oleObj spid="_x0000_s17431" r:id="rId11" imgW="7115357" imgH="457517" progId="Paint.Picture">
                  <p:embed/>
                </p:oleObj>
              </mc:Choice>
              <mc:Fallback>
                <p:oleObj r:id="rId11" imgW="7115357" imgH="457517" progId="Paint.Picture">
                  <p:embed/>
                  <p:pic>
                    <p:nvPicPr>
                      <p:cNvPr id="0" name="Object 9"/>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3350" y="2349500"/>
                        <a:ext cx="7115175" cy="457200"/>
                      </a:xfrm>
                      <a:prstGeom prst="rect">
                        <a:avLst/>
                      </a:prstGeom>
                      <a:noFill/>
                      <a:ln>
                        <a:noFill/>
                      </a:ln>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81A1B11-BDB7-415E-A5BF-02B437AF7893}" type="datetime1">
              <a:rPr lang="zh-CN" altLang="en-US" baseline="0"/>
              <a:pPr eaLnBrk="1" hangingPunct="1"/>
              <a:t>2010/12/17</a:t>
            </a:fld>
            <a:endParaRPr lang="zh-CN" altLang="zh-CN" baseline="0"/>
          </a:p>
        </p:txBody>
      </p:sp>
      <p:sp>
        <p:nvSpPr>
          <p:cNvPr id="1843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1A8D4A8-2D81-4A68-9C07-39128B7CD7E6}" type="slidenum">
              <a:rPr lang="zh-CN" altLang="zh-CN" baseline="0"/>
              <a:pPr eaLnBrk="1" hangingPunct="1"/>
              <a:t>57</a:t>
            </a:fld>
            <a:endParaRPr lang="zh-CN" altLang="zh-CN" baseline="0"/>
          </a:p>
        </p:txBody>
      </p:sp>
      <p:sp>
        <p:nvSpPr>
          <p:cNvPr id="18437" name="Rectangle 2"/>
          <p:cNvSpPr>
            <a:spLocks noGrp="1" noRot="1" noChangeArrowheads="1"/>
          </p:cNvSpPr>
          <p:nvPr>
            <p:ph type="title"/>
          </p:nvPr>
        </p:nvSpPr>
        <p:spPr/>
        <p:txBody>
          <a:bodyPr/>
          <a:lstStyle/>
          <a:p>
            <a:pPr eaLnBrk="1" hangingPunct="1"/>
            <a:r>
              <a:rPr lang="zh-CN" b="1" u="sng" smtClean="0"/>
              <a:t>第五章：曲线与曲面</a:t>
            </a:r>
          </a:p>
        </p:txBody>
      </p:sp>
      <p:sp>
        <p:nvSpPr>
          <p:cNvPr id="18438" name="Rectangle 3"/>
          <p:cNvSpPr>
            <a:spLocks noChangeArrowheads="1"/>
          </p:cNvSpPr>
          <p:nvPr/>
        </p:nvSpPr>
        <p:spPr bwMode="auto">
          <a:xfrm>
            <a:off x="287338" y="1898650"/>
            <a:ext cx="8208962"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1257300" lvl="2" indent="-342900">
              <a:buClr>
                <a:schemeClr val="hlink"/>
              </a:buClr>
              <a:buFont typeface="Wingdings" pitchFamily="2" charset="2"/>
              <a:buChar char="v"/>
            </a:pPr>
            <a:r>
              <a:rPr lang="zh-CN" baseline="0">
                <a:cs typeface="Times New Roman" pitchFamily="18" charset="0"/>
              </a:rPr>
              <a:t>最大值</a:t>
            </a:r>
          </a:p>
          <a:p>
            <a:pPr marL="1257300" lvl="2" indent="-342900">
              <a:buClr>
                <a:schemeClr val="hlink"/>
              </a:buClr>
              <a:buFont typeface="Wingdings" pitchFamily="2" charset="2"/>
              <a:buChar char="v"/>
            </a:pPr>
            <a:endParaRPr lang="zh-CN" altLang="zh-CN" baseline="0">
              <a:cs typeface="Times New Roman" pitchFamily="18" charset="0"/>
            </a:endParaRPr>
          </a:p>
          <a:p>
            <a:pPr marL="1257300" lvl="2" indent="-342900">
              <a:buClr>
                <a:schemeClr val="hlink"/>
              </a:buClr>
              <a:buFont typeface="Wingdings" pitchFamily="2" charset="2"/>
              <a:buChar char="v"/>
            </a:pPr>
            <a:endParaRPr lang="zh-CN" altLang="zh-CN" baseline="0">
              <a:cs typeface="Times New Roman" pitchFamily="18" charset="0"/>
            </a:endParaRPr>
          </a:p>
          <a:p>
            <a:pPr marL="342900" indent="-342900">
              <a:buClr>
                <a:schemeClr val="hlink"/>
              </a:buClr>
              <a:buFont typeface="Wingdings" pitchFamily="2" charset="2"/>
              <a:buChar char="v"/>
            </a:pPr>
            <a:endParaRPr lang="zh-CN" altLang="zh-CN" baseline="0">
              <a:cs typeface="Times New Roman" pitchFamily="18" charset="0"/>
            </a:endParaRPr>
          </a:p>
          <a:p>
            <a:pPr marL="342900" indent="-342900">
              <a:buClr>
                <a:schemeClr val="hlink"/>
              </a:buClr>
              <a:buFont typeface="Wingdings" pitchFamily="2" charset="2"/>
              <a:buChar char="v"/>
            </a:pPr>
            <a:endParaRPr lang="zh-CN" altLang="zh-CN" baseline="0">
              <a:cs typeface="Times New Roman" pitchFamily="18" charset="0"/>
            </a:endParaRPr>
          </a:p>
          <a:p>
            <a:pPr marL="342900" indent="-342900">
              <a:buClr>
                <a:schemeClr val="hlink"/>
              </a:buClr>
              <a:buFont typeface="Wingdings" pitchFamily="2" charset="2"/>
              <a:buChar char="v"/>
            </a:pPr>
            <a:endParaRPr lang="zh-CN" altLang="zh-CN" baseline="0">
              <a:cs typeface="Times New Roman" pitchFamily="18" charset="0"/>
            </a:endParaRPr>
          </a:p>
          <a:p>
            <a:pPr marL="342900" indent="-342900">
              <a:buClr>
                <a:schemeClr val="hlink"/>
              </a:buClr>
              <a:buFont typeface="Wingdings" pitchFamily="2" charset="2"/>
              <a:buChar char="v"/>
            </a:pPr>
            <a:endParaRPr lang="zh-CN" altLang="zh-CN" baseline="0">
              <a:cs typeface="Times New Roman" pitchFamily="18" charset="0"/>
            </a:endParaRPr>
          </a:p>
          <a:p>
            <a:pPr marL="1257300" lvl="2" indent="-342900">
              <a:buClr>
                <a:schemeClr val="hlink"/>
              </a:buClr>
              <a:buFont typeface="Wingdings" pitchFamily="2" charset="2"/>
              <a:buChar char="v"/>
            </a:pPr>
            <a:r>
              <a:rPr lang="zh-CN" baseline="0">
                <a:cs typeface="Times New Roman" pitchFamily="18" charset="0"/>
              </a:rPr>
              <a:t>升阶公式</a:t>
            </a:r>
          </a:p>
          <a:p>
            <a:pPr marL="342900" indent="-342900">
              <a:buClr>
                <a:schemeClr val="hlink"/>
              </a:buClr>
              <a:buFont typeface="Wingdings" pitchFamily="2" charset="2"/>
              <a:buChar char="v"/>
            </a:pPr>
            <a:endParaRPr lang="zh-CN" altLang="zh-CN" baseline="0">
              <a:cs typeface="Times New Roman" pitchFamily="18" charset="0"/>
            </a:endParaRPr>
          </a:p>
          <a:p>
            <a:pPr marL="342900" indent="-342900">
              <a:buClr>
                <a:schemeClr val="hlink"/>
              </a:buClr>
              <a:buFont typeface="Wingdings" pitchFamily="2" charset="2"/>
              <a:buChar char="v"/>
            </a:pPr>
            <a:endParaRPr lang="zh-CN" altLang="zh-CN" baseline="0">
              <a:cs typeface="Times New Roman" pitchFamily="18" charset="0"/>
            </a:endParaRPr>
          </a:p>
          <a:p>
            <a:pPr marL="342900" indent="-342900">
              <a:buClr>
                <a:schemeClr val="hlink"/>
              </a:buClr>
              <a:buFont typeface="Wingdings" pitchFamily="2" charset="2"/>
              <a:buChar char="v"/>
            </a:pPr>
            <a:endParaRPr lang="zh-CN" altLang="zh-CN" baseline="0">
              <a:cs typeface="Times New Roman" pitchFamily="18" charset="0"/>
            </a:endParaRPr>
          </a:p>
          <a:p>
            <a:pPr marL="342900" indent="-342900">
              <a:buClr>
                <a:schemeClr val="hlink"/>
              </a:buClr>
              <a:buFont typeface="Wingdings" pitchFamily="2" charset="2"/>
              <a:buChar char="v"/>
            </a:pPr>
            <a:endParaRPr lang="zh-CN" altLang="zh-CN" baseline="0">
              <a:cs typeface="Times New Roman" pitchFamily="18" charset="0"/>
            </a:endParaRPr>
          </a:p>
          <a:p>
            <a:pPr marL="342900" indent="-342900">
              <a:buClr>
                <a:schemeClr val="hlink"/>
              </a:buClr>
              <a:buFont typeface="Wingdings" pitchFamily="2" charset="2"/>
              <a:buChar char="v"/>
            </a:pPr>
            <a:endParaRPr lang="zh-CN" altLang="zh-CN" baseline="0">
              <a:cs typeface="Times New Roman" pitchFamily="18" charset="0"/>
            </a:endParaRPr>
          </a:p>
          <a:p>
            <a:pPr marL="1257300" lvl="2" indent="-342900">
              <a:buClr>
                <a:schemeClr val="hlink"/>
              </a:buClr>
              <a:buFont typeface="Wingdings" pitchFamily="2" charset="2"/>
              <a:buChar char="v"/>
            </a:pPr>
            <a:r>
              <a:rPr lang="zh-CN" baseline="0">
                <a:cs typeface="Times New Roman" pitchFamily="18" charset="0"/>
              </a:rPr>
              <a:t>积分</a:t>
            </a:r>
          </a:p>
        </p:txBody>
      </p:sp>
      <p:pic>
        <p:nvPicPr>
          <p:cNvPr id="18439" name="Picture 4" descr="http:/www.lnnu.edu.cn/xdjyjx/tuxing/Chapter3/CG_Gif_3_260.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484438" y="1773238"/>
            <a:ext cx="2952750"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5" descr="http:/www.lnnu.edu.cn/xdjyjx/tuxing/Chapter3/CG_Gif_3_261.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700338" y="3644900"/>
            <a:ext cx="41036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6" descr="http:/www.lnnu.edu.cn/xdjyjx/tuxing/Chapter3/CG_Gif_3_262.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2771775" y="5373688"/>
            <a:ext cx="24479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434" name="Object 7"/>
          <p:cNvGraphicFramePr>
            <a:graphicFrameLocks noGrp="1" noChangeAspect="1"/>
          </p:cNvGraphicFramePr>
          <p:nvPr>
            <p:ph idx="1"/>
          </p:nvPr>
        </p:nvGraphicFramePr>
        <p:xfrm>
          <a:off x="2555875" y="2420938"/>
          <a:ext cx="5400675" cy="1203325"/>
        </p:xfrm>
        <a:graphic>
          <a:graphicData uri="http://schemas.openxmlformats.org/presentationml/2006/ole">
            <mc:AlternateContent xmlns:mc="http://schemas.openxmlformats.org/markup-compatibility/2006">
              <mc:Choice xmlns:v="urn:schemas-microsoft-com:vml" Requires="v">
                <p:oleObj spid="_x0000_s18445" r:id="rId9" imgW="4836918" imgH="863542" progId="Equation.3">
                  <p:embed/>
                </p:oleObj>
              </mc:Choice>
              <mc:Fallback>
                <p:oleObj r:id="rId9" imgW="4836918" imgH="863542" progId="Equation.3">
                  <p:embed/>
                  <p:pic>
                    <p:nvPicPr>
                      <p:cNvPr id="0" name="Object 7"/>
                      <p:cNvPicPr>
                        <a:picLocks noRot="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2420938"/>
                        <a:ext cx="5400675" cy="1203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F240EF7-64C8-4579-B88D-89FD770AD2EA}" type="datetime1">
              <a:rPr lang="zh-CN" altLang="en-US" baseline="0"/>
              <a:pPr eaLnBrk="1" hangingPunct="1"/>
              <a:t>2010/12/17</a:t>
            </a:fld>
            <a:endParaRPr lang="zh-CN" altLang="zh-CN" baseline="0"/>
          </a:p>
        </p:txBody>
      </p:sp>
      <p:sp>
        <p:nvSpPr>
          <p:cNvPr id="19461"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3E29104-783B-41FF-A5AD-C437589DB75E}" type="slidenum">
              <a:rPr lang="zh-CN" altLang="zh-CN" baseline="0"/>
              <a:pPr eaLnBrk="1" hangingPunct="1"/>
              <a:t>58</a:t>
            </a:fld>
            <a:endParaRPr lang="zh-CN" altLang="zh-CN" baseline="0"/>
          </a:p>
        </p:txBody>
      </p:sp>
      <p:sp>
        <p:nvSpPr>
          <p:cNvPr id="1946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9463" name="Rectangle 3"/>
          <p:cNvSpPr>
            <a:spLocks noGrp="1" noRot="1" noChangeArrowheads="1"/>
          </p:cNvSpPr>
          <p:nvPr>
            <p:ph type="body" sz="half" idx="1"/>
          </p:nvPr>
        </p:nvSpPr>
        <p:spPr>
          <a:xfrm>
            <a:off x="301625" y="1905000"/>
            <a:ext cx="8591550" cy="4194175"/>
          </a:xfrm>
        </p:spPr>
        <p:txBody>
          <a:bodyPr/>
          <a:lstStyle/>
          <a:p>
            <a:pPr lvl="1" eaLnBrk="1" hangingPunct="1"/>
            <a:r>
              <a:rPr lang="en-US" altLang="zh-CN" sz="2000" smtClean="0"/>
              <a:t>Bezier</a:t>
            </a:r>
            <a:r>
              <a:rPr lang="zh-CN" sz="2000" smtClean="0"/>
              <a:t>曲线的性质</a:t>
            </a:r>
          </a:p>
          <a:p>
            <a:pPr lvl="2" eaLnBrk="1" hangingPunct="1"/>
            <a:r>
              <a:rPr lang="zh-CN" sz="1800" smtClean="0"/>
              <a:t>端点性质</a:t>
            </a:r>
          </a:p>
          <a:p>
            <a:pPr lvl="3" eaLnBrk="1" hangingPunct="1"/>
            <a:r>
              <a:rPr lang="zh-CN" sz="1600" smtClean="0"/>
              <a:t>曲线端点位置矢量</a:t>
            </a:r>
          </a:p>
          <a:p>
            <a:pPr eaLnBrk="1" hangingPunct="1"/>
            <a:endParaRPr lang="zh-CN" altLang="zh-CN" sz="2400" smtClean="0"/>
          </a:p>
          <a:p>
            <a:pPr eaLnBrk="1" hangingPunct="1"/>
            <a:endParaRPr lang="zh-CN" altLang="zh-CN" sz="2400" smtClean="0"/>
          </a:p>
          <a:p>
            <a:pPr eaLnBrk="1" hangingPunct="1"/>
            <a:endParaRPr lang="zh-CN" altLang="zh-CN" sz="2400" smtClean="0"/>
          </a:p>
          <a:p>
            <a:pPr eaLnBrk="1" hangingPunct="1"/>
            <a:endParaRPr lang="zh-CN" altLang="zh-CN" sz="2400" smtClean="0"/>
          </a:p>
          <a:p>
            <a:pPr eaLnBrk="1" hangingPunct="1"/>
            <a:endParaRPr lang="zh-CN" altLang="zh-CN" sz="2400" smtClean="0"/>
          </a:p>
          <a:p>
            <a:pPr lvl="3" eaLnBrk="1" hangingPunct="1"/>
            <a:r>
              <a:rPr lang="zh-CN" sz="1600" smtClean="0"/>
              <a:t>由</a:t>
            </a:r>
            <a:r>
              <a:rPr lang="en-US" altLang="zh-CN" sz="1600" smtClean="0"/>
              <a:t>Bernstein</a:t>
            </a:r>
            <a:r>
              <a:rPr lang="zh-CN" sz="1600" smtClean="0"/>
              <a:t>基函数的端点性质可以推得，当</a:t>
            </a:r>
            <a:r>
              <a:rPr lang="en-US" altLang="zh-CN" sz="1600" smtClean="0"/>
              <a:t>t=0</a:t>
            </a:r>
            <a:r>
              <a:rPr lang="zh-CN" sz="1600" smtClean="0"/>
              <a:t>时，</a:t>
            </a:r>
            <a:r>
              <a:rPr lang="en-US" altLang="zh-CN" sz="1600" smtClean="0"/>
              <a:t>P(0)=P</a:t>
            </a:r>
            <a:r>
              <a:rPr lang="en-US" altLang="zh-CN" sz="1600" baseline="-25000" smtClean="0"/>
              <a:t>0</a:t>
            </a:r>
            <a:r>
              <a:rPr lang="zh-CN" sz="1600" smtClean="0"/>
              <a:t>；当</a:t>
            </a:r>
            <a:r>
              <a:rPr lang="en-US" altLang="zh-CN" sz="1600" smtClean="0"/>
              <a:t>t=1</a:t>
            </a:r>
            <a:r>
              <a:rPr lang="zh-CN" sz="1600" smtClean="0"/>
              <a:t>时，</a:t>
            </a:r>
            <a:r>
              <a:rPr lang="en-US" altLang="zh-CN" sz="1600" smtClean="0"/>
              <a:t>P(1)=P</a:t>
            </a:r>
            <a:r>
              <a:rPr lang="en-US" altLang="zh-CN" sz="1600" baseline="-25000" smtClean="0"/>
              <a:t>n</a:t>
            </a:r>
            <a:r>
              <a:rPr lang="zh-CN" sz="1600" smtClean="0"/>
              <a:t>。</a:t>
            </a:r>
            <a:r>
              <a:rPr lang="en-US" altLang="zh-CN" sz="1600" smtClean="0"/>
              <a:t>Bezier</a:t>
            </a:r>
            <a:r>
              <a:rPr lang="zh-CN" sz="1600" smtClean="0"/>
              <a:t>曲线的起点、终点与相应的特征多边形的起点、终点重合</a:t>
            </a:r>
          </a:p>
        </p:txBody>
      </p:sp>
      <p:graphicFrame>
        <p:nvGraphicFramePr>
          <p:cNvPr id="19458" name="Object 4"/>
          <p:cNvGraphicFramePr>
            <a:graphicFrameLocks noGrp="1" noChangeAspect="1"/>
          </p:cNvGraphicFramePr>
          <p:nvPr>
            <p:ph sz="quarter" idx="2"/>
          </p:nvPr>
        </p:nvGraphicFramePr>
        <p:xfrm>
          <a:off x="2339975" y="3068638"/>
          <a:ext cx="4895850" cy="720725"/>
        </p:xfrm>
        <a:graphic>
          <a:graphicData uri="http://schemas.openxmlformats.org/presentationml/2006/ole">
            <mc:AlternateContent xmlns:mc="http://schemas.openxmlformats.org/markup-compatibility/2006">
              <mc:Choice xmlns:v="urn:schemas-microsoft-com:vml" Requires="v">
                <p:oleObj spid="_x0000_s19470" r:id="rId3" imgW="3427829" imgH="431930" progId="Equation.3">
                  <p:embed/>
                </p:oleObj>
              </mc:Choice>
              <mc:Fallback>
                <p:oleObj r:id="rId3" imgW="3427829" imgH="4319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3068638"/>
                        <a:ext cx="4895850"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9" name="Object 5"/>
          <p:cNvGraphicFramePr>
            <a:graphicFrameLocks noGrp="1" noChangeAspect="1"/>
          </p:cNvGraphicFramePr>
          <p:nvPr>
            <p:ph sz="quarter" idx="3"/>
          </p:nvPr>
        </p:nvGraphicFramePr>
        <p:xfrm>
          <a:off x="2411413" y="3933825"/>
          <a:ext cx="4897437" cy="719138"/>
        </p:xfrm>
        <a:graphic>
          <a:graphicData uri="http://schemas.openxmlformats.org/presentationml/2006/ole">
            <mc:AlternateContent xmlns:mc="http://schemas.openxmlformats.org/markup-compatibility/2006">
              <mc:Choice xmlns:v="urn:schemas-microsoft-com:vml" Requires="v">
                <p:oleObj spid="_x0000_s19471" r:id="rId5" imgW="3313579" imgH="431930" progId="Equation.3">
                  <p:embed/>
                </p:oleObj>
              </mc:Choice>
              <mc:Fallback>
                <p:oleObj r:id="rId5" imgW="3313579" imgH="43193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3933825"/>
                        <a:ext cx="4897437" cy="719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8BAF511-ACD1-41BB-9FD2-C16401815683}" type="datetime1">
              <a:rPr lang="zh-CN" altLang="en-US" baseline="0"/>
              <a:pPr eaLnBrk="1" hangingPunct="1"/>
              <a:t>2010/12/17</a:t>
            </a:fld>
            <a:endParaRPr lang="zh-CN" altLang="zh-CN" baseline="0"/>
          </a:p>
        </p:txBody>
      </p:sp>
      <p:sp>
        <p:nvSpPr>
          <p:cNvPr id="20484"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A8826FB-E018-414C-AF57-4CBEDE62F45D}" type="slidenum">
              <a:rPr lang="zh-CN" altLang="zh-CN" baseline="0"/>
              <a:pPr eaLnBrk="1" hangingPunct="1"/>
              <a:t>59</a:t>
            </a:fld>
            <a:endParaRPr lang="zh-CN" altLang="zh-CN" baseline="0"/>
          </a:p>
        </p:txBody>
      </p:sp>
      <p:sp>
        <p:nvSpPr>
          <p:cNvPr id="20485" name="Rectangle 2"/>
          <p:cNvSpPr>
            <a:spLocks noGrp="1" noRot="1" noChangeArrowheads="1"/>
          </p:cNvSpPr>
          <p:nvPr>
            <p:ph type="title"/>
          </p:nvPr>
        </p:nvSpPr>
        <p:spPr/>
        <p:txBody>
          <a:bodyPr/>
          <a:lstStyle/>
          <a:p>
            <a:pPr eaLnBrk="1" hangingPunct="1"/>
            <a:r>
              <a:rPr lang="zh-CN" b="1" u="sng" smtClean="0"/>
              <a:t>第五章：曲线与曲面</a:t>
            </a:r>
          </a:p>
        </p:txBody>
      </p:sp>
      <p:sp>
        <p:nvSpPr>
          <p:cNvPr id="20486" name="Rectangle 3"/>
          <p:cNvSpPr>
            <a:spLocks noGrp="1" noRot="1" noChangeArrowheads="1"/>
          </p:cNvSpPr>
          <p:nvPr>
            <p:ph type="body" sz="half" idx="1"/>
          </p:nvPr>
        </p:nvSpPr>
        <p:spPr>
          <a:xfrm>
            <a:off x="301625" y="1905000"/>
            <a:ext cx="8518525" cy="4194175"/>
          </a:xfrm>
        </p:spPr>
        <p:txBody>
          <a:bodyPr/>
          <a:lstStyle/>
          <a:p>
            <a:pPr lvl="2" algn="just"/>
            <a:r>
              <a:rPr lang="zh-CN" sz="1800" smtClean="0"/>
              <a:t>一阶导矢与切矢量</a:t>
            </a:r>
          </a:p>
          <a:p>
            <a:pPr algn="just"/>
            <a:endParaRPr lang="zh-CN" altLang="zh-CN" sz="2800" smtClean="0"/>
          </a:p>
          <a:p>
            <a:pPr algn="just"/>
            <a:endParaRPr lang="zh-CN" altLang="zh-CN" sz="2800" smtClean="0"/>
          </a:p>
          <a:p>
            <a:pPr lvl="3" algn="just"/>
            <a:r>
              <a:rPr lang="en-US" altLang="zh-CN" sz="1600" smtClean="0"/>
              <a:t>Bezier</a:t>
            </a:r>
            <a:r>
              <a:rPr lang="zh-CN" sz="1600" smtClean="0"/>
              <a:t>曲线的起点和终点处的切线方向和特征多边形的第一条边及最后一条边的走向一致</a:t>
            </a:r>
          </a:p>
          <a:p>
            <a:pPr lvl="2" algn="just"/>
            <a:r>
              <a:rPr lang="zh-CN" sz="1800" smtClean="0">
                <a:cs typeface="Times New Roman" pitchFamily="18" charset="0"/>
              </a:rPr>
              <a:t>二阶导矢与曲率</a:t>
            </a:r>
            <a:endParaRPr lang="zh-CN" sz="1800" smtClean="0"/>
          </a:p>
        </p:txBody>
      </p:sp>
      <p:pic>
        <p:nvPicPr>
          <p:cNvPr id="20487" name="Picture 4"/>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051050" y="2276475"/>
            <a:ext cx="6408738" cy="1008063"/>
          </a:xfrm>
          <a:noFill/>
        </p:spPr>
      </p:pic>
      <p:pic>
        <p:nvPicPr>
          <p:cNvPr id="20488" name="Picture 5"/>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2771775" y="4149725"/>
            <a:ext cx="3384550" cy="2016125"/>
          </a:xfrm>
          <a:noFill/>
        </p:spPr>
      </p:pic>
      <p:graphicFrame>
        <p:nvGraphicFramePr>
          <p:cNvPr id="20482" name="Object 6"/>
          <p:cNvGraphicFramePr>
            <a:graphicFrameLocks noChangeAspect="1"/>
          </p:cNvGraphicFramePr>
          <p:nvPr/>
        </p:nvGraphicFramePr>
        <p:xfrm>
          <a:off x="2124075" y="4292600"/>
          <a:ext cx="627063" cy="360363"/>
        </p:xfrm>
        <a:graphic>
          <a:graphicData uri="http://schemas.openxmlformats.org/presentationml/2006/ole">
            <mc:AlternateContent xmlns:mc="http://schemas.openxmlformats.org/markup-compatibility/2006">
              <mc:Choice xmlns:v="urn:schemas-microsoft-com:vml" Requires="v">
                <p:oleObj spid="_x0000_s20492" r:id="rId5" imgW="383312" imgH="204581" progId="Equation.3">
                  <p:embed/>
                </p:oleObj>
              </mc:Choice>
              <mc:Fallback>
                <p:oleObj r:id="rId5" imgW="383312" imgH="204581"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4292600"/>
                        <a:ext cx="627063" cy="360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997A0FA-C015-4D72-AE9E-34AFEC78BF20}" type="datetime1">
              <a:rPr lang="zh-CN" altLang="en-US" baseline="0"/>
              <a:pPr eaLnBrk="1" hangingPunct="1"/>
              <a:t>2010/12/17</a:t>
            </a:fld>
            <a:endParaRPr lang="zh-CN" altLang="zh-CN" baseline="0"/>
          </a:p>
        </p:txBody>
      </p:sp>
      <p:sp>
        <p:nvSpPr>
          <p:cNvPr id="52227"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53A04E3-4CF1-4B8C-A0A6-E8199E3CC6F7}" type="slidenum">
              <a:rPr lang="zh-CN" altLang="zh-CN" baseline="0"/>
              <a:pPr eaLnBrk="1" hangingPunct="1"/>
              <a:t>6</a:t>
            </a:fld>
            <a:endParaRPr lang="zh-CN" altLang="zh-CN" baseline="0"/>
          </a:p>
        </p:txBody>
      </p:sp>
      <p:sp>
        <p:nvSpPr>
          <p:cNvPr id="52228" name="Rectangle 2"/>
          <p:cNvSpPr>
            <a:spLocks noGrp="1" noRot="1" noChangeArrowheads="1"/>
          </p:cNvSpPr>
          <p:nvPr>
            <p:ph type="title"/>
          </p:nvPr>
        </p:nvSpPr>
        <p:spPr/>
        <p:txBody>
          <a:bodyPr/>
          <a:lstStyle/>
          <a:p>
            <a:pPr eaLnBrk="1" hangingPunct="1"/>
            <a:r>
              <a:rPr lang="zh-CN" b="1" u="sng" smtClean="0"/>
              <a:t>第五章：曲线与曲面</a:t>
            </a:r>
          </a:p>
        </p:txBody>
      </p:sp>
      <p:sp>
        <p:nvSpPr>
          <p:cNvPr id="52229" name="Rectangle 3"/>
          <p:cNvSpPr>
            <a:spLocks noGrp="1" noRot="1" noChangeArrowheads="1"/>
          </p:cNvSpPr>
          <p:nvPr>
            <p:ph type="body" sz="half" idx="1"/>
          </p:nvPr>
        </p:nvSpPr>
        <p:spPr>
          <a:xfrm>
            <a:off x="301625" y="1905000"/>
            <a:ext cx="8518525" cy="4194175"/>
          </a:xfrm>
        </p:spPr>
        <p:txBody>
          <a:bodyPr/>
          <a:lstStyle/>
          <a:p>
            <a:pPr lvl="1" eaLnBrk="1" hangingPunct="1">
              <a:lnSpc>
                <a:spcPct val="80000"/>
              </a:lnSpc>
            </a:pPr>
            <a:r>
              <a:rPr lang="zh-CN" sz="2400" smtClean="0"/>
              <a:t>曲线、曲面参数方程比显式、隐式方程的优越性</a:t>
            </a:r>
          </a:p>
          <a:p>
            <a:pPr lvl="2" eaLnBrk="1" hangingPunct="1">
              <a:lnSpc>
                <a:spcPct val="80000"/>
              </a:lnSpc>
            </a:pPr>
            <a:r>
              <a:rPr lang="zh-CN" sz="2000" smtClean="0"/>
              <a:t>可以满足几何不变性的要求</a:t>
            </a:r>
          </a:p>
          <a:p>
            <a:pPr lvl="2" eaLnBrk="1" hangingPunct="1">
              <a:lnSpc>
                <a:spcPct val="80000"/>
              </a:lnSpc>
            </a:pPr>
            <a:r>
              <a:rPr lang="zh-CN" sz="2000" smtClean="0"/>
              <a:t>有更大的自由度来控制曲线、曲面的形状。如一条二维三次曲线的显式表示为</a:t>
            </a:r>
          </a:p>
          <a:p>
            <a:pPr eaLnBrk="1" hangingPunct="1">
              <a:lnSpc>
                <a:spcPct val="80000"/>
              </a:lnSpc>
            </a:pPr>
            <a:endParaRPr lang="zh-CN" altLang="zh-CN" sz="2000" smtClean="0"/>
          </a:p>
          <a:p>
            <a:pPr lvl="2" eaLnBrk="1" hangingPunct="1">
              <a:lnSpc>
                <a:spcPct val="80000"/>
              </a:lnSpc>
              <a:buFont typeface="Wingdings" pitchFamily="2" charset="2"/>
              <a:buNone/>
            </a:pPr>
            <a:r>
              <a:rPr lang="en-US" altLang="zh-CN" sz="2000" smtClean="0"/>
              <a:t>	</a:t>
            </a:r>
            <a:r>
              <a:rPr lang="zh-CN" sz="2000" smtClean="0"/>
              <a:t>只有四个系数控制曲线的形状。而二维三次曲线的参数表达式为：</a:t>
            </a:r>
          </a:p>
          <a:p>
            <a:pPr lvl="3" eaLnBrk="1" hangingPunct="1">
              <a:lnSpc>
                <a:spcPct val="80000"/>
              </a:lnSpc>
            </a:pPr>
            <a:endParaRPr lang="zh-CN" altLang="zh-CN" smtClean="0"/>
          </a:p>
          <a:p>
            <a:pPr lvl="3" eaLnBrk="1" hangingPunct="1">
              <a:lnSpc>
                <a:spcPct val="80000"/>
              </a:lnSpc>
            </a:pPr>
            <a:endParaRPr lang="zh-CN" altLang="zh-CN" smtClean="0"/>
          </a:p>
          <a:p>
            <a:pPr lvl="3" eaLnBrk="1" hangingPunct="1">
              <a:lnSpc>
                <a:spcPct val="80000"/>
              </a:lnSpc>
            </a:pPr>
            <a:endParaRPr lang="zh-CN" altLang="zh-CN" smtClean="0"/>
          </a:p>
          <a:p>
            <a:pPr lvl="3" eaLnBrk="1" hangingPunct="1">
              <a:lnSpc>
                <a:spcPct val="80000"/>
              </a:lnSpc>
              <a:buFont typeface="Wingdings" pitchFamily="2" charset="2"/>
              <a:buNone/>
            </a:pPr>
            <a:r>
              <a:rPr lang="zh-CN" smtClean="0"/>
              <a:t>有</a:t>
            </a:r>
            <a:r>
              <a:rPr lang="zh-CN" altLang="zh-CN" smtClean="0"/>
              <a:t>8</a:t>
            </a:r>
            <a:r>
              <a:rPr lang="zh-CN" smtClean="0"/>
              <a:t>个系数可用来控制此曲线的形状</a:t>
            </a:r>
            <a:endParaRPr lang="zh-CN" sz="1800" smtClean="0"/>
          </a:p>
        </p:txBody>
      </p:sp>
      <p:pic>
        <p:nvPicPr>
          <p:cNvPr id="52230" name="Picture 4" descr="http:/www.lnnu.edu.cn/xdjyjx/tuxing/Chapter3/CG_Gif_3_203.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3203575" y="2924175"/>
            <a:ext cx="2016125" cy="434975"/>
          </a:xfrm>
          <a:noFill/>
        </p:spPr>
      </p:pic>
      <p:pic>
        <p:nvPicPr>
          <p:cNvPr id="52231" name="Picture 5" descr="http:/www.lnnu.edu.cn/xdjyjx/tuxing/Chapter3/CG_Gif_3_204.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2771775" y="3717925"/>
            <a:ext cx="3455988" cy="863600"/>
          </a:xfr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F8AB0D7-6A22-4726-B5ED-5850A418A5F8}" type="datetime1">
              <a:rPr lang="zh-CN" altLang="en-US" baseline="0"/>
              <a:pPr eaLnBrk="1" hangingPunct="1"/>
              <a:t>2010/12/17</a:t>
            </a:fld>
            <a:endParaRPr lang="zh-CN" altLang="zh-CN" baseline="0"/>
          </a:p>
        </p:txBody>
      </p:sp>
      <p:sp>
        <p:nvSpPr>
          <p:cNvPr id="880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6DED46A-B4C8-4322-B821-CB92BD793833}" type="slidenum">
              <a:rPr lang="zh-CN" altLang="zh-CN" baseline="0"/>
              <a:pPr eaLnBrk="1" hangingPunct="1"/>
              <a:t>60</a:t>
            </a:fld>
            <a:endParaRPr lang="zh-CN" altLang="zh-CN" baseline="0"/>
          </a:p>
        </p:txBody>
      </p:sp>
      <p:sp>
        <p:nvSpPr>
          <p:cNvPr id="88068" name="Rectangle 2"/>
          <p:cNvSpPr>
            <a:spLocks noGrp="1" noRot="1" noChangeArrowheads="1"/>
          </p:cNvSpPr>
          <p:nvPr>
            <p:ph type="title"/>
          </p:nvPr>
        </p:nvSpPr>
        <p:spPr/>
        <p:txBody>
          <a:bodyPr/>
          <a:lstStyle/>
          <a:p>
            <a:pPr eaLnBrk="1" hangingPunct="1"/>
            <a:r>
              <a:rPr lang="zh-CN" b="1" u="sng" smtClean="0"/>
              <a:t>第五章：曲线与曲面</a:t>
            </a:r>
          </a:p>
        </p:txBody>
      </p:sp>
      <p:sp>
        <p:nvSpPr>
          <p:cNvPr id="88069" name="Rectangle 3"/>
          <p:cNvSpPr>
            <a:spLocks noChangeArrowheads="1"/>
          </p:cNvSpPr>
          <p:nvPr/>
        </p:nvSpPr>
        <p:spPr bwMode="auto">
          <a:xfrm>
            <a:off x="684213" y="1268413"/>
            <a:ext cx="527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marL="342900" indent="-342900">
              <a:buFontTx/>
              <a:buAutoNum type="alphaLcParenR" startAt="3"/>
            </a:pPr>
            <a:endParaRPr lang="zh-CN" altLang="zh-CN" sz="2400" baseline="0">
              <a:latin typeface="Times New Roman" pitchFamily="18" charset="0"/>
              <a:ea typeface="仿宋_GB2312" pitchFamily="49" charset="-122"/>
            </a:endParaRPr>
          </a:p>
        </p:txBody>
      </p:sp>
      <p:sp>
        <p:nvSpPr>
          <p:cNvPr id="88070" name="Rectangle 4"/>
          <p:cNvSpPr>
            <a:spLocks noChangeArrowheads="1"/>
          </p:cNvSpPr>
          <p:nvPr/>
        </p:nvSpPr>
        <p:spPr bwMode="auto">
          <a:xfrm>
            <a:off x="287338" y="1892300"/>
            <a:ext cx="8280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3" algn="just">
              <a:spcBef>
                <a:spcPct val="20000"/>
              </a:spcBef>
              <a:buClr>
                <a:schemeClr val="accent2"/>
              </a:buClr>
              <a:buFont typeface="Wingdings" pitchFamily="2" charset="2"/>
              <a:buChar char=""/>
            </a:pPr>
            <a:r>
              <a:rPr lang="zh-CN" sz="1600" baseline="0">
                <a:cs typeface="Times New Roman" pitchFamily="18" charset="0"/>
              </a:rPr>
              <a:t>上式表明：</a:t>
            </a:r>
            <a:r>
              <a:rPr lang="zh-CN" altLang="zh-CN" sz="1600" baseline="0">
                <a:cs typeface="Times New Roman" pitchFamily="18" charset="0"/>
              </a:rPr>
              <a:t>2</a:t>
            </a:r>
            <a:r>
              <a:rPr lang="zh-CN" sz="1600" baseline="0">
                <a:cs typeface="Times New Roman" pitchFamily="18" charset="0"/>
              </a:rPr>
              <a:t>阶导矢只与相邻的</a:t>
            </a:r>
            <a:r>
              <a:rPr lang="zh-CN" altLang="zh-CN" sz="1600" baseline="0">
                <a:cs typeface="Times New Roman" pitchFamily="18" charset="0"/>
              </a:rPr>
              <a:t>3</a:t>
            </a:r>
            <a:r>
              <a:rPr lang="zh-CN" sz="1600" baseline="0">
                <a:cs typeface="Times New Roman" pitchFamily="18" charset="0"/>
              </a:rPr>
              <a:t>个顶点有关，事实上，</a:t>
            </a:r>
            <a:r>
              <a:rPr lang="zh-CN" altLang="zh-CN" sz="1600" i="1" baseline="0">
                <a:cs typeface="Times New Roman" pitchFamily="18" charset="0"/>
              </a:rPr>
              <a:t>r</a:t>
            </a:r>
            <a:r>
              <a:rPr lang="zh-CN" sz="1600" baseline="0">
                <a:cs typeface="Times New Roman" pitchFamily="18" charset="0"/>
              </a:rPr>
              <a:t>阶导矢只与</a:t>
            </a:r>
            <a:r>
              <a:rPr lang="zh-CN" altLang="zh-CN" sz="1600" baseline="0">
                <a:cs typeface="Times New Roman" pitchFamily="18" charset="0"/>
              </a:rPr>
              <a:t>(</a:t>
            </a:r>
            <a:r>
              <a:rPr lang="zh-CN" altLang="zh-CN" sz="1600" i="1" baseline="0">
                <a:cs typeface="Times New Roman" pitchFamily="18" charset="0"/>
              </a:rPr>
              <a:t>r</a:t>
            </a:r>
            <a:r>
              <a:rPr lang="zh-CN" altLang="zh-CN" sz="1600" baseline="0">
                <a:cs typeface="Times New Roman" pitchFamily="18" charset="0"/>
              </a:rPr>
              <a:t>+1)</a:t>
            </a:r>
            <a:r>
              <a:rPr lang="zh-CN" sz="1600" baseline="0">
                <a:cs typeface="Times New Roman" pitchFamily="18" charset="0"/>
              </a:rPr>
              <a:t>个相邻点有关，与更远点无关。</a:t>
            </a:r>
          </a:p>
        </p:txBody>
      </p:sp>
      <p:pic>
        <p:nvPicPr>
          <p:cNvPr id="88071" name="Picture 5" descr="http:/www.lnnu.edu.cn/xdjyjx/tuxing/Chapter3/CG_Gif_3_26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24075" y="2492375"/>
            <a:ext cx="63357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2" name="Rectangle 6"/>
          <p:cNvSpPr>
            <a:spLocks noChangeArrowheads="1"/>
          </p:cNvSpPr>
          <p:nvPr/>
        </p:nvSpPr>
        <p:spPr bwMode="auto">
          <a:xfrm>
            <a:off x="250825" y="3213100"/>
            <a:ext cx="5260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vl="3" algn="just">
              <a:spcBef>
                <a:spcPct val="20000"/>
              </a:spcBef>
              <a:buClr>
                <a:schemeClr val="accent2"/>
              </a:buClr>
              <a:buFont typeface="Wingdings" pitchFamily="2" charset="2"/>
              <a:buNone/>
            </a:pPr>
            <a:r>
              <a:rPr lang="zh-CN" altLang="zh-CN" sz="1600" baseline="0">
                <a:cs typeface="Times New Roman" pitchFamily="18" charset="0"/>
              </a:rPr>
              <a:t>     </a:t>
            </a:r>
            <a:r>
              <a:rPr lang="zh-CN" sz="1600" baseline="0">
                <a:cs typeface="Times New Roman" pitchFamily="18" charset="0"/>
              </a:rPr>
              <a:t>得到</a:t>
            </a:r>
            <a:r>
              <a:rPr lang="zh-CN" altLang="zh-CN" sz="1600" baseline="0">
                <a:cs typeface="Times New Roman" pitchFamily="18" charset="0"/>
              </a:rPr>
              <a:t>Bezier</a:t>
            </a:r>
            <a:r>
              <a:rPr lang="zh-CN" sz="1600" baseline="0">
                <a:cs typeface="Times New Roman" pitchFamily="18" charset="0"/>
              </a:rPr>
              <a:t>曲线在端点的曲率分别为：</a:t>
            </a:r>
          </a:p>
        </p:txBody>
      </p:sp>
      <p:pic>
        <p:nvPicPr>
          <p:cNvPr id="88073" name="Picture 7" descr="http:/www.lnnu.edu.cn/xdjyjx/tuxing/Chapter3/CG_Gif_3_266.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3419475" y="3789363"/>
            <a:ext cx="3095625"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FF194F5-5168-4E21-97A4-73114B2F069F}" type="datetime1">
              <a:rPr lang="zh-CN" altLang="en-US" baseline="0"/>
              <a:pPr eaLnBrk="1" hangingPunct="1"/>
              <a:t>2010/12/17</a:t>
            </a:fld>
            <a:endParaRPr lang="zh-CN" altLang="zh-CN" baseline="0"/>
          </a:p>
        </p:txBody>
      </p:sp>
      <p:sp>
        <p:nvSpPr>
          <p:cNvPr id="89091"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63CE0EB-B301-4DEC-A93A-F63133385A94}" type="slidenum">
              <a:rPr lang="zh-CN" altLang="zh-CN" baseline="0"/>
              <a:pPr eaLnBrk="1" hangingPunct="1"/>
              <a:t>61</a:t>
            </a:fld>
            <a:endParaRPr lang="zh-CN" altLang="zh-CN" baseline="0"/>
          </a:p>
        </p:txBody>
      </p:sp>
      <p:sp>
        <p:nvSpPr>
          <p:cNvPr id="89092" name="Rectangle 2"/>
          <p:cNvSpPr>
            <a:spLocks noGrp="1" noRot="1" noChangeArrowheads="1"/>
          </p:cNvSpPr>
          <p:nvPr>
            <p:ph type="title"/>
          </p:nvPr>
        </p:nvSpPr>
        <p:spPr/>
        <p:txBody>
          <a:bodyPr/>
          <a:lstStyle/>
          <a:p>
            <a:pPr eaLnBrk="1" hangingPunct="1"/>
            <a:r>
              <a:rPr lang="zh-CN" b="1" u="sng" smtClean="0"/>
              <a:t>第五章：曲线与曲面</a:t>
            </a:r>
          </a:p>
        </p:txBody>
      </p:sp>
      <p:sp>
        <p:nvSpPr>
          <p:cNvPr id="89093" name="Rectangle 3"/>
          <p:cNvSpPr>
            <a:spLocks noGrp="1" noRot="1" noChangeArrowheads="1"/>
          </p:cNvSpPr>
          <p:nvPr>
            <p:ph type="body" sz="half" idx="1"/>
          </p:nvPr>
        </p:nvSpPr>
        <p:spPr>
          <a:xfrm>
            <a:off x="301625" y="1905000"/>
            <a:ext cx="8591550" cy="4194175"/>
          </a:xfrm>
        </p:spPr>
        <p:txBody>
          <a:bodyPr/>
          <a:lstStyle/>
          <a:p>
            <a:pPr marL="987425" lvl="2" indent="-179388" eaLnBrk="1" hangingPunct="1"/>
            <a:r>
              <a:rPr lang="zh-CN" altLang="zh-CN" sz="2000" smtClean="0"/>
              <a:t> </a:t>
            </a:r>
            <a:r>
              <a:rPr lang="en-US" altLang="zh-CN" sz="1800" smtClean="0"/>
              <a:t>k</a:t>
            </a:r>
            <a:r>
              <a:rPr lang="zh-CN" sz="1800" smtClean="0"/>
              <a:t>阶导函数的差分表示</a:t>
            </a:r>
            <a:r>
              <a:rPr lang="zh-CN" sz="2000" smtClean="0"/>
              <a:t> </a:t>
            </a:r>
          </a:p>
          <a:p>
            <a:pPr marL="987425" lvl="2" indent="-179388" eaLnBrk="1" hangingPunct="1"/>
            <a:endParaRPr lang="zh-CN" sz="2000" smtClean="0"/>
          </a:p>
          <a:p>
            <a:pPr marL="987425" lvl="2" indent="-179388" eaLnBrk="1" hangingPunct="1"/>
            <a:endParaRPr lang="zh-CN" sz="2000" smtClean="0"/>
          </a:p>
          <a:p>
            <a:pPr marL="1339850" lvl="3" indent="-173038" eaLnBrk="1" hangingPunct="1"/>
            <a:r>
              <a:rPr lang="zh-CN" sz="1800" smtClean="0"/>
              <a:t> </a:t>
            </a:r>
            <a:r>
              <a:rPr lang="en-US" altLang="zh-CN" sz="1600" smtClean="0"/>
              <a:t>n</a:t>
            </a:r>
            <a:r>
              <a:rPr lang="zh-CN" sz="1600" smtClean="0"/>
              <a:t>次</a:t>
            </a:r>
            <a:r>
              <a:rPr lang="en-US" altLang="zh-CN" sz="1600" smtClean="0"/>
              <a:t>Bezier</a:t>
            </a:r>
            <a:r>
              <a:rPr lang="zh-CN" sz="1600" smtClean="0"/>
              <a:t>曲线的</a:t>
            </a:r>
            <a:r>
              <a:rPr lang="en-US" altLang="zh-CN" sz="1600" smtClean="0"/>
              <a:t>k</a:t>
            </a:r>
            <a:r>
              <a:rPr lang="zh-CN" sz="1600" smtClean="0"/>
              <a:t>阶导数可用差分公式为</a:t>
            </a:r>
          </a:p>
          <a:p>
            <a:pPr marL="1339850" lvl="3" indent="-173038" eaLnBrk="1" hangingPunct="1"/>
            <a:endParaRPr lang="zh-CN" altLang="zh-CN" sz="1600" smtClean="0"/>
          </a:p>
          <a:p>
            <a:pPr marL="1339850" lvl="3" indent="-173038" eaLnBrk="1" hangingPunct="1"/>
            <a:endParaRPr lang="zh-CN" altLang="zh-CN" sz="1600" smtClean="0"/>
          </a:p>
          <a:p>
            <a:pPr marL="1339850" lvl="3" indent="-173038" eaLnBrk="1" hangingPunct="1">
              <a:buFont typeface="Wingdings" pitchFamily="2" charset="2"/>
              <a:buNone/>
            </a:pPr>
            <a:r>
              <a:rPr lang="zh-CN" altLang="zh-CN" sz="1600" smtClean="0"/>
              <a:t> </a:t>
            </a:r>
            <a:r>
              <a:rPr lang="zh-CN" sz="1600" smtClean="0"/>
              <a:t>其中高阶向前差分矢量由低阶向前差分矢量递推地定义</a:t>
            </a:r>
            <a:endParaRPr lang="zh-CN" sz="1800" smtClean="0"/>
          </a:p>
        </p:txBody>
      </p:sp>
      <p:pic>
        <p:nvPicPr>
          <p:cNvPr id="89094" name="Picture 4" descr="http:/www.lnnu.edu.cn/xdjyjx/tuxing/Chapter3/CG_Gif_3_267.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2700338" y="2276475"/>
            <a:ext cx="3816350" cy="647700"/>
          </a:xfrm>
          <a:noFill/>
        </p:spPr>
      </p:pic>
      <p:pic>
        <p:nvPicPr>
          <p:cNvPr id="89095" name="Picture 5" descr="http:/www.lnnu.edu.cn/xdjyjx/tuxing/Chapter3/CG_Gif_3_268.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3059113" y="3357563"/>
            <a:ext cx="2520950" cy="503237"/>
          </a:xfrm>
          <a:noFill/>
        </p:spPr>
      </p:pic>
      <p:pic>
        <p:nvPicPr>
          <p:cNvPr id="89096" name="Picture 6" descr="http:/www.lnnu.edu.cn/xdjyjx/tuxing/Chapter3/CG_Gif_3_269.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3059113" y="4365625"/>
            <a:ext cx="3455987"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886C645-51B2-461F-BE7C-9AAA3C225452}" type="datetime1">
              <a:rPr lang="zh-CN" altLang="en-US" baseline="0"/>
              <a:pPr eaLnBrk="1" hangingPunct="1"/>
              <a:t>2010/12/17</a:t>
            </a:fld>
            <a:endParaRPr lang="zh-CN" altLang="zh-CN" baseline="0"/>
          </a:p>
        </p:txBody>
      </p:sp>
      <p:sp>
        <p:nvSpPr>
          <p:cNvPr id="21508"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E00C9BB-12E1-40D8-BE8F-F211F769164A}" type="slidenum">
              <a:rPr lang="zh-CN" altLang="zh-CN" baseline="0"/>
              <a:pPr eaLnBrk="1" hangingPunct="1"/>
              <a:t>62</a:t>
            </a:fld>
            <a:endParaRPr lang="zh-CN" altLang="zh-CN" baseline="0"/>
          </a:p>
        </p:txBody>
      </p:sp>
      <p:sp>
        <p:nvSpPr>
          <p:cNvPr id="21509" name="Rectangle 2"/>
          <p:cNvSpPr>
            <a:spLocks noGrp="1" noRot="1" noChangeArrowheads="1"/>
          </p:cNvSpPr>
          <p:nvPr>
            <p:ph type="title"/>
          </p:nvPr>
        </p:nvSpPr>
        <p:spPr/>
        <p:txBody>
          <a:bodyPr/>
          <a:lstStyle/>
          <a:p>
            <a:pPr eaLnBrk="1" hangingPunct="1"/>
            <a:r>
              <a:rPr lang="zh-CN" b="1" u="sng" smtClean="0"/>
              <a:t>第五章：曲线与曲面</a:t>
            </a:r>
          </a:p>
        </p:txBody>
      </p:sp>
      <p:sp>
        <p:nvSpPr>
          <p:cNvPr id="21510" name="Rectangle 3"/>
          <p:cNvSpPr>
            <a:spLocks noGrp="1" noRot="1" noChangeArrowheads="1"/>
          </p:cNvSpPr>
          <p:nvPr>
            <p:ph type="body" sz="half" idx="1"/>
          </p:nvPr>
        </p:nvSpPr>
        <p:spPr>
          <a:xfrm>
            <a:off x="301625" y="1905000"/>
            <a:ext cx="8518525" cy="4194175"/>
          </a:xfrm>
        </p:spPr>
        <p:txBody>
          <a:bodyPr/>
          <a:lstStyle/>
          <a:p>
            <a:pPr lvl="2" eaLnBrk="1" hangingPunct="1"/>
            <a:r>
              <a:rPr lang="zh-CN" sz="1800" smtClean="0"/>
              <a:t>对称性</a:t>
            </a:r>
          </a:p>
          <a:p>
            <a:pPr lvl="2" eaLnBrk="1" hangingPunct="1"/>
            <a:endParaRPr lang="zh-CN" altLang="zh-CN" sz="1800" smtClean="0"/>
          </a:p>
          <a:p>
            <a:pPr lvl="2" eaLnBrk="1" hangingPunct="1"/>
            <a:endParaRPr lang="zh-CN" altLang="zh-CN" sz="1800" smtClean="0"/>
          </a:p>
          <a:p>
            <a:pPr lvl="2" eaLnBrk="1" hangingPunct="1">
              <a:buFont typeface="Wingdings" pitchFamily="2" charset="2"/>
              <a:buNone/>
            </a:pPr>
            <a:r>
              <a:rPr lang="zh-CN" altLang="zh-CN" sz="1800" smtClean="0"/>
              <a:t>		</a:t>
            </a:r>
            <a:r>
              <a:rPr lang="en-US" altLang="zh-CN" sz="1600" smtClean="0"/>
              <a:t>Bezier</a:t>
            </a:r>
            <a:r>
              <a:rPr lang="zh-CN" sz="1600" smtClean="0"/>
              <a:t>曲线形状相同，走向相反。因为</a:t>
            </a:r>
          </a:p>
          <a:p>
            <a:pPr lvl="2" eaLnBrk="1" hangingPunct="1">
              <a:buFont typeface="Wingdings" pitchFamily="2" charset="2"/>
              <a:buNone/>
            </a:pPr>
            <a:endParaRPr lang="zh-CN" altLang="zh-CN" sz="1600" smtClean="0"/>
          </a:p>
          <a:p>
            <a:pPr lvl="2" eaLnBrk="1" hangingPunct="1">
              <a:buFont typeface="Wingdings" pitchFamily="2" charset="2"/>
              <a:buNone/>
            </a:pPr>
            <a:endParaRPr lang="zh-CN" altLang="zh-CN" sz="1800" smtClean="0"/>
          </a:p>
          <a:p>
            <a:pPr lvl="2" eaLnBrk="1" hangingPunct="1">
              <a:buFont typeface="Wingdings" pitchFamily="2" charset="2"/>
              <a:buNone/>
            </a:pPr>
            <a:endParaRPr lang="zh-CN" altLang="zh-CN" sz="1800" smtClean="0"/>
          </a:p>
          <a:p>
            <a:pPr lvl="2" eaLnBrk="1" hangingPunct="1"/>
            <a:endParaRPr lang="zh-CN" altLang="zh-CN" sz="1800" smtClean="0"/>
          </a:p>
          <a:p>
            <a:pPr lvl="2" eaLnBrk="1" hangingPunct="1"/>
            <a:endParaRPr lang="zh-CN" altLang="zh-CN" sz="1800" smtClean="0"/>
          </a:p>
          <a:p>
            <a:pPr lvl="3" eaLnBrk="1" hangingPunct="1"/>
            <a:r>
              <a:rPr lang="zh-CN" sz="1600" smtClean="0"/>
              <a:t>这个性质说明</a:t>
            </a:r>
            <a:r>
              <a:rPr lang="en-US" altLang="zh-CN" sz="1600" smtClean="0"/>
              <a:t>Bezier</a:t>
            </a:r>
            <a:r>
              <a:rPr lang="zh-CN" sz="1600" smtClean="0"/>
              <a:t>曲线在起点处有什么几何性质，在终点处也有相同的性质</a:t>
            </a:r>
          </a:p>
        </p:txBody>
      </p:sp>
      <p:pic>
        <p:nvPicPr>
          <p:cNvPr id="21511" name="Picture 4" descr="http:/www.lnnu.edu.cn/xdjyjx/tuxing/Chapter3/CG_Gif_3_270.gif"/>
          <p:cNvPicPr>
            <a:picLocks noGrp="1" noChangeAspect="1" noChangeArrowheads="1"/>
          </p:cNvPicPr>
          <p:nvPr>
            <p:ph sz="quarter" idx="2"/>
          </p:nvPr>
        </p:nvPicPr>
        <p:blipFill>
          <a:blip r:embed="rId3" r:link="rId4">
            <a:extLst>
              <a:ext uri="{28A0092B-C50C-407E-A947-70E740481C1C}">
                <a14:useLocalDpi xmlns:a14="http://schemas.microsoft.com/office/drawing/2010/main" val="0"/>
              </a:ext>
            </a:extLst>
          </a:blip>
          <a:srcRect/>
          <a:stretch>
            <a:fillRect/>
          </a:stretch>
        </p:blipFill>
        <p:spPr>
          <a:xfrm>
            <a:off x="1619250" y="2349500"/>
            <a:ext cx="6408738" cy="504825"/>
          </a:xfrm>
          <a:noFill/>
        </p:spPr>
      </p:pic>
      <p:pic>
        <p:nvPicPr>
          <p:cNvPr id="21512" name="Picture 5" descr="http:/www.lnnu.edu.cn/xdjyjx/tuxing/Chapter3/CG_Gif_3_271.gif"/>
          <p:cNvPicPr>
            <a:picLocks noGrp="1" noChangeAspect="1" noChangeArrowheads="1"/>
          </p:cNvPicPr>
          <p:nvPr>
            <p:ph sz="quarter" idx="3"/>
          </p:nvPr>
        </p:nvPicPr>
        <p:blipFill>
          <a:blip r:embed="rId5" r:link="rId6">
            <a:extLst>
              <a:ext uri="{28A0092B-C50C-407E-A947-70E740481C1C}">
                <a14:useLocalDpi xmlns:a14="http://schemas.microsoft.com/office/drawing/2010/main" val="0"/>
              </a:ext>
            </a:extLst>
          </a:blip>
          <a:srcRect/>
          <a:stretch>
            <a:fillRect/>
          </a:stretch>
        </p:blipFill>
        <p:spPr>
          <a:xfrm>
            <a:off x="2195513" y="3284538"/>
            <a:ext cx="5903912" cy="792162"/>
          </a:xfrm>
          <a:noFill/>
        </p:spPr>
      </p:pic>
      <p:graphicFrame>
        <p:nvGraphicFramePr>
          <p:cNvPr id="21506" name="Object 6"/>
          <p:cNvGraphicFramePr>
            <a:graphicFrameLocks noChangeAspect="1"/>
          </p:cNvGraphicFramePr>
          <p:nvPr/>
        </p:nvGraphicFramePr>
        <p:xfrm>
          <a:off x="2555875" y="4221163"/>
          <a:ext cx="5692775" cy="400050"/>
        </p:xfrm>
        <a:graphic>
          <a:graphicData uri="http://schemas.openxmlformats.org/presentationml/2006/ole">
            <mc:AlternateContent xmlns:mc="http://schemas.openxmlformats.org/markup-compatibility/2006">
              <mc:Choice xmlns:v="urn:schemas-microsoft-com:vml" Requires="v">
                <p:oleObj spid="_x0000_s21516" r:id="rId7" imgW="2970828" imgH="241512" progId="Equation.3">
                  <p:embed/>
                </p:oleObj>
              </mc:Choice>
              <mc:Fallback>
                <p:oleObj r:id="rId7" imgW="2970828" imgH="241512"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4221163"/>
                        <a:ext cx="56927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48F1E1A-465F-4367-8E46-E5EDBC023FCB}" type="datetime1">
              <a:rPr lang="zh-CN" altLang="en-US" baseline="0"/>
              <a:pPr eaLnBrk="1" hangingPunct="1"/>
              <a:t>2010/12/17</a:t>
            </a:fld>
            <a:endParaRPr lang="zh-CN" altLang="zh-CN" baseline="0"/>
          </a:p>
        </p:txBody>
      </p:sp>
      <p:sp>
        <p:nvSpPr>
          <p:cNvPr id="90115"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299A5D8-CA93-4A6F-902E-B30D42DADA9B}" type="slidenum">
              <a:rPr lang="zh-CN" altLang="zh-CN" baseline="0"/>
              <a:pPr eaLnBrk="1" hangingPunct="1"/>
              <a:t>63</a:t>
            </a:fld>
            <a:endParaRPr lang="zh-CN" altLang="zh-CN" baseline="0"/>
          </a:p>
        </p:txBody>
      </p:sp>
      <p:sp>
        <p:nvSpPr>
          <p:cNvPr id="90116" name="Rectangle 2"/>
          <p:cNvSpPr>
            <a:spLocks noGrp="1" noRot="1" noChangeArrowheads="1"/>
          </p:cNvSpPr>
          <p:nvPr>
            <p:ph type="title"/>
          </p:nvPr>
        </p:nvSpPr>
        <p:spPr/>
        <p:txBody>
          <a:bodyPr/>
          <a:lstStyle/>
          <a:p>
            <a:pPr eaLnBrk="1" hangingPunct="1"/>
            <a:r>
              <a:rPr lang="zh-CN" b="1" u="sng" smtClean="0"/>
              <a:t>第五章：曲线与曲面</a:t>
            </a:r>
          </a:p>
        </p:txBody>
      </p:sp>
      <p:sp>
        <p:nvSpPr>
          <p:cNvPr id="90117" name="Rectangle 3"/>
          <p:cNvSpPr>
            <a:spLocks noGrp="1" noChangeArrowheads="1"/>
          </p:cNvSpPr>
          <p:nvPr>
            <p:ph type="body" sz="half" idx="1"/>
          </p:nvPr>
        </p:nvSpPr>
        <p:spPr>
          <a:xfrm>
            <a:off x="301625" y="1905000"/>
            <a:ext cx="8518525" cy="4194175"/>
          </a:xfrm>
          <a:noFill/>
        </p:spPr>
        <p:txBody>
          <a:bodyPr/>
          <a:lstStyle/>
          <a:p>
            <a:pPr marL="1257300" lvl="2" indent="-342900" algn="just" eaLnBrk="1" hangingPunct="1">
              <a:buSzTx/>
            </a:pPr>
            <a:r>
              <a:rPr lang="zh-CN" sz="1800" smtClean="0"/>
              <a:t>凸包性</a:t>
            </a:r>
          </a:p>
        </p:txBody>
      </p:sp>
      <p:pic>
        <p:nvPicPr>
          <p:cNvPr id="90118" name="Picture 4" descr="http:/www.lnnu.edu.cn/xdjyjx/tuxing/Chapter3/CG_Gif_3_272.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1619250" y="2205038"/>
            <a:ext cx="6840538" cy="2087562"/>
          </a:xfrm>
          <a:noFill/>
        </p:spPr>
      </p:pic>
      <p:pic>
        <p:nvPicPr>
          <p:cNvPr id="90119" name="Picture 5" descr="http:/www.lnnu.edu.cn/xdjyjx/tuxing/Chapter3/312img/CG_Gif_3_009.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2771775" y="4365625"/>
            <a:ext cx="3455988" cy="1511300"/>
          </a:xfrm>
          <a:noFill/>
        </p:spPr>
      </p:pic>
      <p:sp>
        <p:nvSpPr>
          <p:cNvPr id="90120" name="Rectangle 6"/>
          <p:cNvSpPr>
            <a:spLocks noChangeArrowheads="1"/>
          </p:cNvSpPr>
          <p:nvPr/>
        </p:nvSpPr>
        <p:spPr bwMode="auto">
          <a:xfrm>
            <a:off x="2987675" y="5949950"/>
            <a:ext cx="2832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5.1.9 Bezier</a:t>
            </a:r>
            <a:r>
              <a:rPr lang="zh-CN" baseline="0">
                <a:cs typeface="Times New Roman" pitchFamily="18" charset="0"/>
              </a:rPr>
              <a:t>曲线凸包性</a:t>
            </a:r>
            <a:r>
              <a:rPr lang="zh-CN" baseline="0">
                <a:latin typeface="Times New Roman" pitchFamily="18" charset="0"/>
                <a:ea typeface="仿宋_GB2312" pitchFamily="49" charset="-122"/>
              </a:rPr>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DEB05D2-B842-4201-BC31-9F0F1A32469D}" type="datetime1">
              <a:rPr lang="zh-CN" altLang="en-US" baseline="0"/>
              <a:pPr eaLnBrk="1" hangingPunct="1"/>
              <a:t>2010/12/17</a:t>
            </a:fld>
            <a:endParaRPr lang="zh-CN" altLang="zh-CN" baseline="0"/>
          </a:p>
        </p:txBody>
      </p:sp>
      <p:sp>
        <p:nvSpPr>
          <p:cNvPr id="91139"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5D23CCD-D85F-4E7E-AED5-131A2995315C}" type="slidenum">
              <a:rPr lang="zh-CN" altLang="zh-CN" baseline="0"/>
              <a:pPr eaLnBrk="1" hangingPunct="1"/>
              <a:t>64</a:t>
            </a:fld>
            <a:endParaRPr lang="zh-CN" altLang="zh-CN" baseline="0"/>
          </a:p>
        </p:txBody>
      </p:sp>
      <p:sp>
        <p:nvSpPr>
          <p:cNvPr id="91140" name="Rectangle 2"/>
          <p:cNvSpPr>
            <a:spLocks noGrp="1" noRot="1" noChangeArrowheads="1"/>
          </p:cNvSpPr>
          <p:nvPr>
            <p:ph type="title"/>
          </p:nvPr>
        </p:nvSpPr>
        <p:spPr/>
        <p:txBody>
          <a:bodyPr/>
          <a:lstStyle/>
          <a:p>
            <a:pPr eaLnBrk="1" hangingPunct="1"/>
            <a:r>
              <a:rPr lang="zh-CN" b="1" u="sng" smtClean="0"/>
              <a:t>第五章：曲线与曲面</a:t>
            </a:r>
          </a:p>
        </p:txBody>
      </p:sp>
      <p:sp>
        <p:nvSpPr>
          <p:cNvPr id="91141" name="Rectangle 3"/>
          <p:cNvSpPr>
            <a:spLocks noGrp="1" noRot="1" noChangeArrowheads="1"/>
          </p:cNvSpPr>
          <p:nvPr>
            <p:ph type="body" sz="half" idx="1"/>
          </p:nvPr>
        </p:nvSpPr>
        <p:spPr>
          <a:xfrm>
            <a:off x="301625" y="1905000"/>
            <a:ext cx="8518525" cy="4194175"/>
          </a:xfrm>
        </p:spPr>
        <p:txBody>
          <a:bodyPr/>
          <a:lstStyle/>
          <a:p>
            <a:pPr lvl="2" eaLnBrk="1" hangingPunct="1"/>
            <a:r>
              <a:rPr lang="zh-CN" sz="1800" smtClean="0"/>
              <a:t>坐标不变性</a:t>
            </a:r>
          </a:p>
          <a:p>
            <a:pPr lvl="3" eaLnBrk="1" hangingPunct="1"/>
            <a:r>
              <a:rPr lang="zh-CN" sz="1600" smtClean="0"/>
              <a:t>指某些几何特性不随坐标变换而变化。</a:t>
            </a:r>
            <a:r>
              <a:rPr lang="zh-CN" altLang="zh-CN" sz="1600" smtClean="0"/>
              <a:t>Bezier</a:t>
            </a:r>
            <a:r>
              <a:rPr lang="zh-CN" sz="1600" smtClean="0"/>
              <a:t>曲线的位置与形状与其特征多边形顶点</a:t>
            </a:r>
            <a:r>
              <a:rPr lang="zh-CN" altLang="zh-CN" sz="1600" i="1" smtClean="0"/>
              <a:t>Pi</a:t>
            </a:r>
            <a:r>
              <a:rPr lang="zh-CN" altLang="zh-CN" sz="1600" smtClean="0"/>
              <a:t>(</a:t>
            </a:r>
            <a:r>
              <a:rPr lang="zh-CN" altLang="zh-CN" sz="1600" i="1" smtClean="0"/>
              <a:t>i</a:t>
            </a:r>
            <a:r>
              <a:rPr lang="zh-CN" altLang="zh-CN" sz="1600" smtClean="0"/>
              <a:t>=0,1,...,</a:t>
            </a:r>
            <a:r>
              <a:rPr lang="zh-CN" altLang="zh-CN" sz="1600" i="1" smtClean="0"/>
              <a:t>n</a:t>
            </a:r>
            <a:r>
              <a:rPr lang="zh-CN" altLang="zh-CN" sz="1600" smtClean="0"/>
              <a:t>)</a:t>
            </a:r>
            <a:r>
              <a:rPr lang="zh-CN" sz="1600" smtClean="0"/>
              <a:t>的位置有关，但不依赖坐标系的选择，即有</a:t>
            </a:r>
          </a:p>
          <a:p>
            <a:pPr lvl="3" eaLnBrk="1" hangingPunct="1"/>
            <a:endParaRPr lang="zh-CN" altLang="zh-CN" sz="1600" smtClean="0"/>
          </a:p>
          <a:p>
            <a:pPr lvl="3" eaLnBrk="1" hangingPunct="1"/>
            <a:endParaRPr lang="zh-CN" altLang="zh-CN" sz="1600" smtClean="0"/>
          </a:p>
          <a:p>
            <a:pPr eaLnBrk="1" hangingPunct="1"/>
            <a:endParaRPr lang="zh-CN" altLang="zh-CN" sz="1600" smtClean="0"/>
          </a:p>
          <a:p>
            <a:pPr eaLnBrk="1" hangingPunct="1"/>
            <a:endParaRPr lang="zh-CN" altLang="zh-CN" sz="1600" smtClean="0"/>
          </a:p>
          <a:p>
            <a:pPr lvl="2" eaLnBrk="1" hangingPunct="1"/>
            <a:r>
              <a:rPr lang="zh-CN" sz="1800" smtClean="0"/>
              <a:t>变差缩减性</a:t>
            </a:r>
          </a:p>
          <a:p>
            <a:pPr lvl="3" eaLnBrk="1" hangingPunct="1"/>
            <a:r>
              <a:rPr lang="zh-CN" sz="1600" smtClean="0"/>
              <a:t>若</a:t>
            </a:r>
            <a:r>
              <a:rPr lang="zh-CN" altLang="zh-CN" sz="1600" smtClean="0"/>
              <a:t>Bezier</a:t>
            </a:r>
            <a:r>
              <a:rPr lang="zh-CN" sz="1600" smtClean="0"/>
              <a:t>曲线的特征多边形</a:t>
            </a:r>
            <a:r>
              <a:rPr lang="zh-CN" altLang="zh-CN" sz="1600" i="1" smtClean="0"/>
              <a:t>P</a:t>
            </a:r>
            <a:r>
              <a:rPr lang="zh-CN" altLang="zh-CN" sz="1600" smtClean="0"/>
              <a:t>0</a:t>
            </a:r>
            <a:r>
              <a:rPr lang="zh-CN" altLang="zh-CN" sz="1600" i="1" smtClean="0"/>
              <a:t>P</a:t>
            </a:r>
            <a:r>
              <a:rPr lang="zh-CN" altLang="zh-CN" sz="1600" smtClean="0"/>
              <a:t>1...</a:t>
            </a:r>
            <a:r>
              <a:rPr lang="zh-CN" altLang="zh-CN" sz="1600" i="1" smtClean="0"/>
              <a:t>Pn</a:t>
            </a:r>
            <a:r>
              <a:rPr lang="zh-CN" sz="1600" smtClean="0"/>
              <a:t>是一个平面图形则平面内任意直线与</a:t>
            </a:r>
            <a:r>
              <a:rPr lang="zh-CN" altLang="zh-CN" sz="1600" i="1" smtClean="0"/>
              <a:t>P</a:t>
            </a:r>
            <a:r>
              <a:rPr lang="zh-CN" altLang="zh-CN" sz="1600" smtClean="0"/>
              <a:t>(</a:t>
            </a:r>
            <a:r>
              <a:rPr lang="zh-CN" altLang="zh-CN" sz="1600" i="1" smtClean="0"/>
              <a:t>t</a:t>
            </a:r>
            <a:r>
              <a:rPr lang="zh-CN" altLang="zh-CN" sz="1600" smtClean="0"/>
              <a:t>)</a:t>
            </a:r>
            <a:r>
              <a:rPr lang="zh-CN" sz="1600" smtClean="0"/>
              <a:t>的交点个数不多于该直线与其特征多边形的交点个数</a:t>
            </a:r>
          </a:p>
          <a:p>
            <a:pPr lvl="3" eaLnBrk="1" hangingPunct="1"/>
            <a:r>
              <a:rPr lang="zh-CN" sz="1600" smtClean="0"/>
              <a:t>此性质反映了</a:t>
            </a:r>
            <a:r>
              <a:rPr lang="zh-CN" altLang="zh-CN" sz="1600" smtClean="0"/>
              <a:t>Bezier</a:t>
            </a:r>
            <a:r>
              <a:rPr lang="zh-CN" sz="1600" smtClean="0"/>
              <a:t>曲线比其特征多边形的波动小，也就是说</a:t>
            </a:r>
            <a:r>
              <a:rPr lang="zh-CN" altLang="zh-CN" sz="1600" smtClean="0"/>
              <a:t>Bezier</a:t>
            </a:r>
            <a:r>
              <a:rPr lang="zh-CN" sz="1600" smtClean="0"/>
              <a:t>曲线比特征多边形的折线更光顺。</a:t>
            </a:r>
          </a:p>
        </p:txBody>
      </p:sp>
      <p:pic>
        <p:nvPicPr>
          <p:cNvPr id="91142" name="Picture 4" descr="http:/www.lnnu.edu.cn/xdjyjx/tuxing/Chapter3/CG_Gif_3_273.gif"/>
          <p:cNvPicPr>
            <a:picLocks noGrp="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2484438" y="2852738"/>
            <a:ext cx="5183187" cy="792162"/>
          </a:xfr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3FF1423-8185-4F7C-919A-25B050D1B802}" type="datetime1">
              <a:rPr lang="zh-CN" altLang="en-US" baseline="0"/>
              <a:pPr eaLnBrk="1" hangingPunct="1"/>
              <a:t>2010/12/17</a:t>
            </a:fld>
            <a:endParaRPr lang="zh-CN" altLang="zh-CN" baseline="0"/>
          </a:p>
        </p:txBody>
      </p:sp>
      <p:sp>
        <p:nvSpPr>
          <p:cNvPr id="9216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0D05EC6-6082-4D4A-9A68-CF574E1CEA41}" type="slidenum">
              <a:rPr lang="zh-CN" altLang="zh-CN" baseline="0"/>
              <a:pPr eaLnBrk="1" hangingPunct="1"/>
              <a:t>65</a:t>
            </a:fld>
            <a:endParaRPr lang="zh-CN" altLang="zh-CN" baseline="0"/>
          </a:p>
        </p:txBody>
      </p:sp>
      <p:sp>
        <p:nvSpPr>
          <p:cNvPr id="92164" name="Rectangle 2"/>
          <p:cNvSpPr>
            <a:spLocks noGrp="1" noRot="1" noChangeArrowheads="1"/>
          </p:cNvSpPr>
          <p:nvPr>
            <p:ph type="title"/>
          </p:nvPr>
        </p:nvSpPr>
        <p:spPr/>
        <p:txBody>
          <a:bodyPr/>
          <a:lstStyle/>
          <a:p>
            <a:pPr eaLnBrk="1" hangingPunct="1"/>
            <a:r>
              <a:rPr lang="zh-CN" b="1" u="sng" smtClean="0"/>
              <a:t>第五章：曲线与曲面</a:t>
            </a:r>
          </a:p>
        </p:txBody>
      </p:sp>
      <p:sp>
        <p:nvSpPr>
          <p:cNvPr id="92165" name="Rectangle 3"/>
          <p:cNvSpPr>
            <a:spLocks noGrp="1" noRot="1" noChangeArrowheads="1"/>
          </p:cNvSpPr>
          <p:nvPr>
            <p:ph type="body" sz="half" idx="1"/>
          </p:nvPr>
        </p:nvSpPr>
        <p:spPr>
          <a:xfrm>
            <a:off x="301625" y="1905000"/>
            <a:ext cx="8518525" cy="4194175"/>
          </a:xfrm>
        </p:spPr>
        <p:txBody>
          <a:bodyPr/>
          <a:lstStyle/>
          <a:p>
            <a:pPr lvl="2" eaLnBrk="1" hangingPunct="1"/>
            <a:r>
              <a:rPr lang="zh-CN" sz="1800" smtClean="0"/>
              <a:t>仿射不变性</a:t>
            </a:r>
          </a:p>
          <a:p>
            <a:pPr lvl="3" eaLnBrk="1" hangingPunct="1"/>
            <a:r>
              <a:rPr lang="zh-CN" sz="1600" smtClean="0"/>
              <a:t>对于任意的仿射变换</a:t>
            </a:r>
            <a:r>
              <a:rPr lang="en-US" altLang="zh-CN" sz="1600" smtClean="0"/>
              <a:t>A</a:t>
            </a:r>
          </a:p>
          <a:p>
            <a:pPr eaLnBrk="1" hangingPunct="1"/>
            <a:endParaRPr lang="en-US" sz="2400" smtClean="0"/>
          </a:p>
          <a:p>
            <a:pPr eaLnBrk="1" hangingPunct="1"/>
            <a:endParaRPr lang="en-US" sz="2400" smtClean="0"/>
          </a:p>
          <a:p>
            <a:pPr lvl="3" eaLnBrk="1" hangingPunct="1"/>
            <a:r>
              <a:rPr lang="zh-CN" sz="1600" smtClean="0"/>
              <a:t>即在仿射变换下，</a:t>
            </a:r>
            <a:r>
              <a:rPr lang="en-US" altLang="zh-CN" sz="1600" smtClean="0"/>
              <a:t>P(t)</a:t>
            </a:r>
            <a:r>
              <a:rPr lang="zh-CN" sz="1600" smtClean="0"/>
              <a:t>的形式不变</a:t>
            </a:r>
          </a:p>
        </p:txBody>
      </p:sp>
      <p:pic>
        <p:nvPicPr>
          <p:cNvPr id="92166" name="Picture 4" descr="http:/www.lnnu.edu.cn/xdjyjx/tuxing/Chapter3/CG_Gif_3_274.gif"/>
          <p:cNvPicPr>
            <a:picLocks noGrp="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2411413" y="2565400"/>
            <a:ext cx="4824412" cy="719138"/>
          </a:xfr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8DA8801-68C0-4571-A7D2-03459405C160}" type="datetime1">
              <a:rPr lang="zh-CN" altLang="en-US" baseline="0"/>
              <a:pPr eaLnBrk="1" hangingPunct="1"/>
              <a:t>2010/12/17</a:t>
            </a:fld>
            <a:endParaRPr lang="zh-CN" altLang="zh-CN" baseline="0"/>
          </a:p>
        </p:txBody>
      </p:sp>
      <p:sp>
        <p:nvSpPr>
          <p:cNvPr id="22533"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D550252-D4E7-48F9-B396-54E2D76B3FAF}" type="slidenum">
              <a:rPr lang="zh-CN" altLang="zh-CN" baseline="0"/>
              <a:pPr eaLnBrk="1" hangingPunct="1"/>
              <a:t>66</a:t>
            </a:fld>
            <a:endParaRPr lang="zh-CN" altLang="zh-CN" baseline="0"/>
          </a:p>
        </p:txBody>
      </p:sp>
      <p:sp>
        <p:nvSpPr>
          <p:cNvPr id="22534" name="Rectangle 2"/>
          <p:cNvSpPr>
            <a:spLocks noGrp="1" noRot="1" noChangeArrowheads="1"/>
          </p:cNvSpPr>
          <p:nvPr>
            <p:ph type="title"/>
          </p:nvPr>
        </p:nvSpPr>
        <p:spPr/>
        <p:txBody>
          <a:bodyPr/>
          <a:lstStyle/>
          <a:p>
            <a:pPr eaLnBrk="1" hangingPunct="1"/>
            <a:r>
              <a:rPr lang="zh-CN" b="1" u="sng" smtClean="0"/>
              <a:t>第五章：曲线与曲面</a:t>
            </a:r>
          </a:p>
        </p:txBody>
      </p:sp>
      <p:sp>
        <p:nvSpPr>
          <p:cNvPr id="22535" name="Rectangle 3"/>
          <p:cNvSpPr>
            <a:spLocks noGrp="1" noRot="1" noChangeArrowheads="1"/>
          </p:cNvSpPr>
          <p:nvPr>
            <p:ph type="body" sz="half" idx="1"/>
          </p:nvPr>
        </p:nvSpPr>
        <p:spPr>
          <a:xfrm>
            <a:off x="301625" y="1905000"/>
            <a:ext cx="8518525" cy="4194175"/>
          </a:xfrm>
        </p:spPr>
        <p:txBody>
          <a:bodyPr/>
          <a:lstStyle/>
          <a:p>
            <a:pPr eaLnBrk="1" hangingPunct="1"/>
            <a:r>
              <a:rPr lang="en-US" altLang="zh-CN" sz="2400" smtClean="0">
                <a:cs typeface="Times New Roman" pitchFamily="18" charset="0"/>
              </a:rPr>
              <a:t>Bezier</a:t>
            </a:r>
            <a:r>
              <a:rPr lang="zh-CN" sz="2400" smtClean="0">
                <a:cs typeface="Times New Roman" pitchFamily="18" charset="0"/>
              </a:rPr>
              <a:t>曲线的矩阵表示</a:t>
            </a:r>
          </a:p>
          <a:p>
            <a:pPr lvl="1" eaLnBrk="1" hangingPunct="1"/>
            <a:r>
              <a:rPr lang="zh-CN" sz="2000" smtClean="0">
                <a:cs typeface="Times New Roman" pitchFamily="18" charset="0"/>
              </a:rPr>
              <a:t>一次</a:t>
            </a:r>
            <a:r>
              <a:rPr lang="en-US" altLang="zh-CN" sz="2000" smtClean="0">
                <a:cs typeface="Times New Roman" pitchFamily="18" charset="0"/>
              </a:rPr>
              <a:t>Bezier</a:t>
            </a:r>
            <a:r>
              <a:rPr lang="zh-CN" sz="2000" smtClean="0">
                <a:cs typeface="Times New Roman" pitchFamily="18" charset="0"/>
              </a:rPr>
              <a:t>曲线</a:t>
            </a:r>
          </a:p>
          <a:p>
            <a:pPr lvl="2" eaLnBrk="1" hangingPunct="1"/>
            <a:r>
              <a:rPr lang="zh-CN" sz="1800" smtClean="0">
                <a:cs typeface="Times New Roman" pitchFamily="18" charset="0"/>
              </a:rPr>
              <a:t>当</a:t>
            </a:r>
            <a:r>
              <a:rPr lang="en-US" altLang="zh-CN" sz="1800" smtClean="0">
                <a:cs typeface="Times New Roman" pitchFamily="18" charset="0"/>
              </a:rPr>
              <a:t>n</a:t>
            </a:r>
            <a:r>
              <a:rPr lang="zh-CN" sz="1800" smtClean="0">
                <a:cs typeface="Times New Roman" pitchFamily="18" charset="0"/>
              </a:rPr>
              <a:t>＝</a:t>
            </a:r>
            <a:r>
              <a:rPr lang="en-US" altLang="zh-CN" sz="1800" smtClean="0">
                <a:cs typeface="Times New Roman" pitchFamily="18" charset="0"/>
              </a:rPr>
              <a:t>1</a:t>
            </a:r>
            <a:r>
              <a:rPr lang="zh-CN" sz="1800" smtClean="0">
                <a:cs typeface="Times New Roman" pitchFamily="18" charset="0"/>
              </a:rPr>
              <a:t>时，</a:t>
            </a:r>
          </a:p>
          <a:p>
            <a:pPr eaLnBrk="1" hangingPunct="1"/>
            <a:endParaRPr lang="zh-CN" altLang="zh-CN" sz="2400" smtClean="0">
              <a:cs typeface="Times New Roman" pitchFamily="18" charset="0"/>
            </a:endParaRPr>
          </a:p>
          <a:p>
            <a:pPr lvl="2" eaLnBrk="1" hangingPunct="1">
              <a:buFont typeface="Wingdings" pitchFamily="2" charset="2"/>
              <a:buNone/>
            </a:pPr>
            <a:r>
              <a:rPr lang="zh-CN" altLang="zh-CN" sz="1800" smtClean="0">
                <a:cs typeface="Times New Roman" pitchFamily="18" charset="0"/>
              </a:rPr>
              <a:t>	</a:t>
            </a:r>
            <a:r>
              <a:rPr lang="zh-CN" sz="1800" smtClean="0">
                <a:cs typeface="Times New Roman" pitchFamily="18" charset="0"/>
              </a:rPr>
              <a:t>利用对称性及端点性质计算</a:t>
            </a:r>
          </a:p>
          <a:p>
            <a:pPr lvl="2" eaLnBrk="1" hangingPunct="1"/>
            <a:r>
              <a:rPr lang="zh-CN" sz="1800" smtClean="0">
                <a:cs typeface="Times New Roman" pitchFamily="18" charset="0"/>
              </a:rPr>
              <a:t>矩阵表示是：</a:t>
            </a:r>
          </a:p>
          <a:p>
            <a:pPr eaLnBrk="1" hangingPunct="1"/>
            <a:endParaRPr lang="zh-CN" altLang="zh-CN" sz="2400" smtClean="0">
              <a:cs typeface="Times New Roman" pitchFamily="18" charset="0"/>
            </a:endParaRPr>
          </a:p>
          <a:p>
            <a:pPr eaLnBrk="1" hangingPunct="1"/>
            <a:endParaRPr lang="zh-CN" altLang="zh-CN" sz="2400" smtClean="0">
              <a:cs typeface="Times New Roman" pitchFamily="18" charset="0"/>
            </a:endParaRPr>
          </a:p>
          <a:p>
            <a:pPr lvl="2" eaLnBrk="1" hangingPunct="1"/>
            <a:r>
              <a:rPr lang="zh-CN" sz="1800" smtClean="0">
                <a:cs typeface="Times New Roman" pitchFamily="18" charset="0"/>
              </a:rPr>
              <a:t>一次</a:t>
            </a:r>
            <a:r>
              <a:rPr lang="en-US" altLang="zh-CN" sz="1800" smtClean="0">
                <a:cs typeface="Times New Roman" pitchFamily="18" charset="0"/>
              </a:rPr>
              <a:t>Bezier</a:t>
            </a:r>
            <a:r>
              <a:rPr lang="zh-CN" sz="1800" smtClean="0">
                <a:cs typeface="Times New Roman" pitchFamily="18" charset="0"/>
              </a:rPr>
              <a:t>曲线是连接起点</a:t>
            </a:r>
            <a:r>
              <a:rPr lang="en-US" altLang="zh-CN" sz="1800" smtClean="0">
                <a:cs typeface="Times New Roman" pitchFamily="18" charset="0"/>
              </a:rPr>
              <a:t>P</a:t>
            </a:r>
            <a:r>
              <a:rPr lang="en-US" altLang="zh-CN" sz="1800" baseline="-25000" smtClean="0">
                <a:cs typeface="Times New Roman" pitchFamily="18" charset="0"/>
              </a:rPr>
              <a:t>0</a:t>
            </a:r>
            <a:r>
              <a:rPr lang="zh-CN" sz="1800" smtClean="0">
                <a:cs typeface="Times New Roman" pitchFamily="18" charset="0"/>
              </a:rPr>
              <a:t>和终点</a:t>
            </a:r>
            <a:r>
              <a:rPr lang="en-US" altLang="zh-CN" sz="1800" smtClean="0">
                <a:cs typeface="Times New Roman" pitchFamily="18" charset="0"/>
              </a:rPr>
              <a:t>P</a:t>
            </a:r>
            <a:r>
              <a:rPr lang="en-US" altLang="zh-CN" sz="1800" baseline="-25000" smtClean="0">
                <a:cs typeface="Times New Roman" pitchFamily="18" charset="0"/>
              </a:rPr>
              <a:t>1</a:t>
            </a:r>
            <a:r>
              <a:rPr lang="zh-CN" sz="1800" smtClean="0">
                <a:cs typeface="Times New Roman" pitchFamily="18" charset="0"/>
              </a:rPr>
              <a:t>的直线段</a:t>
            </a:r>
            <a:endParaRPr lang="zh-CN" sz="1800" smtClean="0"/>
          </a:p>
        </p:txBody>
      </p:sp>
      <p:graphicFrame>
        <p:nvGraphicFramePr>
          <p:cNvPr id="22530" name="Object 4"/>
          <p:cNvGraphicFramePr>
            <a:graphicFrameLocks noGrp="1" noChangeAspect="1"/>
          </p:cNvGraphicFramePr>
          <p:nvPr>
            <p:ph sz="quarter" idx="2"/>
          </p:nvPr>
        </p:nvGraphicFramePr>
        <p:xfrm>
          <a:off x="2700338" y="2708275"/>
          <a:ext cx="4103687" cy="720725"/>
        </p:xfrm>
        <a:graphic>
          <a:graphicData uri="http://schemas.openxmlformats.org/presentationml/2006/ole">
            <mc:AlternateContent xmlns:mc="http://schemas.openxmlformats.org/markup-compatibility/2006">
              <mc:Choice xmlns:v="urn:schemas-microsoft-com:vml" Requires="v">
                <p:oleObj spid="_x0000_s22542" r:id="rId3" imgW="2831188" imgH="431930" progId="Equation.3">
                  <p:embed/>
                </p:oleObj>
              </mc:Choice>
              <mc:Fallback>
                <p:oleObj r:id="rId3" imgW="2831188" imgH="4319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708275"/>
                        <a:ext cx="4103687" cy="720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1" name="Object 5"/>
          <p:cNvGraphicFramePr>
            <a:graphicFrameLocks noGrp="1" noChangeAspect="1"/>
          </p:cNvGraphicFramePr>
          <p:nvPr>
            <p:ph sz="quarter" idx="3"/>
          </p:nvPr>
        </p:nvGraphicFramePr>
        <p:xfrm>
          <a:off x="3132138" y="3860800"/>
          <a:ext cx="3960812" cy="1008063"/>
        </p:xfrm>
        <a:graphic>
          <a:graphicData uri="http://schemas.openxmlformats.org/presentationml/2006/ole">
            <mc:AlternateContent xmlns:mc="http://schemas.openxmlformats.org/markup-compatibility/2006">
              <mc:Choice xmlns:v="urn:schemas-microsoft-com:vml" Requires="v">
                <p:oleObj spid="_x0000_s22543" r:id="rId5" imgW="2437659" imgH="482708" progId="Equation.3">
                  <p:embed/>
                </p:oleObj>
              </mc:Choice>
              <mc:Fallback>
                <p:oleObj r:id="rId5" imgW="2437659" imgH="482708"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3860800"/>
                        <a:ext cx="3960812"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4663F69-AB65-4A69-A2FD-37C82C5A05D8}" type="datetime1">
              <a:rPr lang="zh-CN" altLang="en-US" baseline="0"/>
              <a:pPr eaLnBrk="1" hangingPunct="1"/>
              <a:t>2010/12/17</a:t>
            </a:fld>
            <a:endParaRPr lang="zh-CN" altLang="zh-CN" baseline="0"/>
          </a:p>
        </p:txBody>
      </p:sp>
      <p:sp>
        <p:nvSpPr>
          <p:cNvPr id="23558"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13E2D52-144C-44AA-8676-5DA7793D70AF}" type="slidenum">
              <a:rPr lang="zh-CN" altLang="zh-CN" baseline="0"/>
              <a:pPr eaLnBrk="1" hangingPunct="1"/>
              <a:t>67</a:t>
            </a:fld>
            <a:endParaRPr lang="zh-CN" altLang="zh-CN" baseline="0"/>
          </a:p>
        </p:txBody>
      </p:sp>
      <p:sp>
        <p:nvSpPr>
          <p:cNvPr id="23559" name="Rectangle 2"/>
          <p:cNvSpPr>
            <a:spLocks noGrp="1" noRot="1" noChangeArrowheads="1"/>
          </p:cNvSpPr>
          <p:nvPr>
            <p:ph type="title"/>
          </p:nvPr>
        </p:nvSpPr>
        <p:spPr/>
        <p:txBody>
          <a:bodyPr/>
          <a:lstStyle/>
          <a:p>
            <a:pPr eaLnBrk="1" hangingPunct="1"/>
            <a:r>
              <a:rPr lang="zh-CN" b="1" u="sng" smtClean="0"/>
              <a:t>第五章：曲线与曲面</a:t>
            </a:r>
          </a:p>
        </p:txBody>
      </p:sp>
      <p:sp>
        <p:nvSpPr>
          <p:cNvPr id="23560" name="Rectangle 3"/>
          <p:cNvSpPr>
            <a:spLocks noGrp="1" noRot="1" noChangeArrowheads="1"/>
          </p:cNvSpPr>
          <p:nvPr>
            <p:ph type="body" sz="half" idx="1"/>
          </p:nvPr>
        </p:nvSpPr>
        <p:spPr>
          <a:xfrm>
            <a:off x="301625" y="1905000"/>
            <a:ext cx="8518525" cy="4194175"/>
          </a:xfrm>
        </p:spPr>
        <p:txBody>
          <a:bodyPr/>
          <a:lstStyle/>
          <a:p>
            <a:pPr lvl="1" eaLnBrk="1" hangingPunct="1"/>
            <a:r>
              <a:rPr lang="zh-CN" sz="2000" dirty="0" smtClean="0"/>
              <a:t>二次</a:t>
            </a:r>
            <a:r>
              <a:rPr lang="en-US" altLang="zh-CN" sz="2000" dirty="0" smtClean="0"/>
              <a:t>Bezier</a:t>
            </a:r>
            <a:r>
              <a:rPr lang="zh-CN" sz="2000" dirty="0" smtClean="0"/>
              <a:t>曲线</a:t>
            </a:r>
          </a:p>
          <a:p>
            <a:pPr lvl="2" eaLnBrk="1" hangingPunct="1"/>
            <a:r>
              <a:rPr lang="zh-CN" sz="1800" dirty="0" smtClean="0"/>
              <a:t>当</a:t>
            </a:r>
            <a:r>
              <a:rPr lang="en-US" altLang="zh-CN" sz="1800" dirty="0" smtClean="0"/>
              <a:t>n</a:t>
            </a:r>
            <a:r>
              <a:rPr lang="zh-CN" sz="1800" dirty="0" smtClean="0"/>
              <a:t>＝</a:t>
            </a:r>
            <a:r>
              <a:rPr lang="en-US" altLang="zh-CN" sz="1800" dirty="0" smtClean="0"/>
              <a:t>2</a:t>
            </a:r>
            <a:r>
              <a:rPr lang="zh-CN" sz="1800" dirty="0" smtClean="0"/>
              <a:t>时，</a:t>
            </a:r>
          </a:p>
          <a:p>
            <a:pPr eaLnBrk="1" hangingPunct="1"/>
            <a:endParaRPr lang="zh-CN" altLang="zh-CN" sz="2400" dirty="0" smtClean="0"/>
          </a:p>
          <a:p>
            <a:pPr lvl="2" eaLnBrk="1" hangingPunct="1"/>
            <a:r>
              <a:rPr lang="zh-CN" sz="1800" dirty="0" smtClean="0"/>
              <a:t>矩阵是：</a:t>
            </a:r>
          </a:p>
          <a:p>
            <a:pPr eaLnBrk="1" hangingPunct="1"/>
            <a:endParaRPr lang="zh-CN" altLang="zh-CN" sz="2400" dirty="0" smtClean="0"/>
          </a:p>
          <a:p>
            <a:pPr eaLnBrk="1" hangingPunct="1"/>
            <a:endParaRPr lang="zh-CN" altLang="zh-CN" sz="2400" dirty="0" smtClean="0"/>
          </a:p>
          <a:p>
            <a:pPr eaLnBrk="1" hangingPunct="1"/>
            <a:endParaRPr lang="zh-CN" altLang="zh-CN" sz="2400" dirty="0" smtClean="0"/>
          </a:p>
          <a:p>
            <a:pPr lvl="2" eaLnBrk="1" hangingPunct="1"/>
            <a:r>
              <a:rPr lang="zh-CN" sz="1800" dirty="0" smtClean="0"/>
              <a:t>二次</a:t>
            </a:r>
            <a:r>
              <a:rPr lang="en-US" altLang="zh-CN" sz="1800" dirty="0" smtClean="0"/>
              <a:t>Bezier</a:t>
            </a:r>
            <a:r>
              <a:rPr lang="zh-CN" sz="1800" dirty="0" smtClean="0"/>
              <a:t>曲线是一条起点在</a:t>
            </a:r>
            <a:r>
              <a:rPr lang="en-US" altLang="zh-CN" sz="1800" dirty="0" smtClean="0"/>
              <a:t>P0, </a:t>
            </a:r>
            <a:r>
              <a:rPr lang="zh-CN" sz="1800" dirty="0" smtClean="0"/>
              <a:t>终点在</a:t>
            </a:r>
            <a:r>
              <a:rPr lang="en-US" altLang="zh-CN" sz="1800" dirty="0" smtClean="0"/>
              <a:t>P2</a:t>
            </a:r>
            <a:r>
              <a:rPr lang="zh-CN" sz="1800" dirty="0" smtClean="0"/>
              <a:t>处的抛物线</a:t>
            </a:r>
            <a:r>
              <a:rPr lang="en-US" altLang="zh-CN" sz="1800" dirty="0" smtClean="0"/>
              <a:t>, </a:t>
            </a:r>
            <a:r>
              <a:rPr lang="zh-CN" sz="1800" dirty="0" smtClean="0"/>
              <a:t>即</a:t>
            </a:r>
          </a:p>
          <a:p>
            <a:pPr eaLnBrk="1" hangingPunct="1"/>
            <a:endParaRPr lang="zh-CN" altLang="zh-CN" sz="2400" dirty="0" smtClean="0"/>
          </a:p>
        </p:txBody>
      </p:sp>
      <p:graphicFrame>
        <p:nvGraphicFramePr>
          <p:cNvPr id="23554" name="Object 4"/>
          <p:cNvGraphicFramePr>
            <a:graphicFrameLocks noGrp="1" noChangeAspect="1"/>
          </p:cNvGraphicFramePr>
          <p:nvPr>
            <p:ph sz="quarter" idx="2"/>
          </p:nvPr>
        </p:nvGraphicFramePr>
        <p:xfrm>
          <a:off x="2700338" y="2276475"/>
          <a:ext cx="5472112" cy="647700"/>
        </p:xfrm>
        <a:graphic>
          <a:graphicData uri="http://schemas.openxmlformats.org/presentationml/2006/ole">
            <mc:AlternateContent xmlns:mc="http://schemas.openxmlformats.org/markup-compatibility/2006">
              <mc:Choice xmlns:v="urn:schemas-microsoft-com:vml" Requires="v">
                <p:oleObj spid="_x0000_s23579" r:id="rId3" imgW="3732497" imgH="431930" progId="Equation.3">
                  <p:embed/>
                </p:oleObj>
              </mc:Choice>
              <mc:Fallback>
                <p:oleObj r:id="rId3" imgW="3732497" imgH="4319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2276475"/>
                        <a:ext cx="5472112"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5" name="Object 5"/>
          <p:cNvGraphicFramePr>
            <a:graphicFrameLocks noGrp="1" noChangeAspect="1"/>
          </p:cNvGraphicFramePr>
          <p:nvPr>
            <p:ph sz="quarter" idx="3"/>
          </p:nvPr>
        </p:nvGraphicFramePr>
        <p:xfrm>
          <a:off x="2771775" y="3068638"/>
          <a:ext cx="4464050" cy="1296987"/>
        </p:xfrm>
        <a:graphic>
          <a:graphicData uri="http://schemas.openxmlformats.org/presentationml/2006/ole">
            <mc:AlternateContent xmlns:mc="http://schemas.openxmlformats.org/markup-compatibility/2006">
              <mc:Choice xmlns:v="urn:schemas-microsoft-com:vml" Requires="v">
                <p:oleObj spid="_x0000_s23580" r:id="rId5" imgW="2793105" imgH="711208" progId="Equation.3">
                  <p:embed/>
                </p:oleObj>
              </mc:Choice>
              <mc:Fallback>
                <p:oleObj r:id="rId5" imgW="2793105" imgH="711208"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3068638"/>
                        <a:ext cx="4464050" cy="1296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6" name="Object 6"/>
          <p:cNvGraphicFramePr>
            <a:graphicFrameLocks noChangeAspect="1"/>
          </p:cNvGraphicFramePr>
          <p:nvPr/>
        </p:nvGraphicFramePr>
        <p:xfrm>
          <a:off x="1476375" y="5157788"/>
          <a:ext cx="6624638" cy="431800"/>
        </p:xfrm>
        <a:graphic>
          <a:graphicData uri="http://schemas.openxmlformats.org/presentationml/2006/ole">
            <mc:AlternateContent xmlns:mc="http://schemas.openxmlformats.org/markup-compatibility/2006">
              <mc:Choice xmlns:v="urn:schemas-microsoft-com:vml" Requires="v">
                <p:oleObj spid="_x0000_s23581" r:id="rId7" imgW="3708717" imgH="228917" progId="Equation.3">
                  <p:embed/>
                </p:oleObj>
              </mc:Choice>
              <mc:Fallback>
                <p:oleObj r:id="rId7" imgW="3708717" imgH="228917"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5157788"/>
                        <a:ext cx="662463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0C338C1-8593-4895-AC26-DF49C27F611E}" type="datetime1">
              <a:rPr lang="zh-CN" altLang="en-US" baseline="0"/>
              <a:pPr eaLnBrk="1" hangingPunct="1"/>
              <a:t>2010/12/17</a:t>
            </a:fld>
            <a:endParaRPr lang="zh-CN" altLang="zh-CN" baseline="0"/>
          </a:p>
        </p:txBody>
      </p:sp>
      <p:sp>
        <p:nvSpPr>
          <p:cNvPr id="24583"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83DBA02-EDD0-472A-AE67-9E7959B37F1F}" type="slidenum">
              <a:rPr lang="zh-CN" altLang="zh-CN" baseline="0"/>
              <a:pPr eaLnBrk="1" hangingPunct="1"/>
              <a:t>68</a:t>
            </a:fld>
            <a:endParaRPr lang="zh-CN" altLang="zh-CN" baseline="0"/>
          </a:p>
        </p:txBody>
      </p:sp>
      <p:sp>
        <p:nvSpPr>
          <p:cNvPr id="24584" name="Rectangle 2"/>
          <p:cNvSpPr>
            <a:spLocks noGrp="1" noRot="1" noChangeArrowheads="1"/>
          </p:cNvSpPr>
          <p:nvPr>
            <p:ph type="title"/>
          </p:nvPr>
        </p:nvSpPr>
        <p:spPr/>
        <p:txBody>
          <a:bodyPr/>
          <a:lstStyle/>
          <a:p>
            <a:pPr eaLnBrk="1" hangingPunct="1"/>
            <a:r>
              <a:rPr lang="zh-CN" b="1" u="sng" smtClean="0"/>
              <a:t>第五章：曲线与曲面</a:t>
            </a:r>
          </a:p>
        </p:txBody>
      </p:sp>
      <p:sp>
        <p:nvSpPr>
          <p:cNvPr id="24585" name="Rectangle 3"/>
          <p:cNvSpPr>
            <a:spLocks noGrp="1" noRot="1" noChangeArrowheads="1"/>
          </p:cNvSpPr>
          <p:nvPr>
            <p:ph type="body" sz="half" idx="1"/>
          </p:nvPr>
        </p:nvSpPr>
        <p:spPr>
          <a:xfrm>
            <a:off x="301625" y="1905000"/>
            <a:ext cx="8591550" cy="4194175"/>
          </a:xfrm>
        </p:spPr>
        <p:txBody>
          <a:bodyPr/>
          <a:lstStyle/>
          <a:p>
            <a:pPr lvl="1" eaLnBrk="1" hangingPunct="1"/>
            <a:r>
              <a:rPr lang="zh-CN" sz="2000" smtClean="0"/>
              <a:t>三次</a:t>
            </a:r>
            <a:r>
              <a:rPr lang="en-US" altLang="zh-CN" sz="2000" smtClean="0"/>
              <a:t>Bezier</a:t>
            </a:r>
            <a:r>
              <a:rPr lang="zh-CN" sz="2000" smtClean="0"/>
              <a:t>曲线</a:t>
            </a:r>
          </a:p>
          <a:p>
            <a:pPr lvl="2" eaLnBrk="1" hangingPunct="1"/>
            <a:r>
              <a:rPr lang="zh-CN" sz="1800" smtClean="0"/>
              <a:t>当</a:t>
            </a:r>
            <a:r>
              <a:rPr lang="en-US" altLang="zh-CN" sz="1800" smtClean="0"/>
              <a:t>n</a:t>
            </a:r>
            <a:r>
              <a:rPr lang="zh-CN" sz="1800" smtClean="0"/>
              <a:t>＝</a:t>
            </a:r>
            <a:r>
              <a:rPr lang="en-US" altLang="zh-CN" sz="1800" smtClean="0"/>
              <a:t>3</a:t>
            </a:r>
            <a:r>
              <a:rPr lang="zh-CN" sz="1800" smtClean="0"/>
              <a:t>时，</a:t>
            </a:r>
          </a:p>
          <a:p>
            <a:pPr lvl="2" eaLnBrk="1" hangingPunct="1"/>
            <a:endParaRPr lang="zh-CN" altLang="zh-CN" sz="1800" smtClean="0"/>
          </a:p>
          <a:p>
            <a:pPr lvl="2" eaLnBrk="1" hangingPunct="1"/>
            <a:endParaRPr lang="zh-CN" altLang="zh-CN" sz="1800" smtClean="0"/>
          </a:p>
          <a:p>
            <a:pPr lvl="2" eaLnBrk="1" hangingPunct="1">
              <a:buFont typeface="Wingdings" pitchFamily="2" charset="2"/>
              <a:buNone/>
            </a:pPr>
            <a:r>
              <a:rPr lang="zh-CN" altLang="zh-CN" sz="1800" smtClean="0"/>
              <a:t>	</a:t>
            </a:r>
            <a:r>
              <a:rPr lang="zh-CN" sz="1800" smtClean="0"/>
              <a:t>若令：</a:t>
            </a:r>
          </a:p>
          <a:p>
            <a:pPr eaLnBrk="1" hangingPunct="1"/>
            <a:endParaRPr lang="zh-CN" altLang="zh-CN" sz="1800" smtClean="0"/>
          </a:p>
          <a:p>
            <a:pPr lvl="2" eaLnBrk="1" hangingPunct="1"/>
            <a:r>
              <a:rPr lang="zh-CN" sz="1800" smtClean="0"/>
              <a:t>则三次</a:t>
            </a:r>
            <a:r>
              <a:rPr lang="en-US" altLang="zh-CN" sz="1800" smtClean="0"/>
              <a:t>Bernstein</a:t>
            </a:r>
            <a:r>
              <a:rPr lang="zh-CN" sz="1800" smtClean="0"/>
              <a:t>调和函数是</a:t>
            </a:r>
          </a:p>
          <a:p>
            <a:pPr eaLnBrk="1" hangingPunct="1"/>
            <a:endParaRPr lang="zh-CN" altLang="zh-CN" sz="1800" smtClean="0"/>
          </a:p>
          <a:p>
            <a:pPr eaLnBrk="1" hangingPunct="1"/>
            <a:endParaRPr lang="zh-CN" altLang="zh-CN" sz="1800" smtClean="0"/>
          </a:p>
          <a:p>
            <a:pPr eaLnBrk="1" hangingPunct="1"/>
            <a:endParaRPr lang="zh-CN" altLang="zh-CN" sz="1800" smtClean="0"/>
          </a:p>
          <a:p>
            <a:pPr lvl="2" eaLnBrk="1" hangingPunct="1"/>
            <a:r>
              <a:rPr lang="zh-CN" sz="1800" smtClean="0"/>
              <a:t>由此可得三次</a:t>
            </a:r>
            <a:r>
              <a:rPr lang="en-US" altLang="zh-CN" sz="1800" smtClean="0"/>
              <a:t>Bezier</a:t>
            </a:r>
            <a:r>
              <a:rPr lang="zh-CN" sz="1800" smtClean="0"/>
              <a:t>曲线的矩阵表达式：</a:t>
            </a:r>
          </a:p>
        </p:txBody>
      </p:sp>
      <p:graphicFrame>
        <p:nvGraphicFramePr>
          <p:cNvPr id="24578" name="Object 4"/>
          <p:cNvGraphicFramePr>
            <a:graphicFrameLocks noGrp="1" noChangeAspect="1"/>
          </p:cNvGraphicFramePr>
          <p:nvPr>
            <p:ph sz="quarter" idx="2"/>
          </p:nvPr>
        </p:nvGraphicFramePr>
        <p:xfrm>
          <a:off x="2555875" y="2276475"/>
          <a:ext cx="6119813" cy="792163"/>
        </p:xfrm>
        <a:graphic>
          <a:graphicData uri="http://schemas.openxmlformats.org/presentationml/2006/ole">
            <mc:AlternateContent xmlns:mc="http://schemas.openxmlformats.org/markup-compatibility/2006">
              <mc:Choice xmlns:v="urn:schemas-microsoft-com:vml" Requires="v">
                <p:oleObj spid="_x0000_s24598" r:id="rId3" imgW="4570333" imgH="431930" progId="Equation.3">
                  <p:embed/>
                </p:oleObj>
              </mc:Choice>
              <mc:Fallback>
                <p:oleObj r:id="rId3" imgW="4570333" imgH="43193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276475"/>
                        <a:ext cx="6119813"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79" name="Object 5"/>
          <p:cNvGraphicFramePr>
            <a:graphicFrameLocks noGrp="1" noChangeAspect="1"/>
          </p:cNvGraphicFramePr>
          <p:nvPr>
            <p:ph sz="quarter" idx="3"/>
          </p:nvPr>
        </p:nvGraphicFramePr>
        <p:xfrm>
          <a:off x="2555875" y="3213100"/>
          <a:ext cx="5832475" cy="503238"/>
        </p:xfrm>
        <a:graphic>
          <a:graphicData uri="http://schemas.openxmlformats.org/presentationml/2006/ole">
            <mc:AlternateContent xmlns:mc="http://schemas.openxmlformats.org/markup-compatibility/2006">
              <mc:Choice xmlns:v="urn:schemas-microsoft-com:vml" Requires="v">
                <p:oleObj spid="_x0000_s24599" r:id="rId5" imgW="3883146" imgH="254097" progId="Equation.3">
                  <p:embed/>
                </p:oleObj>
              </mc:Choice>
              <mc:Fallback>
                <p:oleObj r:id="rId5" imgW="3883146" imgH="254097"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3213100"/>
                        <a:ext cx="5832475" cy="50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0" name="Object 6"/>
          <p:cNvGraphicFramePr>
            <a:graphicFrameLocks noChangeAspect="1"/>
          </p:cNvGraphicFramePr>
          <p:nvPr/>
        </p:nvGraphicFramePr>
        <p:xfrm>
          <a:off x="1835150" y="3860800"/>
          <a:ext cx="6480175" cy="1657350"/>
        </p:xfrm>
        <a:graphic>
          <a:graphicData uri="http://schemas.openxmlformats.org/presentationml/2006/ole">
            <mc:AlternateContent xmlns:mc="http://schemas.openxmlformats.org/markup-compatibility/2006">
              <mc:Choice xmlns:v="urn:schemas-microsoft-com:vml" Requires="v">
                <p:oleObj spid="_x0000_s24600" r:id="rId7" imgW="4813617" imgH="914717" progId="Equation.3">
                  <p:embed/>
                </p:oleObj>
              </mc:Choice>
              <mc:Fallback>
                <p:oleObj r:id="rId7" imgW="4813617" imgH="914717"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3860800"/>
                        <a:ext cx="6480175"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1" name="Object 7"/>
          <p:cNvGraphicFramePr>
            <a:graphicFrameLocks noChangeAspect="1"/>
          </p:cNvGraphicFramePr>
          <p:nvPr/>
        </p:nvGraphicFramePr>
        <p:xfrm>
          <a:off x="2771775" y="5734050"/>
          <a:ext cx="3889375" cy="431800"/>
        </p:xfrm>
        <a:graphic>
          <a:graphicData uri="http://schemas.openxmlformats.org/presentationml/2006/ole">
            <mc:AlternateContent xmlns:mc="http://schemas.openxmlformats.org/markup-compatibility/2006">
              <mc:Choice xmlns:v="urn:schemas-microsoft-com:vml" Requires="v">
                <p:oleObj spid="_x0000_s24601" r:id="rId9" imgW="2258956" imgH="254097" progId="Equation.3">
                  <p:embed/>
                </p:oleObj>
              </mc:Choice>
              <mc:Fallback>
                <p:oleObj r:id="rId9" imgW="2258956" imgH="254097"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775" y="5734050"/>
                        <a:ext cx="388937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1F3A948-D7F0-4EDA-B908-FBE3908AEE99}" type="datetime1">
              <a:rPr lang="zh-CN" altLang="en-US" baseline="0"/>
              <a:pPr eaLnBrk="1" hangingPunct="1"/>
              <a:t>2010/12/17</a:t>
            </a:fld>
            <a:endParaRPr lang="zh-CN" altLang="zh-CN" baseline="0"/>
          </a:p>
        </p:txBody>
      </p:sp>
      <p:sp>
        <p:nvSpPr>
          <p:cNvPr id="25604"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71A0A73-520E-442F-B89C-6840B8D4D2CD}" type="slidenum">
              <a:rPr lang="zh-CN" altLang="zh-CN" baseline="0"/>
              <a:pPr eaLnBrk="1" hangingPunct="1"/>
              <a:t>69</a:t>
            </a:fld>
            <a:endParaRPr lang="zh-CN" altLang="zh-CN" baseline="0"/>
          </a:p>
        </p:txBody>
      </p:sp>
      <p:sp>
        <p:nvSpPr>
          <p:cNvPr id="25605" name="Rectangle 2"/>
          <p:cNvSpPr>
            <a:spLocks noGrp="1" noRot="1" noChangeArrowheads="1"/>
          </p:cNvSpPr>
          <p:nvPr>
            <p:ph type="title"/>
          </p:nvPr>
        </p:nvSpPr>
        <p:spPr/>
        <p:txBody>
          <a:bodyPr/>
          <a:lstStyle/>
          <a:p>
            <a:pPr eaLnBrk="1" hangingPunct="1"/>
            <a:r>
              <a:rPr lang="zh-CN" b="1" u="sng" smtClean="0"/>
              <a:t>第五章：曲线与曲面</a:t>
            </a:r>
          </a:p>
        </p:txBody>
      </p:sp>
      <p:sp>
        <p:nvSpPr>
          <p:cNvPr id="25606" name="Rectangle 3"/>
          <p:cNvSpPr>
            <a:spLocks noGrp="1" noRot="1" noChangeArrowheads="1"/>
          </p:cNvSpPr>
          <p:nvPr>
            <p:ph type="body" sz="half" idx="1"/>
          </p:nvPr>
        </p:nvSpPr>
        <p:spPr>
          <a:xfrm>
            <a:off x="301625" y="1905000"/>
            <a:ext cx="8305800" cy="4194175"/>
          </a:xfrm>
        </p:spPr>
        <p:txBody>
          <a:bodyPr/>
          <a:lstStyle/>
          <a:p>
            <a:pPr marL="808038" lvl="1" indent="-277813" eaLnBrk="1" hangingPunct="1"/>
            <a:r>
              <a:rPr lang="en-US" altLang="zh-CN" sz="2000" smtClean="0"/>
              <a:t>n</a:t>
            </a:r>
            <a:r>
              <a:rPr lang="zh-CN" sz="2000" smtClean="0"/>
              <a:t>次</a:t>
            </a:r>
            <a:r>
              <a:rPr lang="en-US" altLang="zh-CN" sz="2000" smtClean="0"/>
              <a:t>Bezier</a:t>
            </a:r>
            <a:r>
              <a:rPr lang="zh-CN" sz="2000" smtClean="0"/>
              <a:t>曲线</a:t>
            </a:r>
          </a:p>
          <a:p>
            <a:pPr marL="1262063" lvl="2" indent="-274638" eaLnBrk="1" hangingPunct="1"/>
            <a:r>
              <a:rPr lang="zh-CN" sz="1800" smtClean="0"/>
              <a:t>若给定空间</a:t>
            </a:r>
            <a:r>
              <a:rPr lang="en-US" altLang="zh-CN" sz="1800" smtClean="0"/>
              <a:t>n+1</a:t>
            </a:r>
            <a:r>
              <a:rPr lang="zh-CN" sz="1800" smtClean="0"/>
              <a:t>个点</a:t>
            </a:r>
            <a:r>
              <a:rPr lang="en-US" altLang="zh-CN" sz="1800" i="1" smtClean="0"/>
              <a:t>P</a:t>
            </a:r>
            <a:r>
              <a:rPr lang="en-US" altLang="zh-CN" sz="1800" i="1" baseline="-25000" smtClean="0"/>
              <a:t>i</a:t>
            </a:r>
            <a:r>
              <a:rPr lang="en-US" altLang="zh-CN" sz="1800" i="1" smtClean="0"/>
              <a:t>(i=0,1,…,n)</a:t>
            </a:r>
            <a:r>
              <a:rPr lang="en-US" altLang="zh-CN" sz="1800" smtClean="0"/>
              <a:t>, </a:t>
            </a:r>
            <a:r>
              <a:rPr lang="zh-CN" sz="1800" smtClean="0"/>
              <a:t>则</a:t>
            </a:r>
            <a:r>
              <a:rPr lang="en-US" altLang="zh-CN" sz="1800" smtClean="0"/>
              <a:t>n</a:t>
            </a:r>
            <a:r>
              <a:rPr lang="zh-CN" sz="1800" smtClean="0"/>
              <a:t>次</a:t>
            </a:r>
            <a:r>
              <a:rPr lang="en-US" altLang="zh-CN" sz="1800" smtClean="0"/>
              <a:t>Bezier</a:t>
            </a:r>
            <a:r>
              <a:rPr lang="zh-CN" sz="1800" smtClean="0"/>
              <a:t>曲线的矢量方程是：</a:t>
            </a:r>
          </a:p>
          <a:p>
            <a:pPr marL="0" indent="0" eaLnBrk="1" hangingPunct="1"/>
            <a:endParaRPr lang="zh-CN" altLang="zh-CN" sz="2400" smtClean="0"/>
          </a:p>
          <a:p>
            <a:pPr marL="0" indent="0" eaLnBrk="1" hangingPunct="1"/>
            <a:endParaRPr lang="zh-CN" altLang="zh-CN" sz="2400" smtClean="0"/>
          </a:p>
          <a:p>
            <a:pPr marL="0" indent="0" eaLnBrk="1" hangingPunct="1"/>
            <a:endParaRPr lang="zh-CN" altLang="zh-CN" sz="2400" smtClean="0"/>
          </a:p>
          <a:p>
            <a:pPr marL="0" indent="0" eaLnBrk="1" hangingPunct="1"/>
            <a:endParaRPr lang="zh-CN" altLang="zh-CN" sz="2400" smtClean="0"/>
          </a:p>
          <a:p>
            <a:pPr marL="1262063" lvl="2" indent="-274638" eaLnBrk="1" hangingPunct="1"/>
            <a:r>
              <a:rPr lang="zh-CN" sz="1800" smtClean="0"/>
              <a:t>在工程中最常用的是二、三次的</a:t>
            </a:r>
            <a:r>
              <a:rPr lang="en-US" altLang="zh-CN" sz="1800" smtClean="0"/>
              <a:t>Bezier</a:t>
            </a:r>
            <a:r>
              <a:rPr lang="zh-CN" sz="1800" smtClean="0"/>
              <a:t>曲线</a:t>
            </a:r>
          </a:p>
        </p:txBody>
      </p:sp>
      <p:graphicFrame>
        <p:nvGraphicFramePr>
          <p:cNvPr id="25602" name="Object 4"/>
          <p:cNvGraphicFramePr>
            <a:graphicFrameLocks noGrp="1" noChangeAspect="1"/>
          </p:cNvGraphicFramePr>
          <p:nvPr>
            <p:ph sz="half" idx="2"/>
          </p:nvPr>
        </p:nvGraphicFramePr>
        <p:xfrm>
          <a:off x="1619250" y="2781300"/>
          <a:ext cx="6948488" cy="1127125"/>
        </p:xfrm>
        <a:graphic>
          <a:graphicData uri="http://schemas.openxmlformats.org/presentationml/2006/ole">
            <mc:AlternateContent xmlns:mc="http://schemas.openxmlformats.org/markup-compatibility/2006">
              <mc:Choice xmlns:v="urn:schemas-microsoft-com:vml" Requires="v">
                <p:oleObj spid="_x0000_s25610" r:id="rId3" imgW="4153217" imgH="686117" progId="Equation.3">
                  <p:embed/>
                </p:oleObj>
              </mc:Choice>
              <mc:Fallback>
                <p:oleObj r:id="rId3" imgW="4153217" imgH="686117" progId="Equation.3">
                  <p:embed/>
                  <p:pic>
                    <p:nvPicPr>
                      <p:cNvPr id="0" name="Object 4"/>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781300"/>
                        <a:ext cx="6948488"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DF055A9-BD61-4BBB-97E9-0F2A09805812}" type="datetime1">
              <a:rPr lang="zh-CN" altLang="en-US" baseline="0"/>
              <a:pPr eaLnBrk="1" hangingPunct="1"/>
              <a:t>2010/12/17</a:t>
            </a:fld>
            <a:endParaRPr lang="zh-CN" altLang="zh-CN" baseline="0"/>
          </a:p>
        </p:txBody>
      </p:sp>
      <p:sp>
        <p:nvSpPr>
          <p:cNvPr id="5325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37999D4-247B-4633-B8BC-600E3CF83E74}" type="slidenum">
              <a:rPr lang="zh-CN" altLang="zh-CN" baseline="0"/>
              <a:pPr eaLnBrk="1" hangingPunct="1"/>
              <a:t>7</a:t>
            </a:fld>
            <a:endParaRPr lang="zh-CN" altLang="zh-CN" baseline="0"/>
          </a:p>
        </p:txBody>
      </p:sp>
      <p:sp>
        <p:nvSpPr>
          <p:cNvPr id="53252" name="Rectangle 2"/>
          <p:cNvSpPr>
            <a:spLocks noGrp="1" noRot="1" noChangeArrowheads="1"/>
          </p:cNvSpPr>
          <p:nvPr>
            <p:ph type="title"/>
          </p:nvPr>
        </p:nvSpPr>
        <p:spPr/>
        <p:txBody>
          <a:bodyPr/>
          <a:lstStyle/>
          <a:p>
            <a:pPr eaLnBrk="1" hangingPunct="1"/>
            <a:r>
              <a:rPr lang="zh-CN" b="1" u="sng" smtClean="0"/>
              <a:t>第五章：曲线与曲面</a:t>
            </a:r>
          </a:p>
        </p:txBody>
      </p:sp>
      <p:sp>
        <p:nvSpPr>
          <p:cNvPr id="53253" name="Rectangle 3"/>
          <p:cNvSpPr>
            <a:spLocks noGrp="1" noRot="1" noChangeArrowheads="1"/>
          </p:cNvSpPr>
          <p:nvPr>
            <p:ph type="body" idx="1"/>
          </p:nvPr>
        </p:nvSpPr>
        <p:spPr/>
        <p:txBody>
          <a:bodyPr/>
          <a:lstStyle/>
          <a:p>
            <a:pPr lvl="2" eaLnBrk="1" hangingPunct="1"/>
            <a:r>
              <a:rPr lang="zh-CN" sz="1800" smtClean="0"/>
              <a:t>对非参数方程表示的曲线、曲面进行变换，必须对曲线、曲面上的每个型值点进行几何变换；而对参数表示的曲线、曲面可对其参数方程直接进行几何变换</a:t>
            </a:r>
          </a:p>
          <a:p>
            <a:pPr lvl="2" eaLnBrk="1" hangingPunct="1"/>
            <a:r>
              <a:rPr lang="zh-CN" sz="1800" smtClean="0"/>
              <a:t>便于处理斜率为无穷大的情形，不会因此而中断计算</a:t>
            </a:r>
          </a:p>
          <a:p>
            <a:pPr lvl="2" eaLnBrk="1" hangingPunct="1"/>
            <a:r>
              <a:rPr lang="zh-CN" sz="1800" smtClean="0"/>
              <a:t>由于坐标点各分量的表示是分离的，从而便于把低维空间中曲线、曲面扩展到高维空间中去</a:t>
            </a:r>
          </a:p>
          <a:p>
            <a:pPr lvl="2" eaLnBrk="1" hangingPunct="1"/>
            <a:r>
              <a:rPr lang="zh-CN" sz="1800" smtClean="0"/>
              <a:t>规格化的参数变量</a:t>
            </a:r>
            <a:r>
              <a:rPr lang="en-US" altLang="zh-CN" sz="1800" smtClean="0"/>
              <a:t>t∈[0,1]</a:t>
            </a:r>
            <a:r>
              <a:rPr lang="zh-CN" sz="1800" smtClean="0"/>
              <a:t>，使得界定曲线、曲面的范围十分简单</a:t>
            </a:r>
          </a:p>
          <a:p>
            <a:pPr lvl="2" eaLnBrk="1" hangingPunct="1"/>
            <a:r>
              <a:rPr lang="zh-CN" sz="1800" smtClean="0"/>
              <a:t>易于用矢量和矩阵运算，从而大大简化了计算</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B1B1E95-34FE-4B65-9D2C-A9037FA3B88B}" type="datetime1">
              <a:rPr lang="zh-CN" altLang="en-US" baseline="0"/>
              <a:pPr eaLnBrk="1" hangingPunct="1"/>
              <a:t>2010/12/17</a:t>
            </a:fld>
            <a:endParaRPr lang="zh-CN" altLang="zh-CN" baseline="0"/>
          </a:p>
        </p:txBody>
      </p:sp>
      <p:sp>
        <p:nvSpPr>
          <p:cNvPr id="93187"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1B30D3F-1942-4729-A4D6-CA51225A1838}" type="slidenum">
              <a:rPr lang="zh-CN" altLang="zh-CN" baseline="0"/>
              <a:pPr eaLnBrk="1" hangingPunct="1"/>
              <a:t>70</a:t>
            </a:fld>
            <a:endParaRPr lang="zh-CN" altLang="zh-CN" baseline="0"/>
          </a:p>
        </p:txBody>
      </p:sp>
      <p:sp>
        <p:nvSpPr>
          <p:cNvPr id="93188" name="Rectangle 2"/>
          <p:cNvSpPr>
            <a:spLocks noGrp="1" noRot="1" noChangeArrowheads="1"/>
          </p:cNvSpPr>
          <p:nvPr>
            <p:ph type="title"/>
          </p:nvPr>
        </p:nvSpPr>
        <p:spPr/>
        <p:txBody>
          <a:bodyPr/>
          <a:lstStyle/>
          <a:p>
            <a:pPr eaLnBrk="1" hangingPunct="1"/>
            <a:r>
              <a:rPr lang="zh-CN" b="1" u="sng" smtClean="0"/>
              <a:t>第五章：曲线与曲面</a:t>
            </a:r>
          </a:p>
        </p:txBody>
      </p:sp>
      <p:sp>
        <p:nvSpPr>
          <p:cNvPr id="93189" name="Rectangle 3"/>
          <p:cNvSpPr>
            <a:spLocks noGrp="1" noRot="1" noChangeArrowheads="1"/>
          </p:cNvSpPr>
          <p:nvPr>
            <p:ph type="body" sz="half" idx="1"/>
          </p:nvPr>
        </p:nvSpPr>
        <p:spPr>
          <a:xfrm>
            <a:off x="301625" y="1905000"/>
            <a:ext cx="8518525" cy="4194175"/>
          </a:xfrm>
        </p:spPr>
        <p:txBody>
          <a:bodyPr/>
          <a:lstStyle/>
          <a:p>
            <a:pPr eaLnBrk="1" hangingPunct="1"/>
            <a:r>
              <a:rPr lang="en-US" altLang="zh-CN" sz="2400" smtClean="0"/>
              <a:t>Bezier</a:t>
            </a:r>
            <a:r>
              <a:rPr lang="zh-CN" sz="2400" smtClean="0"/>
              <a:t>曲线的递推</a:t>
            </a:r>
            <a:r>
              <a:rPr lang="en-US" altLang="zh-CN" sz="2400" smtClean="0"/>
              <a:t>(de Casteljau)</a:t>
            </a:r>
            <a:r>
              <a:rPr lang="zh-CN" sz="2400" smtClean="0"/>
              <a:t>算法</a:t>
            </a:r>
          </a:p>
          <a:p>
            <a:pPr lvl="1" eaLnBrk="1" hangingPunct="1"/>
            <a:r>
              <a:rPr lang="zh-CN" sz="2000" smtClean="0"/>
              <a:t>计算</a:t>
            </a:r>
            <a:r>
              <a:rPr lang="en-US" altLang="zh-CN" sz="2000" smtClean="0"/>
              <a:t>Bezier</a:t>
            </a:r>
            <a:r>
              <a:rPr lang="zh-CN" sz="2000" smtClean="0"/>
              <a:t>曲线上的点，可用</a:t>
            </a:r>
            <a:r>
              <a:rPr lang="en-US" altLang="zh-CN" sz="2000" smtClean="0"/>
              <a:t>Bezier</a:t>
            </a:r>
            <a:r>
              <a:rPr lang="zh-CN" sz="2000" smtClean="0"/>
              <a:t>曲线方程，但使用</a:t>
            </a:r>
            <a:r>
              <a:rPr lang="en-US" altLang="zh-CN" sz="2000" smtClean="0"/>
              <a:t>de Casteljau</a:t>
            </a:r>
            <a:r>
              <a:rPr lang="zh-CN" sz="2000" smtClean="0"/>
              <a:t>提出的递推算法则要简单得多</a:t>
            </a:r>
          </a:p>
          <a:p>
            <a:pPr lvl="1" eaLnBrk="1" hangingPunct="1"/>
            <a:r>
              <a:rPr lang="zh-CN" sz="2000" smtClean="0"/>
              <a:t>抛物线三切线定理</a:t>
            </a:r>
          </a:p>
          <a:p>
            <a:pPr lvl="2" eaLnBrk="1" hangingPunct="1"/>
            <a:r>
              <a:rPr lang="zh-CN" sz="1800" smtClean="0"/>
              <a:t>如图</a:t>
            </a:r>
            <a:r>
              <a:rPr lang="en-US" altLang="zh-CN" sz="1800" smtClean="0"/>
              <a:t>5.1.10</a:t>
            </a:r>
            <a:r>
              <a:rPr lang="zh-CN" sz="1800" smtClean="0"/>
              <a:t>，设</a:t>
            </a:r>
            <a:r>
              <a:rPr lang="en-US" altLang="zh-CN" sz="1800" smtClean="0"/>
              <a:t>P0</a:t>
            </a:r>
            <a:r>
              <a:rPr lang="zh-CN" sz="1800" smtClean="0"/>
              <a:t>、</a:t>
            </a:r>
            <a:r>
              <a:rPr lang="en-US" altLang="zh-CN" sz="1800" smtClean="0"/>
              <a:t>P02</a:t>
            </a:r>
            <a:r>
              <a:rPr lang="zh-CN" sz="1800" smtClean="0"/>
              <a:t>、</a:t>
            </a:r>
            <a:r>
              <a:rPr lang="en-US" altLang="zh-CN" sz="1800" smtClean="0"/>
              <a:t>P2</a:t>
            </a:r>
            <a:r>
              <a:rPr lang="zh-CN" sz="1800" smtClean="0"/>
              <a:t>是一条抛物线上顺序三个不同的点。过</a:t>
            </a:r>
            <a:r>
              <a:rPr lang="en-US" altLang="zh-CN" sz="1800" smtClean="0"/>
              <a:t>P0</a:t>
            </a:r>
            <a:r>
              <a:rPr lang="zh-CN" sz="1800" smtClean="0"/>
              <a:t>和</a:t>
            </a:r>
            <a:r>
              <a:rPr lang="en-US" altLang="zh-CN" sz="1800" smtClean="0"/>
              <a:t>P2</a:t>
            </a:r>
            <a:r>
              <a:rPr lang="zh-CN" sz="1800" smtClean="0"/>
              <a:t>点的两切线交于</a:t>
            </a:r>
            <a:r>
              <a:rPr lang="en-US" altLang="zh-CN" sz="1800" smtClean="0"/>
              <a:t>P1</a:t>
            </a:r>
            <a:r>
              <a:rPr lang="zh-CN" sz="1800" smtClean="0"/>
              <a:t>点，在</a:t>
            </a:r>
            <a:r>
              <a:rPr lang="en-US" altLang="zh-CN" sz="1800" smtClean="0"/>
              <a:t>P02</a:t>
            </a:r>
            <a:r>
              <a:rPr lang="zh-CN" sz="1800" smtClean="0"/>
              <a:t>点的切线交</a:t>
            </a:r>
            <a:r>
              <a:rPr lang="en-US" altLang="zh-CN" sz="1800" smtClean="0"/>
              <a:t>P0P1</a:t>
            </a:r>
            <a:r>
              <a:rPr lang="zh-CN" sz="1800" smtClean="0"/>
              <a:t>和</a:t>
            </a:r>
            <a:r>
              <a:rPr lang="en-US" altLang="zh-CN" sz="1800" smtClean="0"/>
              <a:t>P2P1</a:t>
            </a:r>
            <a:r>
              <a:rPr lang="zh-CN" sz="1800" smtClean="0"/>
              <a:t>于</a:t>
            </a:r>
            <a:r>
              <a:rPr lang="en-US" altLang="zh-CN" sz="1800" smtClean="0"/>
              <a:t>P01</a:t>
            </a:r>
            <a:r>
              <a:rPr lang="zh-CN" sz="1800" smtClean="0"/>
              <a:t>和</a:t>
            </a:r>
            <a:r>
              <a:rPr lang="en-US" altLang="zh-CN" sz="1800" smtClean="0"/>
              <a:t>P11</a:t>
            </a:r>
            <a:r>
              <a:rPr lang="zh-CN" sz="1800" smtClean="0"/>
              <a:t>，则如下比例成立</a:t>
            </a:r>
            <a:endParaRPr lang="zh-CN" sz="2000" smtClean="0"/>
          </a:p>
        </p:txBody>
      </p:sp>
      <p:pic>
        <p:nvPicPr>
          <p:cNvPr id="93190" name="Picture 4" descr="http:/www.lnnu.edu.cn/xdjyjx/tuxing/Chapter3/CG_Gif_3_275.gif"/>
          <p:cNvPicPr>
            <a:picLocks noGrp="1" noChangeAspect="1" noChangeArrowheads="1"/>
          </p:cNvPicPr>
          <p:nvPr>
            <p:ph sz="quarter" idx="2"/>
          </p:nvPr>
        </p:nvPicPr>
        <p:blipFill>
          <a:blip r:embed="rId2" r:link="rId3">
            <a:extLst>
              <a:ext uri="{28A0092B-C50C-407E-A947-70E740481C1C}">
                <a14:useLocalDpi xmlns:a14="http://schemas.microsoft.com/office/drawing/2010/main" val="0"/>
              </a:ext>
            </a:extLst>
          </a:blip>
          <a:srcRect/>
          <a:stretch>
            <a:fillRect/>
          </a:stretch>
        </p:blipFill>
        <p:spPr>
          <a:xfrm>
            <a:off x="1547813" y="4365625"/>
            <a:ext cx="2520950" cy="720725"/>
          </a:xfrm>
          <a:noFill/>
        </p:spPr>
      </p:pic>
      <p:pic>
        <p:nvPicPr>
          <p:cNvPr id="93191" name="Picture 5" descr="http:/www.lnnu.edu.cn/xdjyjx/tuxing/Chapter3/312img/CG_Gif_3_010.gif"/>
          <p:cNvPicPr>
            <a:picLocks noGrp="1" noChangeAspect="1" noChangeArrowheads="1"/>
          </p:cNvPicPr>
          <p:nvPr>
            <p:ph sz="quarter" idx="3"/>
          </p:nvPr>
        </p:nvPicPr>
        <p:blipFill>
          <a:blip r:embed="rId4" r:link="rId5">
            <a:extLst>
              <a:ext uri="{28A0092B-C50C-407E-A947-70E740481C1C}">
                <a14:useLocalDpi xmlns:a14="http://schemas.microsoft.com/office/drawing/2010/main" val="0"/>
              </a:ext>
            </a:extLst>
          </a:blip>
          <a:srcRect/>
          <a:stretch>
            <a:fillRect/>
          </a:stretch>
        </p:blipFill>
        <p:spPr>
          <a:xfrm>
            <a:off x="4787900" y="4005263"/>
            <a:ext cx="3671888" cy="2160587"/>
          </a:xfrm>
          <a:noFill/>
        </p:spPr>
      </p:pic>
      <p:sp>
        <p:nvSpPr>
          <p:cNvPr id="93192" name="Rectangle 6"/>
          <p:cNvSpPr>
            <a:spLocks noChangeArrowheads="1"/>
          </p:cNvSpPr>
          <p:nvPr/>
        </p:nvSpPr>
        <p:spPr bwMode="auto">
          <a:xfrm>
            <a:off x="1835150" y="5949950"/>
            <a:ext cx="2997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5.1.10 </a:t>
            </a:r>
            <a:r>
              <a:rPr lang="zh-CN" baseline="0">
                <a:cs typeface="Times New Roman" pitchFamily="18" charset="0"/>
              </a:rPr>
              <a:t>抛物线三切线定理</a:t>
            </a:r>
            <a:r>
              <a:rPr lang="zh-CN" baseline="0">
                <a:latin typeface="Times New Roman" pitchFamily="18" charset="0"/>
                <a:ea typeface="仿宋_GB2312" pitchFamily="49" charset="-122"/>
              </a:rPr>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4248DE8-A1AA-4DD4-A53D-B0DC938C17E0}" type="datetime1">
              <a:rPr lang="zh-CN" altLang="en-US" baseline="0"/>
              <a:pPr eaLnBrk="1" hangingPunct="1"/>
              <a:t>2010/12/17</a:t>
            </a:fld>
            <a:endParaRPr lang="zh-CN" altLang="zh-CN" baseline="0"/>
          </a:p>
        </p:txBody>
      </p:sp>
      <p:sp>
        <p:nvSpPr>
          <p:cNvPr id="26628"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5045DE1-08D3-4CF3-AA60-A20519A97795}" type="slidenum">
              <a:rPr lang="zh-CN" altLang="zh-CN" baseline="0"/>
              <a:pPr eaLnBrk="1" hangingPunct="1"/>
              <a:t>71</a:t>
            </a:fld>
            <a:endParaRPr lang="zh-CN" altLang="zh-CN" baseline="0"/>
          </a:p>
        </p:txBody>
      </p:sp>
      <p:sp>
        <p:nvSpPr>
          <p:cNvPr id="26629" name="Rectangle 2"/>
          <p:cNvSpPr>
            <a:spLocks noGrp="1" noRot="1" noChangeArrowheads="1"/>
          </p:cNvSpPr>
          <p:nvPr>
            <p:ph type="title"/>
          </p:nvPr>
        </p:nvSpPr>
        <p:spPr/>
        <p:txBody>
          <a:bodyPr/>
          <a:lstStyle/>
          <a:p>
            <a:pPr eaLnBrk="1" hangingPunct="1"/>
            <a:r>
              <a:rPr lang="zh-CN" b="1" u="sng" smtClean="0"/>
              <a:t>第五章：曲线与曲面</a:t>
            </a:r>
          </a:p>
        </p:txBody>
      </p:sp>
      <p:sp>
        <p:nvSpPr>
          <p:cNvPr id="26630" name="Rectangle 3"/>
          <p:cNvSpPr>
            <a:spLocks noGrp="1" noRot="1" noChangeArrowheads="1"/>
          </p:cNvSpPr>
          <p:nvPr>
            <p:ph type="body" sz="half" idx="1"/>
          </p:nvPr>
        </p:nvSpPr>
        <p:spPr>
          <a:xfrm>
            <a:off x="301625" y="1905000"/>
            <a:ext cx="8591550" cy="4194175"/>
          </a:xfrm>
        </p:spPr>
        <p:txBody>
          <a:bodyPr/>
          <a:lstStyle/>
          <a:p>
            <a:pPr lvl="2" eaLnBrk="1" hangingPunct="1"/>
            <a:r>
              <a:rPr lang="zh-CN" sz="1800" smtClean="0"/>
              <a:t>当</a:t>
            </a:r>
            <a:r>
              <a:rPr lang="en-US" altLang="zh-CN" sz="1800" smtClean="0"/>
              <a:t>P0</a:t>
            </a:r>
            <a:r>
              <a:rPr lang="zh-CN" sz="1800" smtClean="0"/>
              <a:t>，</a:t>
            </a:r>
            <a:r>
              <a:rPr lang="en-US" altLang="zh-CN" sz="1800" smtClean="0"/>
              <a:t>P2</a:t>
            </a:r>
            <a:r>
              <a:rPr lang="zh-CN" sz="1800" smtClean="0"/>
              <a:t>固定，引入参数</a:t>
            </a:r>
            <a:r>
              <a:rPr lang="en-US" altLang="zh-CN" sz="1800" smtClean="0"/>
              <a:t>t</a:t>
            </a:r>
            <a:r>
              <a:rPr lang="zh-CN" sz="1800" smtClean="0"/>
              <a:t>，令上述比值为</a:t>
            </a:r>
            <a:r>
              <a:rPr lang="en-US" altLang="zh-CN" sz="1800" smtClean="0"/>
              <a:t>t:(1-t)</a:t>
            </a:r>
            <a:r>
              <a:rPr lang="zh-CN" sz="1800" smtClean="0"/>
              <a:t>，即有：</a:t>
            </a:r>
          </a:p>
          <a:p>
            <a:pPr eaLnBrk="1" hangingPunct="1"/>
            <a:endParaRPr lang="zh-CN" altLang="zh-CN" sz="2400" smtClean="0"/>
          </a:p>
          <a:p>
            <a:pPr eaLnBrk="1" hangingPunct="1">
              <a:buFont typeface="Wingdings" pitchFamily="2" charset="2"/>
              <a:buNone/>
            </a:pPr>
            <a:r>
              <a:rPr lang="zh-CN" altLang="zh-CN" sz="2400" smtClean="0"/>
              <a:t> </a:t>
            </a:r>
          </a:p>
          <a:p>
            <a:pPr eaLnBrk="1" hangingPunct="1"/>
            <a:endParaRPr lang="zh-CN" altLang="zh-CN" sz="2400" smtClean="0"/>
          </a:p>
          <a:p>
            <a:pPr lvl="2" eaLnBrk="1" hangingPunct="1"/>
            <a:r>
              <a:rPr lang="en-US" altLang="zh-CN" sz="1800" smtClean="0"/>
              <a:t>t</a:t>
            </a:r>
            <a:r>
              <a:rPr lang="zh-CN" sz="1800" smtClean="0"/>
              <a:t>从</a:t>
            </a:r>
            <a:r>
              <a:rPr lang="en-US" altLang="zh-CN" sz="1800" smtClean="0"/>
              <a:t>0</a:t>
            </a:r>
            <a:r>
              <a:rPr lang="zh-CN" sz="1800" smtClean="0"/>
              <a:t>变到</a:t>
            </a:r>
            <a:r>
              <a:rPr lang="en-US" altLang="zh-CN" sz="1800" smtClean="0"/>
              <a:t>1</a:t>
            </a:r>
            <a:r>
              <a:rPr lang="zh-CN" sz="1800" smtClean="0"/>
              <a:t>，第</a:t>
            </a:r>
            <a:r>
              <a:rPr lang="en-US" altLang="zh-CN" sz="1800" smtClean="0"/>
              <a:t>1</a:t>
            </a:r>
            <a:r>
              <a:rPr lang="zh-CN" sz="1800" smtClean="0"/>
              <a:t>、</a:t>
            </a:r>
            <a:r>
              <a:rPr lang="en-US" altLang="zh-CN" sz="1800" smtClean="0"/>
              <a:t>2</a:t>
            </a:r>
            <a:r>
              <a:rPr lang="zh-CN" sz="1800" smtClean="0"/>
              <a:t>式就分别表示控制二边形的第</a:t>
            </a:r>
            <a:r>
              <a:rPr lang="en-US" altLang="zh-CN" sz="1800" smtClean="0"/>
              <a:t>1</a:t>
            </a:r>
            <a:r>
              <a:rPr lang="zh-CN" sz="1800" smtClean="0"/>
              <a:t>、</a:t>
            </a:r>
            <a:r>
              <a:rPr lang="en-US" altLang="zh-CN" sz="1800" smtClean="0"/>
              <a:t>2</a:t>
            </a:r>
            <a:r>
              <a:rPr lang="zh-CN" sz="1800" smtClean="0"/>
              <a:t>条边，它们是两条一次</a:t>
            </a:r>
            <a:r>
              <a:rPr lang="en-US" altLang="zh-CN" sz="1800" smtClean="0"/>
              <a:t>Bezier</a:t>
            </a:r>
            <a:r>
              <a:rPr lang="zh-CN" sz="1800" smtClean="0"/>
              <a:t>曲线</a:t>
            </a:r>
          </a:p>
          <a:p>
            <a:pPr lvl="2" eaLnBrk="1" hangingPunct="1"/>
            <a:r>
              <a:rPr lang="zh-CN" sz="1800" smtClean="0"/>
              <a:t>将</a:t>
            </a:r>
            <a:r>
              <a:rPr lang="en-US" altLang="zh-CN" sz="1800" smtClean="0"/>
              <a:t>1</a:t>
            </a:r>
            <a:r>
              <a:rPr lang="zh-CN" sz="1800" smtClean="0"/>
              <a:t>、</a:t>
            </a:r>
            <a:r>
              <a:rPr lang="en-US" altLang="zh-CN" sz="1800" smtClean="0"/>
              <a:t>2</a:t>
            </a:r>
            <a:r>
              <a:rPr lang="zh-CN" sz="1800" smtClean="0"/>
              <a:t>式代入第</a:t>
            </a:r>
            <a:r>
              <a:rPr lang="en-US" altLang="zh-CN" sz="1800" smtClean="0"/>
              <a:t>3</a:t>
            </a:r>
            <a:r>
              <a:rPr lang="zh-CN" sz="1800" smtClean="0"/>
              <a:t>式得</a:t>
            </a:r>
          </a:p>
        </p:txBody>
      </p:sp>
      <p:pic>
        <p:nvPicPr>
          <p:cNvPr id="26631" name="Picture 4" descr="http:/www.lnnu.edu.cn/xdjyjx/tuxing/Chapter3/CG_Gif_3_276.gif"/>
          <p:cNvPicPr>
            <a:picLocks noGrp="1" noChangeAspect="1" noChangeArrowheads="1"/>
          </p:cNvPicPr>
          <p:nvPr>
            <p:ph sz="quarter" idx="2"/>
          </p:nvPr>
        </p:nvPicPr>
        <p:blipFill>
          <a:blip r:embed="rId3" r:link="rId4">
            <a:extLst>
              <a:ext uri="{28A0092B-C50C-407E-A947-70E740481C1C}">
                <a14:useLocalDpi xmlns:a14="http://schemas.microsoft.com/office/drawing/2010/main" val="0"/>
              </a:ext>
            </a:extLst>
          </a:blip>
          <a:srcRect/>
          <a:stretch>
            <a:fillRect/>
          </a:stretch>
        </p:blipFill>
        <p:spPr>
          <a:xfrm>
            <a:off x="2700338" y="2276475"/>
            <a:ext cx="2520950" cy="1223963"/>
          </a:xfrm>
          <a:noFill/>
        </p:spPr>
      </p:pic>
      <p:graphicFrame>
        <p:nvGraphicFramePr>
          <p:cNvPr id="26626" name="Object 5"/>
          <p:cNvGraphicFramePr>
            <a:graphicFrameLocks noGrp="1" noChangeAspect="1"/>
          </p:cNvGraphicFramePr>
          <p:nvPr>
            <p:ph sz="quarter" idx="3"/>
          </p:nvPr>
        </p:nvGraphicFramePr>
        <p:xfrm>
          <a:off x="2124075" y="4652963"/>
          <a:ext cx="5400675" cy="792162"/>
        </p:xfrm>
        <a:graphic>
          <a:graphicData uri="http://schemas.openxmlformats.org/presentationml/2006/ole">
            <mc:AlternateContent xmlns:mc="http://schemas.openxmlformats.org/markup-compatibility/2006">
              <mc:Choice xmlns:v="urn:schemas-microsoft-com:vml" Requires="v">
                <p:oleObj spid="_x0000_s26636" r:id="rId5" imgW="3962717" imgH="457517" progId="Equation.3">
                  <p:embed/>
                </p:oleObj>
              </mc:Choice>
              <mc:Fallback>
                <p:oleObj r:id="rId5" imgW="3962717" imgH="457517"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4652963"/>
                        <a:ext cx="5400675" cy="792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6632" name="Picture 6" descr="http:/www.lnnu.edu.cn/xdjyjx/tuxing/Chapter3/CG_Gif_3_277.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2700338" y="5589588"/>
            <a:ext cx="381635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281E63D-E424-43BF-BE63-74827421C990}" type="datetime1">
              <a:rPr lang="zh-CN" altLang="en-US" baseline="0"/>
              <a:pPr eaLnBrk="1" hangingPunct="1"/>
              <a:t>2010/12/17</a:t>
            </a:fld>
            <a:endParaRPr lang="zh-CN" altLang="zh-CN" baseline="0"/>
          </a:p>
        </p:txBody>
      </p:sp>
      <p:sp>
        <p:nvSpPr>
          <p:cNvPr id="94211"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70C6834-624E-4983-A559-1ABCBE5C63E4}" type="slidenum">
              <a:rPr lang="zh-CN" altLang="zh-CN" baseline="0"/>
              <a:pPr eaLnBrk="1" hangingPunct="1"/>
              <a:t>72</a:t>
            </a:fld>
            <a:endParaRPr lang="zh-CN" altLang="zh-CN" baseline="0"/>
          </a:p>
        </p:txBody>
      </p:sp>
      <p:sp>
        <p:nvSpPr>
          <p:cNvPr id="94212" name="Rectangle 2"/>
          <p:cNvSpPr>
            <a:spLocks noGrp="1" noRot="1" noChangeArrowheads="1"/>
          </p:cNvSpPr>
          <p:nvPr>
            <p:ph type="title"/>
          </p:nvPr>
        </p:nvSpPr>
        <p:spPr/>
        <p:txBody>
          <a:bodyPr/>
          <a:lstStyle/>
          <a:p>
            <a:pPr eaLnBrk="1" hangingPunct="1"/>
            <a:r>
              <a:rPr lang="zh-CN" b="1" u="sng" smtClean="0"/>
              <a:t>第五章：曲线与曲面</a:t>
            </a:r>
          </a:p>
        </p:txBody>
      </p:sp>
      <p:sp>
        <p:nvSpPr>
          <p:cNvPr id="94213" name="Rectangle 3"/>
          <p:cNvSpPr>
            <a:spLocks noGrp="1" noRot="1" noChangeArrowheads="1"/>
          </p:cNvSpPr>
          <p:nvPr>
            <p:ph type="body" sz="half" idx="1"/>
          </p:nvPr>
        </p:nvSpPr>
        <p:spPr>
          <a:xfrm>
            <a:off x="301625" y="1905000"/>
            <a:ext cx="8380413" cy="4194175"/>
          </a:xfrm>
        </p:spPr>
        <p:txBody>
          <a:bodyPr/>
          <a:lstStyle/>
          <a:p>
            <a:pPr lvl="2" algn="just" eaLnBrk="1" hangingPunct="1"/>
            <a:r>
              <a:rPr lang="zh-CN" sz="2000" smtClean="0"/>
              <a:t>当</a:t>
            </a:r>
            <a:r>
              <a:rPr lang="en-US" altLang="zh-CN" sz="2000" i="1" smtClean="0"/>
              <a:t>t</a:t>
            </a:r>
            <a:r>
              <a:rPr lang="zh-CN" sz="2000" smtClean="0"/>
              <a:t>从</a:t>
            </a:r>
            <a:r>
              <a:rPr lang="en-US" altLang="zh-CN" sz="2000" smtClean="0"/>
              <a:t>0</a:t>
            </a:r>
            <a:r>
              <a:rPr lang="zh-CN" sz="2000" smtClean="0"/>
              <a:t>变到</a:t>
            </a:r>
            <a:r>
              <a:rPr lang="en-US" altLang="zh-CN" sz="2000" smtClean="0"/>
              <a:t>1</a:t>
            </a:r>
            <a:r>
              <a:rPr lang="zh-CN" sz="2000" smtClean="0"/>
              <a:t>时，它表示了由三顶点</a:t>
            </a:r>
            <a:r>
              <a:rPr lang="en-US" altLang="zh-CN" sz="2000" i="1" smtClean="0"/>
              <a:t>P</a:t>
            </a:r>
            <a:r>
              <a:rPr lang="en-US" altLang="zh-CN" sz="2000" baseline="-25000" smtClean="0"/>
              <a:t>0</a:t>
            </a:r>
            <a:r>
              <a:rPr lang="zh-CN" sz="2000" smtClean="0"/>
              <a:t>、</a:t>
            </a:r>
            <a:r>
              <a:rPr lang="en-US" altLang="zh-CN" sz="2000" i="1" smtClean="0"/>
              <a:t>P</a:t>
            </a:r>
            <a:r>
              <a:rPr lang="en-US" altLang="zh-CN" sz="2000" baseline="-25000" smtClean="0"/>
              <a:t>1</a:t>
            </a:r>
            <a:r>
              <a:rPr lang="zh-CN" sz="2000" smtClean="0"/>
              <a:t>、</a:t>
            </a:r>
            <a:r>
              <a:rPr lang="en-US" altLang="zh-CN" sz="2000" i="1" smtClean="0"/>
              <a:t>P</a:t>
            </a:r>
            <a:r>
              <a:rPr lang="en-US" altLang="zh-CN" sz="2000" baseline="-25000" smtClean="0"/>
              <a:t>2</a:t>
            </a:r>
            <a:r>
              <a:rPr lang="zh-CN" sz="2000" smtClean="0"/>
              <a:t>三点定义的一条二次</a:t>
            </a:r>
            <a:r>
              <a:rPr lang="en-US" altLang="zh-CN" sz="2000" smtClean="0"/>
              <a:t>Bezier</a:t>
            </a:r>
            <a:r>
              <a:rPr lang="zh-CN" sz="2000" smtClean="0"/>
              <a:t>曲线。并且表明：这二次</a:t>
            </a:r>
            <a:r>
              <a:rPr lang="en-US" altLang="zh-CN" sz="2000" smtClean="0"/>
              <a:t>Bezier</a:t>
            </a:r>
            <a:r>
              <a:rPr lang="zh-CN" sz="2000" smtClean="0"/>
              <a:t>曲线</a:t>
            </a:r>
            <a:r>
              <a:rPr lang="en-US" altLang="zh-CN" sz="2000" i="1" smtClean="0"/>
              <a:t>P</a:t>
            </a:r>
            <a:r>
              <a:rPr lang="en-US" altLang="zh-CN" sz="2000" baseline="-25000" smtClean="0"/>
              <a:t>0</a:t>
            </a:r>
            <a:r>
              <a:rPr lang="en-US" altLang="zh-CN" sz="2000" baseline="30000" smtClean="0"/>
              <a:t>2</a:t>
            </a:r>
            <a:r>
              <a:rPr lang="zh-CN" sz="2000" smtClean="0"/>
              <a:t>可以定义为分别由前两个顶点</a:t>
            </a:r>
            <a:r>
              <a:rPr lang="en-US" altLang="zh-CN" sz="2000" smtClean="0"/>
              <a:t>(</a:t>
            </a:r>
            <a:r>
              <a:rPr lang="en-US" altLang="zh-CN" sz="2000" i="1" smtClean="0"/>
              <a:t>P</a:t>
            </a:r>
            <a:r>
              <a:rPr lang="en-US" altLang="zh-CN" sz="2000" baseline="-25000" smtClean="0"/>
              <a:t>0</a:t>
            </a:r>
            <a:r>
              <a:rPr lang="en-US" altLang="zh-CN" sz="2000" smtClean="0"/>
              <a:t>, </a:t>
            </a:r>
            <a:r>
              <a:rPr lang="en-US" altLang="zh-CN" sz="2000" i="1" smtClean="0"/>
              <a:t>P</a:t>
            </a:r>
            <a:r>
              <a:rPr lang="en-US" altLang="zh-CN" sz="2000" baseline="-25000" smtClean="0"/>
              <a:t>1</a:t>
            </a:r>
            <a:r>
              <a:rPr lang="en-US" altLang="zh-CN" sz="2000" smtClean="0"/>
              <a:t>)</a:t>
            </a:r>
            <a:r>
              <a:rPr lang="zh-CN" sz="2000" smtClean="0"/>
              <a:t>和后两个顶点</a:t>
            </a:r>
            <a:r>
              <a:rPr lang="en-US" altLang="zh-CN" sz="2000" smtClean="0"/>
              <a:t>(</a:t>
            </a:r>
            <a:r>
              <a:rPr lang="en-US" altLang="zh-CN" sz="2000" i="1" smtClean="0"/>
              <a:t>P</a:t>
            </a:r>
            <a:r>
              <a:rPr lang="en-US" altLang="zh-CN" sz="2000" baseline="-25000" smtClean="0"/>
              <a:t>1</a:t>
            </a:r>
            <a:r>
              <a:rPr lang="en-US" altLang="zh-CN" sz="2000" smtClean="0"/>
              <a:t>, </a:t>
            </a:r>
            <a:r>
              <a:rPr lang="en-US" altLang="zh-CN" sz="2000" i="1" smtClean="0"/>
              <a:t>P</a:t>
            </a:r>
            <a:r>
              <a:rPr lang="en-US" altLang="zh-CN" sz="2000" baseline="-25000" smtClean="0"/>
              <a:t>2</a:t>
            </a:r>
            <a:r>
              <a:rPr lang="en-US" altLang="zh-CN" sz="2000" smtClean="0"/>
              <a:t>)</a:t>
            </a:r>
            <a:r>
              <a:rPr lang="zh-CN" sz="2000" smtClean="0"/>
              <a:t>决定的一次</a:t>
            </a:r>
            <a:r>
              <a:rPr lang="en-US" altLang="zh-CN" sz="2000" smtClean="0"/>
              <a:t>Bezier</a:t>
            </a:r>
            <a:r>
              <a:rPr lang="zh-CN" sz="2000" smtClean="0"/>
              <a:t>曲线的线性组合</a:t>
            </a:r>
          </a:p>
          <a:p>
            <a:pPr lvl="2" algn="just" eaLnBrk="1" hangingPunct="1"/>
            <a:r>
              <a:rPr lang="zh-CN" sz="2000" smtClean="0"/>
              <a:t>依次类推，由四个控制点定义的三次</a:t>
            </a:r>
            <a:r>
              <a:rPr lang="en-US" altLang="zh-CN" sz="2000" smtClean="0"/>
              <a:t>Bezier</a:t>
            </a:r>
            <a:r>
              <a:rPr lang="zh-CN" sz="2000" smtClean="0"/>
              <a:t>曲线</a:t>
            </a:r>
            <a:r>
              <a:rPr lang="en-US" altLang="zh-CN" sz="2000" i="1" smtClean="0"/>
              <a:t>P</a:t>
            </a:r>
            <a:r>
              <a:rPr lang="en-US" altLang="zh-CN" sz="2000" baseline="-25000" smtClean="0"/>
              <a:t>0</a:t>
            </a:r>
            <a:r>
              <a:rPr lang="en-US" altLang="zh-CN" sz="2000" baseline="30000" smtClean="0"/>
              <a:t>3</a:t>
            </a:r>
            <a:r>
              <a:rPr lang="zh-CN" sz="2000" smtClean="0"/>
              <a:t>可被定义为分别由</a:t>
            </a:r>
            <a:r>
              <a:rPr lang="en-US" altLang="zh-CN" sz="2000" smtClean="0"/>
              <a:t>(</a:t>
            </a:r>
            <a:r>
              <a:rPr lang="en-US" altLang="zh-CN" sz="2000" i="1" smtClean="0"/>
              <a:t>P</a:t>
            </a:r>
            <a:r>
              <a:rPr lang="en-US" altLang="zh-CN" sz="2000" baseline="-25000" smtClean="0"/>
              <a:t>0</a:t>
            </a:r>
            <a:r>
              <a:rPr lang="en-US" altLang="zh-CN" sz="2000" smtClean="0"/>
              <a:t>, </a:t>
            </a:r>
            <a:r>
              <a:rPr lang="en-US" altLang="zh-CN" sz="2000" i="1" smtClean="0"/>
              <a:t>P</a:t>
            </a:r>
            <a:r>
              <a:rPr lang="en-US" altLang="zh-CN" sz="2000" baseline="-25000" smtClean="0"/>
              <a:t>1</a:t>
            </a:r>
            <a:r>
              <a:rPr lang="en-US" altLang="zh-CN" sz="2000" smtClean="0"/>
              <a:t>, </a:t>
            </a:r>
            <a:r>
              <a:rPr lang="en-US" altLang="zh-CN" sz="2000" i="1" smtClean="0"/>
              <a:t>P</a:t>
            </a:r>
            <a:r>
              <a:rPr lang="en-US" altLang="zh-CN" sz="2000" baseline="-25000" smtClean="0"/>
              <a:t>2</a:t>
            </a:r>
            <a:r>
              <a:rPr lang="en-US" altLang="zh-CN" sz="2000" smtClean="0"/>
              <a:t>)</a:t>
            </a:r>
            <a:r>
              <a:rPr lang="zh-CN" sz="2000" smtClean="0"/>
              <a:t>和</a:t>
            </a:r>
            <a:r>
              <a:rPr lang="en-US" altLang="zh-CN" sz="2000" smtClean="0"/>
              <a:t>(</a:t>
            </a:r>
            <a:r>
              <a:rPr lang="en-US" altLang="zh-CN" sz="2000" i="1" smtClean="0"/>
              <a:t>P</a:t>
            </a:r>
            <a:r>
              <a:rPr lang="en-US" altLang="zh-CN" sz="2000" baseline="-25000" smtClean="0"/>
              <a:t>1</a:t>
            </a:r>
            <a:r>
              <a:rPr lang="en-US" altLang="zh-CN" sz="2000" smtClean="0"/>
              <a:t>, </a:t>
            </a:r>
            <a:r>
              <a:rPr lang="en-US" altLang="zh-CN" sz="2000" i="1" smtClean="0"/>
              <a:t>P</a:t>
            </a:r>
            <a:r>
              <a:rPr lang="en-US" altLang="zh-CN" sz="2000" baseline="-25000" smtClean="0"/>
              <a:t>2</a:t>
            </a:r>
            <a:r>
              <a:rPr lang="en-US" altLang="zh-CN" sz="2000" smtClean="0"/>
              <a:t>, </a:t>
            </a:r>
            <a:r>
              <a:rPr lang="en-US" altLang="zh-CN" sz="2000" i="1" smtClean="0"/>
              <a:t>P</a:t>
            </a:r>
            <a:r>
              <a:rPr lang="en-US" altLang="zh-CN" sz="2000" baseline="-25000" smtClean="0"/>
              <a:t>3</a:t>
            </a:r>
            <a:r>
              <a:rPr lang="en-US" altLang="zh-CN" sz="2000" smtClean="0"/>
              <a:t>)</a:t>
            </a:r>
            <a:r>
              <a:rPr lang="zh-CN" sz="2000" smtClean="0"/>
              <a:t>确定的二条二次</a:t>
            </a:r>
            <a:r>
              <a:rPr lang="en-US" altLang="zh-CN" sz="2000" smtClean="0"/>
              <a:t>Bezier</a:t>
            </a:r>
            <a:r>
              <a:rPr lang="zh-CN" sz="2000" smtClean="0"/>
              <a:t>曲线的线性组合</a:t>
            </a:r>
          </a:p>
          <a:p>
            <a:pPr lvl="2" algn="just" eaLnBrk="1" hangingPunct="1"/>
            <a:r>
              <a:rPr lang="zh-CN" sz="2000" smtClean="0"/>
              <a:t>由</a:t>
            </a:r>
            <a:r>
              <a:rPr lang="en-US" altLang="zh-CN" sz="2000" smtClean="0"/>
              <a:t>(</a:t>
            </a:r>
            <a:r>
              <a:rPr lang="en-US" altLang="zh-CN" sz="2000" i="1" smtClean="0"/>
              <a:t>n+</a:t>
            </a:r>
            <a:r>
              <a:rPr lang="en-US" altLang="zh-CN" sz="2000" smtClean="0"/>
              <a:t>1)</a:t>
            </a:r>
            <a:r>
              <a:rPr lang="zh-CN" sz="2000" smtClean="0"/>
              <a:t>个控制点</a:t>
            </a:r>
            <a:r>
              <a:rPr lang="en-US" altLang="zh-CN" sz="2000" i="1" smtClean="0"/>
              <a:t>P</a:t>
            </a:r>
            <a:r>
              <a:rPr lang="en-US" altLang="zh-CN" sz="2000" i="1" baseline="-25000" smtClean="0"/>
              <a:t>i</a:t>
            </a:r>
            <a:r>
              <a:rPr lang="en-US" altLang="zh-CN" sz="2000" smtClean="0"/>
              <a:t>(</a:t>
            </a:r>
            <a:r>
              <a:rPr lang="en-US" altLang="zh-CN" sz="2000" i="1" smtClean="0"/>
              <a:t>i</a:t>
            </a:r>
            <a:r>
              <a:rPr lang="en-US" altLang="zh-CN" sz="2000" smtClean="0"/>
              <a:t>=0,1,...,</a:t>
            </a:r>
            <a:r>
              <a:rPr lang="en-US" altLang="zh-CN" sz="2000" i="1" smtClean="0"/>
              <a:t>n</a:t>
            </a:r>
            <a:r>
              <a:rPr lang="en-US" altLang="zh-CN" sz="2000" smtClean="0"/>
              <a:t>)</a:t>
            </a:r>
            <a:r>
              <a:rPr lang="zh-CN" sz="2000" smtClean="0"/>
              <a:t>定义的</a:t>
            </a:r>
            <a:r>
              <a:rPr lang="en-US" altLang="zh-CN" sz="2000" i="1" smtClean="0"/>
              <a:t>n</a:t>
            </a:r>
            <a:r>
              <a:rPr lang="zh-CN" sz="2000" smtClean="0"/>
              <a:t>次</a:t>
            </a:r>
            <a:r>
              <a:rPr lang="en-US" altLang="zh-CN" sz="2000" smtClean="0"/>
              <a:t>Bezier</a:t>
            </a:r>
            <a:r>
              <a:rPr lang="zh-CN" sz="2000" smtClean="0"/>
              <a:t>曲线</a:t>
            </a:r>
            <a:r>
              <a:rPr lang="en-US" altLang="zh-CN" sz="2000" i="1" smtClean="0"/>
              <a:t>P</a:t>
            </a:r>
            <a:r>
              <a:rPr lang="en-US" altLang="zh-CN" sz="2000" baseline="-25000" smtClean="0"/>
              <a:t>0</a:t>
            </a:r>
            <a:r>
              <a:rPr lang="en-US" altLang="zh-CN" sz="2000" i="1" baseline="30000" smtClean="0"/>
              <a:t>n</a:t>
            </a:r>
            <a:r>
              <a:rPr lang="zh-CN" sz="2000" smtClean="0"/>
              <a:t>可被定义为分别由前、后</a:t>
            </a:r>
            <a:r>
              <a:rPr lang="en-US" altLang="zh-CN" sz="2000" i="1" smtClean="0"/>
              <a:t>n</a:t>
            </a:r>
            <a:r>
              <a:rPr lang="zh-CN" sz="2000" smtClean="0"/>
              <a:t>个控制点定义的两条</a:t>
            </a:r>
            <a:r>
              <a:rPr lang="en-US" altLang="zh-CN" sz="2000" smtClean="0"/>
              <a:t>(</a:t>
            </a:r>
            <a:r>
              <a:rPr lang="en-US" altLang="zh-CN" sz="2000" i="1" smtClean="0"/>
              <a:t>n</a:t>
            </a:r>
            <a:r>
              <a:rPr lang="en-US" altLang="zh-CN" sz="2000" smtClean="0"/>
              <a:t>-1)</a:t>
            </a:r>
            <a:r>
              <a:rPr lang="zh-CN" sz="2000" smtClean="0"/>
              <a:t>次</a:t>
            </a:r>
            <a:r>
              <a:rPr lang="en-US" altLang="zh-CN" sz="2000" smtClean="0"/>
              <a:t>Bezier</a:t>
            </a:r>
            <a:r>
              <a:rPr lang="zh-CN" sz="2000" smtClean="0"/>
              <a:t>曲线</a:t>
            </a:r>
            <a:r>
              <a:rPr lang="en-US" altLang="zh-CN" sz="2000" i="1" smtClean="0"/>
              <a:t>P</a:t>
            </a:r>
            <a:r>
              <a:rPr lang="en-US" altLang="zh-CN" sz="2000" baseline="-25000" smtClean="0"/>
              <a:t>0</a:t>
            </a:r>
            <a:r>
              <a:rPr lang="en-US" altLang="zh-CN" sz="2000" i="1" baseline="30000" smtClean="0"/>
              <a:t>n-1</a:t>
            </a:r>
            <a:r>
              <a:rPr lang="en-US" altLang="zh-CN" sz="2000" smtClean="0"/>
              <a:t> </a:t>
            </a:r>
            <a:r>
              <a:rPr lang="zh-CN" sz="2000" smtClean="0"/>
              <a:t>与</a:t>
            </a:r>
            <a:r>
              <a:rPr lang="en-US" altLang="zh-CN" sz="2000" i="1" smtClean="0"/>
              <a:t>P</a:t>
            </a:r>
            <a:r>
              <a:rPr lang="en-US" altLang="zh-CN" sz="2000" baseline="-25000" smtClean="0"/>
              <a:t>1</a:t>
            </a:r>
            <a:r>
              <a:rPr lang="en-US" altLang="zh-CN" sz="2000" i="1" baseline="30000" smtClean="0"/>
              <a:t>n-1</a:t>
            </a:r>
            <a:r>
              <a:rPr lang="zh-CN" sz="2000" smtClean="0"/>
              <a:t>的线性组合</a:t>
            </a:r>
          </a:p>
        </p:txBody>
      </p:sp>
      <p:pic>
        <p:nvPicPr>
          <p:cNvPr id="94214" name="Picture 4" descr="http:/www.lnnu.edu.cn/xdjyjx/tuxing/Chapter3/CG_Gif_3_278.gif"/>
          <p:cNvPicPr>
            <a:picLocks noGrp="1" noRot="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2843213" y="5229225"/>
            <a:ext cx="4105275" cy="576263"/>
          </a:xfr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C76EFC1-FC95-4497-A5E6-0ADE14F9700F}" type="datetime1">
              <a:rPr lang="zh-CN" altLang="en-US" baseline="0"/>
              <a:pPr eaLnBrk="1" hangingPunct="1"/>
              <a:t>2010/12/17</a:t>
            </a:fld>
            <a:endParaRPr lang="zh-CN" altLang="zh-CN" baseline="0"/>
          </a:p>
        </p:txBody>
      </p:sp>
      <p:sp>
        <p:nvSpPr>
          <p:cNvPr id="27652"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902144E-00FC-4177-B02F-97B224B9BC4F}" type="slidenum">
              <a:rPr lang="zh-CN" altLang="zh-CN" baseline="0"/>
              <a:pPr eaLnBrk="1" hangingPunct="1"/>
              <a:t>73</a:t>
            </a:fld>
            <a:endParaRPr lang="zh-CN" altLang="zh-CN" baseline="0"/>
          </a:p>
        </p:txBody>
      </p:sp>
      <p:sp>
        <p:nvSpPr>
          <p:cNvPr id="27653" name="Rectangle 2"/>
          <p:cNvSpPr>
            <a:spLocks noGrp="1" noRot="1" noChangeArrowheads="1"/>
          </p:cNvSpPr>
          <p:nvPr>
            <p:ph type="title"/>
          </p:nvPr>
        </p:nvSpPr>
        <p:spPr/>
        <p:txBody>
          <a:bodyPr/>
          <a:lstStyle/>
          <a:p>
            <a:pPr eaLnBrk="1" hangingPunct="1"/>
            <a:r>
              <a:rPr lang="zh-CN" b="1" u="sng" smtClean="0"/>
              <a:t>第五章：曲线与曲面</a:t>
            </a:r>
          </a:p>
        </p:txBody>
      </p:sp>
      <p:sp>
        <p:nvSpPr>
          <p:cNvPr id="27654" name="Rectangle 3"/>
          <p:cNvSpPr>
            <a:spLocks noGrp="1" noRot="1" noChangeArrowheads="1"/>
          </p:cNvSpPr>
          <p:nvPr>
            <p:ph type="body" sz="half" idx="1"/>
          </p:nvPr>
        </p:nvSpPr>
        <p:spPr>
          <a:xfrm>
            <a:off x="301625" y="1905000"/>
            <a:ext cx="8518525" cy="4194175"/>
          </a:xfrm>
        </p:spPr>
        <p:txBody>
          <a:bodyPr/>
          <a:lstStyle/>
          <a:p>
            <a:pPr eaLnBrk="1" hangingPunct="1"/>
            <a:r>
              <a:rPr lang="en-US" altLang="zh-CN" sz="2400" smtClean="0"/>
              <a:t>Bezier</a:t>
            </a:r>
            <a:r>
              <a:rPr lang="zh-CN" sz="2400" smtClean="0"/>
              <a:t>曲线的递推计算公式</a:t>
            </a:r>
          </a:p>
          <a:p>
            <a:pPr eaLnBrk="1" hangingPunct="1"/>
            <a:endParaRPr lang="zh-CN" altLang="zh-CN" sz="2400" smtClean="0"/>
          </a:p>
          <a:p>
            <a:pPr eaLnBrk="1" hangingPunct="1"/>
            <a:endParaRPr lang="zh-CN" altLang="zh-CN" sz="2400" smtClean="0"/>
          </a:p>
          <a:p>
            <a:pPr eaLnBrk="1" hangingPunct="1"/>
            <a:endParaRPr lang="zh-CN" altLang="zh-CN" sz="2400" smtClean="0"/>
          </a:p>
          <a:p>
            <a:pPr lvl="1" eaLnBrk="1" hangingPunct="1"/>
            <a:r>
              <a:rPr lang="zh-CN" sz="2000" smtClean="0"/>
              <a:t>用</a:t>
            </a:r>
            <a:r>
              <a:rPr lang="en-US" altLang="zh-CN" sz="2000" smtClean="0"/>
              <a:t>Bezier</a:t>
            </a:r>
            <a:r>
              <a:rPr lang="zh-CN" sz="2000" smtClean="0"/>
              <a:t>矩阵公式计算相应曲线上的诸点程序既不通用且计算量较大。在给定参数下，用这一递推公式求</a:t>
            </a:r>
            <a:r>
              <a:rPr lang="en-US" altLang="zh-CN" sz="2000" smtClean="0"/>
              <a:t>Bezier</a:t>
            </a:r>
            <a:r>
              <a:rPr lang="zh-CN" sz="2000" smtClean="0"/>
              <a:t>曲线上一点</a:t>
            </a:r>
            <a:r>
              <a:rPr lang="en-US" altLang="zh-CN" sz="2000" smtClean="0"/>
              <a:t>P(t)</a:t>
            </a:r>
            <a:r>
              <a:rPr lang="zh-CN" sz="2000" smtClean="0"/>
              <a:t>非常有效。</a:t>
            </a:r>
            <a:r>
              <a:rPr lang="en-US" altLang="zh-CN" sz="2000" smtClean="0"/>
              <a:t>t</a:t>
            </a:r>
            <a:r>
              <a:rPr lang="zh-CN" sz="2000" smtClean="0"/>
              <a:t>变化得到曲线上不同的点</a:t>
            </a:r>
          </a:p>
          <a:p>
            <a:pPr lvl="1" eaLnBrk="1" hangingPunct="1"/>
            <a:r>
              <a:rPr lang="en-US" altLang="zh-CN" sz="2000" smtClean="0"/>
              <a:t>P</a:t>
            </a:r>
            <a:r>
              <a:rPr lang="en-US" altLang="zh-CN" sz="2000" baseline="-25000" smtClean="0"/>
              <a:t>i</a:t>
            </a:r>
            <a:r>
              <a:rPr lang="en-US" altLang="zh-CN" sz="2000" baseline="30000" smtClean="0"/>
              <a:t>0</a:t>
            </a:r>
            <a:r>
              <a:rPr lang="en-US" altLang="zh-CN" sz="2000" smtClean="0"/>
              <a:t>=P</a:t>
            </a:r>
            <a:r>
              <a:rPr lang="en-US" altLang="zh-CN" sz="2000" baseline="-25000" smtClean="0"/>
              <a:t>i</a:t>
            </a:r>
            <a:r>
              <a:rPr lang="zh-CN" sz="2000" smtClean="0"/>
              <a:t>定义</a:t>
            </a:r>
            <a:r>
              <a:rPr lang="en-US" altLang="zh-CN" sz="2000" smtClean="0"/>
              <a:t>Bezier</a:t>
            </a:r>
            <a:r>
              <a:rPr lang="zh-CN" sz="2000" smtClean="0"/>
              <a:t>曲线的控制点，</a:t>
            </a:r>
            <a:r>
              <a:rPr lang="en-US" altLang="zh-CN" sz="2000" smtClean="0"/>
              <a:t>P</a:t>
            </a:r>
            <a:r>
              <a:rPr lang="en-US" altLang="zh-CN" sz="2000" baseline="-25000" smtClean="0"/>
              <a:t>0</a:t>
            </a:r>
            <a:r>
              <a:rPr lang="en-US" altLang="zh-CN" sz="2000" baseline="30000" smtClean="0"/>
              <a:t>n</a:t>
            </a:r>
            <a:r>
              <a:rPr lang="zh-CN" sz="2000" smtClean="0"/>
              <a:t>即为曲线</a:t>
            </a:r>
            <a:r>
              <a:rPr lang="en-US" altLang="zh-CN" sz="2000" smtClean="0"/>
              <a:t>P(t)</a:t>
            </a:r>
            <a:r>
              <a:rPr lang="zh-CN" sz="2000" smtClean="0"/>
              <a:t>上具有参数</a:t>
            </a:r>
            <a:r>
              <a:rPr lang="en-US" altLang="zh-CN" sz="2000" smtClean="0"/>
              <a:t>t</a:t>
            </a:r>
            <a:r>
              <a:rPr lang="zh-CN" sz="2000" smtClean="0"/>
              <a:t>的点。</a:t>
            </a:r>
            <a:r>
              <a:rPr lang="en-US" altLang="zh-CN" sz="2000" smtClean="0"/>
              <a:t>P</a:t>
            </a:r>
            <a:r>
              <a:rPr lang="en-US" altLang="zh-CN" sz="2000" baseline="-25000" smtClean="0"/>
              <a:t>i</a:t>
            </a:r>
            <a:r>
              <a:rPr lang="en-US" altLang="zh-CN" sz="2000" baseline="30000" smtClean="0"/>
              <a:t>k</a:t>
            </a:r>
            <a:r>
              <a:rPr lang="zh-CN" sz="2000" smtClean="0"/>
              <a:t>表示第</a:t>
            </a:r>
            <a:r>
              <a:rPr lang="en-US" altLang="zh-CN" sz="2000" smtClean="0"/>
              <a:t>k</a:t>
            </a:r>
            <a:r>
              <a:rPr lang="zh-CN" sz="2000" smtClean="0"/>
              <a:t>层下的第</a:t>
            </a:r>
            <a:r>
              <a:rPr lang="en-US" altLang="zh-CN" sz="2000" smtClean="0"/>
              <a:t>i</a:t>
            </a:r>
            <a:r>
              <a:rPr lang="zh-CN" sz="2000" smtClean="0"/>
              <a:t>个点</a:t>
            </a:r>
          </a:p>
          <a:p>
            <a:pPr lvl="1" eaLnBrk="1" hangingPunct="1"/>
            <a:r>
              <a:rPr lang="en-US" altLang="zh-CN" sz="2000" smtClean="0"/>
              <a:t>de Casteljau</a:t>
            </a:r>
            <a:r>
              <a:rPr lang="zh-CN" sz="2000" smtClean="0"/>
              <a:t>算法稳定可靠，直观简便，可以编出十分简捷的程序，是计算</a:t>
            </a:r>
            <a:r>
              <a:rPr lang="en-US" altLang="zh-CN" sz="2000" smtClean="0"/>
              <a:t>Bezier</a:t>
            </a:r>
            <a:r>
              <a:rPr lang="zh-CN" sz="2000" smtClean="0"/>
              <a:t>曲线的基本算法和标准算法</a:t>
            </a:r>
          </a:p>
        </p:txBody>
      </p:sp>
      <p:graphicFrame>
        <p:nvGraphicFramePr>
          <p:cNvPr id="27650" name="Object 4"/>
          <p:cNvGraphicFramePr>
            <a:graphicFrameLocks noGrp="1" noChangeAspect="1"/>
          </p:cNvGraphicFramePr>
          <p:nvPr>
            <p:ph sz="half" idx="2"/>
          </p:nvPr>
        </p:nvGraphicFramePr>
        <p:xfrm>
          <a:off x="1835150" y="2420938"/>
          <a:ext cx="5832475" cy="936625"/>
        </p:xfrm>
        <a:graphic>
          <a:graphicData uri="http://schemas.openxmlformats.org/presentationml/2006/ole">
            <mc:AlternateContent xmlns:mc="http://schemas.openxmlformats.org/markup-compatibility/2006">
              <mc:Choice xmlns:v="urn:schemas-microsoft-com:vml" Requires="v">
                <p:oleObj spid="_x0000_s27658" r:id="rId3" imgW="3795970" imgH="482708" progId="Equation.3">
                  <p:embed/>
                </p:oleObj>
              </mc:Choice>
              <mc:Fallback>
                <p:oleObj r:id="rId3" imgW="3795970" imgH="482708"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2420938"/>
                        <a:ext cx="5832475"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3A43F3A-4D4A-4BC7-BB8F-1365A887E1F1}" type="datetime1">
              <a:rPr lang="zh-CN" altLang="en-US" baseline="0"/>
              <a:pPr eaLnBrk="1" hangingPunct="1"/>
              <a:t>2010/12/17</a:t>
            </a:fld>
            <a:endParaRPr lang="zh-CN" altLang="zh-CN" baseline="0"/>
          </a:p>
        </p:txBody>
      </p:sp>
      <p:sp>
        <p:nvSpPr>
          <p:cNvPr id="2867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472DB02-DF12-4FAE-96B9-4A0191AF0BEE}" type="slidenum">
              <a:rPr lang="zh-CN" altLang="zh-CN" baseline="0"/>
              <a:pPr eaLnBrk="1" hangingPunct="1"/>
              <a:t>74</a:t>
            </a:fld>
            <a:endParaRPr lang="zh-CN" altLang="zh-CN" baseline="0"/>
          </a:p>
        </p:txBody>
      </p:sp>
      <p:sp>
        <p:nvSpPr>
          <p:cNvPr id="28677" name="Rectangle 2"/>
          <p:cNvSpPr>
            <a:spLocks noGrp="1" noRot="1" noChangeArrowheads="1"/>
          </p:cNvSpPr>
          <p:nvPr>
            <p:ph type="title"/>
          </p:nvPr>
        </p:nvSpPr>
        <p:spPr/>
        <p:txBody>
          <a:bodyPr/>
          <a:lstStyle/>
          <a:p>
            <a:pPr eaLnBrk="1" hangingPunct="1"/>
            <a:r>
              <a:rPr lang="zh-CN" b="1" u="sng" smtClean="0"/>
              <a:t>第五章：曲线与曲面</a:t>
            </a:r>
          </a:p>
        </p:txBody>
      </p:sp>
      <p:sp>
        <p:nvSpPr>
          <p:cNvPr id="28678" name="Rectangle 3"/>
          <p:cNvSpPr>
            <a:spLocks noGrp="1" noRot="1" noChangeArrowheads="1"/>
          </p:cNvSpPr>
          <p:nvPr>
            <p:ph type="body" sz="half" idx="1"/>
          </p:nvPr>
        </p:nvSpPr>
        <p:spPr>
          <a:xfrm>
            <a:off x="301625" y="1905000"/>
            <a:ext cx="8518525" cy="4194175"/>
          </a:xfrm>
        </p:spPr>
        <p:txBody>
          <a:bodyPr/>
          <a:lstStyle/>
          <a:p>
            <a:pPr lvl="1" eaLnBrk="1" hangingPunct="1"/>
            <a:r>
              <a:rPr lang="zh-CN" sz="2000" smtClean="0"/>
              <a:t>当</a:t>
            </a:r>
            <a:r>
              <a:rPr lang="en-US" altLang="zh-CN" sz="2000" smtClean="0"/>
              <a:t>n=3</a:t>
            </a:r>
            <a:r>
              <a:rPr lang="zh-CN" sz="2000" smtClean="0"/>
              <a:t>时，</a:t>
            </a:r>
            <a:r>
              <a:rPr lang="en-US" altLang="zh-CN" sz="2000" smtClean="0"/>
              <a:t>de casteljau</a:t>
            </a:r>
            <a:r>
              <a:rPr lang="zh-CN" sz="2000" smtClean="0"/>
              <a:t>算法递推出的</a:t>
            </a:r>
            <a:r>
              <a:rPr lang="en-US" altLang="zh-CN" sz="2000" smtClean="0"/>
              <a:t>P</a:t>
            </a:r>
            <a:r>
              <a:rPr lang="en-US" altLang="zh-CN" sz="2000" baseline="-25000" smtClean="0"/>
              <a:t>i</a:t>
            </a:r>
            <a:r>
              <a:rPr lang="en-US" altLang="zh-CN" sz="2000" baseline="30000" smtClean="0"/>
              <a:t>k</a:t>
            </a:r>
            <a:r>
              <a:rPr lang="zh-CN" sz="2000" smtClean="0"/>
              <a:t>呈直角三角形，如图</a:t>
            </a:r>
            <a:r>
              <a:rPr lang="en-US" altLang="zh-CN" sz="2000" smtClean="0"/>
              <a:t>5.1.11</a:t>
            </a:r>
            <a:r>
              <a:rPr lang="zh-CN" sz="2000" smtClean="0"/>
              <a:t>。从左向右递推，最右边点</a:t>
            </a:r>
            <a:r>
              <a:rPr lang="en-US" altLang="zh-CN" sz="2000" smtClean="0"/>
              <a:t>P</a:t>
            </a:r>
            <a:r>
              <a:rPr lang="en-US" altLang="zh-CN" sz="2000" baseline="-25000" smtClean="0"/>
              <a:t>0</a:t>
            </a:r>
            <a:r>
              <a:rPr lang="en-US" altLang="zh-CN" sz="2000" baseline="30000" smtClean="0"/>
              <a:t>3</a:t>
            </a:r>
            <a:r>
              <a:rPr lang="zh-CN" sz="2000" smtClean="0"/>
              <a:t>即为曲线上的点</a:t>
            </a:r>
          </a:p>
          <a:p>
            <a:pPr lvl="1" eaLnBrk="1" hangingPunct="1"/>
            <a:r>
              <a:rPr lang="en-US" altLang="zh-CN" sz="2000" smtClean="0"/>
              <a:t>k=1, i=0,1,2;   k=2, i=0,1;   k=3, i=0</a:t>
            </a:r>
          </a:p>
        </p:txBody>
      </p:sp>
      <p:sp>
        <p:nvSpPr>
          <p:cNvPr id="28679" name="Rectangle 4"/>
          <p:cNvSpPr>
            <a:spLocks noChangeArrowheads="1"/>
          </p:cNvSpPr>
          <p:nvPr/>
        </p:nvSpPr>
        <p:spPr bwMode="auto">
          <a:xfrm>
            <a:off x="2700338" y="5949950"/>
            <a:ext cx="34321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spcBef>
                <a:spcPct val="20000"/>
              </a:spcBef>
            </a:pPr>
            <a:r>
              <a:rPr lang="zh-CN" baseline="0">
                <a:cs typeface="Times New Roman" pitchFamily="18" charset="0"/>
              </a:rPr>
              <a:t>图</a:t>
            </a:r>
            <a:r>
              <a:rPr lang="zh-CN" altLang="zh-CN" baseline="0">
                <a:cs typeface="Times New Roman" pitchFamily="18" charset="0"/>
              </a:rPr>
              <a:t>5.1.11 n=3</a:t>
            </a:r>
            <a:r>
              <a:rPr lang="zh-CN" baseline="0">
                <a:cs typeface="Times New Roman" pitchFamily="18" charset="0"/>
              </a:rPr>
              <a:t>时，</a:t>
            </a:r>
            <a:r>
              <a:rPr lang="zh-CN" altLang="zh-CN" baseline="0">
                <a:cs typeface="Times New Roman" pitchFamily="18" charset="0"/>
              </a:rPr>
              <a:t>P</a:t>
            </a:r>
            <a:r>
              <a:rPr lang="zh-CN" altLang="zh-CN" baseline="-30000">
                <a:cs typeface="Times New Roman" pitchFamily="18" charset="0"/>
              </a:rPr>
              <a:t>i</a:t>
            </a:r>
            <a:r>
              <a:rPr lang="zh-CN" altLang="zh-CN" baseline="30000">
                <a:cs typeface="Times New Roman" pitchFamily="18" charset="0"/>
              </a:rPr>
              <a:t>n</a:t>
            </a:r>
            <a:r>
              <a:rPr lang="zh-CN" baseline="0">
                <a:cs typeface="Times New Roman" pitchFamily="18" charset="0"/>
              </a:rPr>
              <a:t>的递推关系 </a:t>
            </a:r>
          </a:p>
        </p:txBody>
      </p:sp>
      <p:graphicFrame>
        <p:nvGraphicFramePr>
          <p:cNvPr id="28674" name="Object 5"/>
          <p:cNvGraphicFramePr>
            <a:graphicFrameLocks/>
          </p:cNvGraphicFramePr>
          <p:nvPr/>
        </p:nvGraphicFramePr>
        <p:xfrm>
          <a:off x="2844800" y="3070225"/>
          <a:ext cx="3095625" cy="2806700"/>
        </p:xfrm>
        <a:graphic>
          <a:graphicData uri="http://schemas.openxmlformats.org/presentationml/2006/ole">
            <mc:AlternateContent xmlns:mc="http://schemas.openxmlformats.org/markup-compatibility/2006">
              <mc:Choice xmlns:v="urn:schemas-microsoft-com:vml" Requires="v">
                <p:oleObj spid="_x0000_s28683" r:id="rId3" imgW="2838917" imgH="2486477" progId="Paint.Picture">
                  <p:embed/>
                </p:oleObj>
              </mc:Choice>
              <mc:Fallback>
                <p:oleObj r:id="rId3" imgW="2838917" imgH="2486477" progId="Paint.Picture">
                  <p:embed/>
                  <p:pic>
                    <p:nvPicPr>
                      <p:cNvPr id="0" name="Object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3070225"/>
                        <a:ext cx="3095625"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14E78AF-E8D4-4B17-83FA-F87D07AEBF66}" type="datetime1">
              <a:rPr lang="zh-CN" altLang="en-US" baseline="0"/>
              <a:pPr eaLnBrk="1" hangingPunct="1"/>
              <a:t>2010/12/17</a:t>
            </a:fld>
            <a:endParaRPr lang="zh-CN" altLang="zh-CN" baseline="0"/>
          </a:p>
        </p:txBody>
      </p:sp>
      <p:sp>
        <p:nvSpPr>
          <p:cNvPr id="9523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94EECDD-4F34-4DF8-8E1A-DF2E4E5559F4}" type="slidenum">
              <a:rPr lang="zh-CN" altLang="zh-CN" baseline="0"/>
              <a:pPr eaLnBrk="1" hangingPunct="1"/>
              <a:t>75</a:t>
            </a:fld>
            <a:endParaRPr lang="zh-CN" altLang="zh-CN" baseline="0"/>
          </a:p>
        </p:txBody>
      </p:sp>
      <p:sp>
        <p:nvSpPr>
          <p:cNvPr id="95236" name="Rectangle 2"/>
          <p:cNvSpPr>
            <a:spLocks noGrp="1" noRot="1" noChangeArrowheads="1"/>
          </p:cNvSpPr>
          <p:nvPr>
            <p:ph type="title"/>
          </p:nvPr>
        </p:nvSpPr>
        <p:spPr/>
        <p:txBody>
          <a:bodyPr/>
          <a:lstStyle/>
          <a:p>
            <a:pPr eaLnBrk="1" hangingPunct="1"/>
            <a:r>
              <a:rPr lang="zh-CN" b="1" u="sng" smtClean="0"/>
              <a:t>第五章：曲线与曲面</a:t>
            </a:r>
          </a:p>
        </p:txBody>
      </p:sp>
      <p:sp>
        <p:nvSpPr>
          <p:cNvPr id="95237" name="Rectangle 3"/>
          <p:cNvSpPr>
            <a:spLocks noGrp="1" noRot="1" noChangeArrowheads="1"/>
          </p:cNvSpPr>
          <p:nvPr>
            <p:ph type="body" idx="1"/>
          </p:nvPr>
        </p:nvSpPr>
        <p:spPr/>
        <p:txBody>
          <a:bodyPr/>
          <a:lstStyle/>
          <a:p>
            <a:pPr eaLnBrk="1" hangingPunct="1"/>
            <a:r>
              <a:rPr lang="en-US" altLang="zh-CN" sz="2400" dirty="0" smtClean="0"/>
              <a:t>de </a:t>
            </a:r>
            <a:r>
              <a:rPr lang="en-US" altLang="zh-CN" sz="2400" dirty="0" err="1" smtClean="0"/>
              <a:t>casteljau</a:t>
            </a:r>
            <a:r>
              <a:rPr lang="zh-CN" sz="2400" dirty="0" smtClean="0"/>
              <a:t>算法的几何作图实现</a:t>
            </a:r>
          </a:p>
          <a:p>
            <a:pPr lvl="1" eaLnBrk="1" hangingPunct="1"/>
            <a:r>
              <a:rPr lang="zh-CN" sz="2000" dirty="0" smtClean="0"/>
              <a:t>给定参数</a:t>
            </a:r>
            <a:r>
              <a:rPr lang="en-US" altLang="zh-CN" sz="2000" dirty="0" smtClean="0"/>
              <a:t>t€ [0, 1]</a:t>
            </a:r>
            <a:r>
              <a:rPr lang="zh-CN" sz="2000" dirty="0" smtClean="0"/>
              <a:t>，把定义域分成长度为</a:t>
            </a:r>
            <a:r>
              <a:rPr lang="en-US" altLang="zh-CN" sz="2000" dirty="0" smtClean="0"/>
              <a:t>t:(1-t)</a:t>
            </a:r>
            <a:r>
              <a:rPr lang="zh-CN" sz="2000" dirty="0" smtClean="0"/>
              <a:t>的两段</a:t>
            </a:r>
          </a:p>
          <a:p>
            <a:pPr lvl="1" eaLnBrk="1" hangingPunct="1"/>
            <a:r>
              <a:rPr lang="zh-CN" sz="2000" dirty="0" smtClean="0"/>
              <a:t>依次对原始控制多边形每一边执行同样的定比分割，所得分点就是第一级递推生成的中间顶点</a:t>
            </a:r>
            <a:r>
              <a:rPr lang="en-US" altLang="zh-CN" sz="2000" dirty="0" smtClean="0"/>
              <a:t>P</a:t>
            </a:r>
            <a:r>
              <a:rPr lang="en-US" altLang="zh-CN" sz="2000" baseline="-25000" dirty="0" smtClean="0"/>
              <a:t>i</a:t>
            </a:r>
            <a:r>
              <a:rPr lang="en-US" altLang="zh-CN" sz="2000" baseline="30000" dirty="0" smtClean="0"/>
              <a:t>1</a:t>
            </a:r>
            <a:r>
              <a:rPr lang="en-US" altLang="zh-CN" sz="2000" dirty="0" smtClean="0"/>
              <a:t>(i=0,1,...,n-1)</a:t>
            </a:r>
          </a:p>
          <a:p>
            <a:pPr lvl="1" eaLnBrk="1" hangingPunct="1"/>
            <a:r>
              <a:rPr lang="zh-CN" sz="2000" dirty="0" smtClean="0"/>
              <a:t>对这些中间顶点构成的控制多边形再执行同样的定比分割，得第二级中间顶点</a:t>
            </a:r>
            <a:r>
              <a:rPr lang="en-US" altLang="zh-CN" sz="2000" dirty="0" smtClean="0"/>
              <a:t>P</a:t>
            </a:r>
            <a:r>
              <a:rPr lang="en-US" altLang="zh-CN" sz="2000" baseline="-25000" dirty="0" smtClean="0"/>
              <a:t>i</a:t>
            </a:r>
            <a:r>
              <a:rPr lang="en-US" altLang="zh-CN" sz="2000" baseline="30000" dirty="0" smtClean="0"/>
              <a:t>2</a:t>
            </a:r>
            <a:r>
              <a:rPr lang="en-US" altLang="zh-CN" sz="2000" dirty="0" smtClean="0"/>
              <a:t>(i=0,1,...,n-2)</a:t>
            </a:r>
          </a:p>
          <a:p>
            <a:pPr lvl="1" eaLnBrk="1" hangingPunct="1"/>
            <a:r>
              <a:rPr lang="zh-CN" sz="2000" dirty="0" smtClean="0"/>
              <a:t>重复进行下去，直到</a:t>
            </a:r>
            <a:r>
              <a:rPr lang="en-US" altLang="zh-CN" sz="2000" dirty="0" smtClean="0"/>
              <a:t>n</a:t>
            </a:r>
            <a:r>
              <a:rPr lang="zh-CN" sz="2000" dirty="0" smtClean="0"/>
              <a:t>级递推得到一个中间顶点</a:t>
            </a:r>
            <a:r>
              <a:rPr lang="en-US" altLang="zh-CN" sz="2000" dirty="0" smtClean="0"/>
              <a:t>P</a:t>
            </a:r>
            <a:r>
              <a:rPr lang="en-US" altLang="zh-CN" sz="2000" baseline="-25000" dirty="0" smtClean="0"/>
              <a:t>0</a:t>
            </a:r>
            <a:r>
              <a:rPr lang="en-US" altLang="zh-CN" sz="2000" baseline="30000" dirty="0" smtClean="0"/>
              <a:t>n</a:t>
            </a:r>
            <a:r>
              <a:rPr lang="zh-CN" sz="2000" dirty="0" smtClean="0"/>
              <a:t>即为所求曲线上的点</a:t>
            </a:r>
            <a:r>
              <a:rPr lang="en-US" altLang="zh-CN" sz="2000" dirty="0" smtClean="0"/>
              <a:t>P(t)</a:t>
            </a:r>
            <a:r>
              <a:rPr lang="zh-CN" sz="2000" dirty="0" smtClean="0"/>
              <a:t>，如图</a:t>
            </a:r>
            <a:r>
              <a:rPr lang="en-US" altLang="zh-CN" sz="2000" dirty="0" smtClean="0"/>
              <a:t>5.1.12</a:t>
            </a:r>
            <a:r>
              <a:rPr lang="zh-CN" sz="2000" dirty="0" smtClean="0"/>
              <a:t>所示</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0D6E78E-A9CE-4549-910B-615A68878006}" type="datetime1">
              <a:rPr lang="zh-CN" altLang="en-US" baseline="0"/>
              <a:pPr eaLnBrk="1" hangingPunct="1"/>
              <a:t>2010/12/17</a:t>
            </a:fld>
            <a:endParaRPr lang="zh-CN" altLang="zh-CN" baseline="0"/>
          </a:p>
        </p:txBody>
      </p:sp>
      <p:sp>
        <p:nvSpPr>
          <p:cNvPr id="2970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BEDDB8D-CF99-4099-B32F-4B4EB56F9E22}" type="slidenum">
              <a:rPr lang="zh-CN" altLang="zh-CN" baseline="0"/>
              <a:pPr eaLnBrk="1" hangingPunct="1"/>
              <a:t>76</a:t>
            </a:fld>
            <a:endParaRPr lang="zh-CN" altLang="zh-CN" baseline="0"/>
          </a:p>
        </p:txBody>
      </p:sp>
      <p:sp>
        <p:nvSpPr>
          <p:cNvPr id="29701" name="Rectangle 2"/>
          <p:cNvSpPr>
            <a:spLocks noGrp="1" noRot="1" noChangeArrowheads="1"/>
          </p:cNvSpPr>
          <p:nvPr>
            <p:ph type="title"/>
          </p:nvPr>
        </p:nvSpPr>
        <p:spPr/>
        <p:txBody>
          <a:bodyPr/>
          <a:lstStyle/>
          <a:p>
            <a:pPr eaLnBrk="1" hangingPunct="1"/>
            <a:r>
              <a:rPr lang="zh-CN" b="1" u="sng" smtClean="0"/>
              <a:t>第五章：曲线与曲面</a:t>
            </a:r>
          </a:p>
        </p:txBody>
      </p:sp>
      <p:sp>
        <p:nvSpPr>
          <p:cNvPr id="29702" name="Rectangle 3"/>
          <p:cNvSpPr>
            <a:spLocks noChangeArrowheads="1"/>
          </p:cNvSpPr>
          <p:nvPr/>
        </p:nvSpPr>
        <p:spPr bwMode="auto">
          <a:xfrm>
            <a:off x="1635125" y="6034088"/>
            <a:ext cx="5556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spcBef>
                <a:spcPct val="20000"/>
              </a:spcBef>
            </a:pPr>
            <a:r>
              <a:rPr lang="zh-CN" baseline="0" dirty="0">
                <a:cs typeface="Times New Roman" pitchFamily="18" charset="0"/>
              </a:rPr>
              <a:t>图</a:t>
            </a:r>
            <a:r>
              <a:rPr lang="zh-CN" altLang="zh-CN" baseline="0" dirty="0">
                <a:cs typeface="Times New Roman" pitchFamily="18" charset="0"/>
              </a:rPr>
              <a:t>5.1.12 </a:t>
            </a:r>
            <a:r>
              <a:rPr lang="zh-CN" baseline="0" dirty="0">
                <a:cs typeface="Times New Roman" pitchFamily="18" charset="0"/>
              </a:rPr>
              <a:t>几何作图法求</a:t>
            </a:r>
            <a:r>
              <a:rPr lang="zh-CN" altLang="zh-CN" baseline="0" dirty="0">
                <a:cs typeface="Times New Roman" pitchFamily="18" charset="0"/>
              </a:rPr>
              <a:t>Bezier</a:t>
            </a:r>
            <a:r>
              <a:rPr lang="zh-CN" baseline="0" dirty="0">
                <a:cs typeface="Times New Roman" pitchFamily="18" charset="0"/>
              </a:rPr>
              <a:t>曲线上一点</a:t>
            </a:r>
            <a:r>
              <a:rPr lang="zh-CN" altLang="zh-CN" baseline="0" dirty="0">
                <a:cs typeface="Times New Roman" pitchFamily="18" charset="0"/>
              </a:rPr>
              <a:t>(n=3</a:t>
            </a:r>
            <a:r>
              <a:rPr lang="zh-CN" baseline="0" dirty="0">
                <a:cs typeface="Times New Roman" pitchFamily="18" charset="0"/>
              </a:rPr>
              <a:t>，</a:t>
            </a:r>
            <a:r>
              <a:rPr lang="zh-CN" altLang="zh-CN" baseline="0" dirty="0">
                <a:cs typeface="Times New Roman" pitchFamily="18" charset="0"/>
              </a:rPr>
              <a:t>t=1/4)</a:t>
            </a:r>
          </a:p>
        </p:txBody>
      </p:sp>
      <p:graphicFrame>
        <p:nvGraphicFramePr>
          <p:cNvPr id="29698" name="Object 4"/>
          <p:cNvGraphicFramePr>
            <a:graphicFrameLocks noGrp="1" noChangeAspect="1"/>
          </p:cNvGraphicFramePr>
          <p:nvPr>
            <p:ph idx="1"/>
          </p:nvPr>
        </p:nvGraphicFramePr>
        <p:xfrm>
          <a:off x="1258888" y="1700213"/>
          <a:ext cx="6913562" cy="4249737"/>
        </p:xfrm>
        <a:graphic>
          <a:graphicData uri="http://schemas.openxmlformats.org/presentationml/2006/ole">
            <mc:AlternateContent xmlns:mc="http://schemas.openxmlformats.org/markup-compatibility/2006">
              <mc:Choice xmlns:v="urn:schemas-microsoft-com:vml" Requires="v">
                <p:oleObj spid="_x0000_s29709" r:id="rId3" imgW="6279424" imgH="3551228" progId="PBrush">
                  <p:embed/>
                </p:oleObj>
              </mc:Choice>
              <mc:Fallback>
                <p:oleObj r:id="rId3" imgW="6279424" imgH="3551228" progId="PBrush">
                  <p:embed/>
                  <p:pic>
                    <p:nvPicPr>
                      <p:cNvPr id="0" name="Object 4"/>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700213"/>
                        <a:ext cx="6913562" cy="424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1620328-D501-4BAE-B645-6349E293E0BA}" type="datetime1">
              <a:rPr lang="zh-CN" altLang="en-US" baseline="0"/>
              <a:pPr eaLnBrk="1" hangingPunct="1"/>
              <a:t>2010/12/17</a:t>
            </a:fld>
            <a:endParaRPr lang="zh-CN" altLang="zh-CN" baseline="0"/>
          </a:p>
        </p:txBody>
      </p:sp>
      <p:sp>
        <p:nvSpPr>
          <p:cNvPr id="9625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B390223-BCD2-41DC-8E96-3CA90D5A6AB9}" type="slidenum">
              <a:rPr lang="zh-CN" altLang="zh-CN" baseline="0"/>
              <a:pPr eaLnBrk="1" hangingPunct="1"/>
              <a:t>77</a:t>
            </a:fld>
            <a:endParaRPr lang="zh-CN" altLang="zh-CN" baseline="0"/>
          </a:p>
        </p:txBody>
      </p:sp>
      <p:sp>
        <p:nvSpPr>
          <p:cNvPr id="96260" name="Rectangle 2"/>
          <p:cNvSpPr>
            <a:spLocks noGrp="1" noRot="1" noChangeArrowheads="1"/>
          </p:cNvSpPr>
          <p:nvPr>
            <p:ph type="title"/>
          </p:nvPr>
        </p:nvSpPr>
        <p:spPr/>
        <p:txBody>
          <a:bodyPr/>
          <a:lstStyle/>
          <a:p>
            <a:pPr eaLnBrk="1" hangingPunct="1"/>
            <a:r>
              <a:rPr lang="zh-CN" b="1" u="sng" smtClean="0"/>
              <a:t>第五章：曲线与曲面</a:t>
            </a:r>
          </a:p>
        </p:txBody>
      </p:sp>
      <p:sp>
        <p:nvSpPr>
          <p:cNvPr id="96261" name="Rectangle 3"/>
          <p:cNvSpPr>
            <a:spLocks noChangeArrowheads="1"/>
          </p:cNvSpPr>
          <p:nvPr/>
        </p:nvSpPr>
        <p:spPr bwMode="auto">
          <a:xfrm>
            <a:off x="287338" y="1917700"/>
            <a:ext cx="806450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Bezier</a:t>
            </a:r>
            <a:r>
              <a:rPr lang="zh-CN" sz="2400" baseline="0">
                <a:cs typeface="Times New Roman" pitchFamily="18" charset="0"/>
              </a:rPr>
              <a:t>曲线的拼接</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几何设计中，一条</a:t>
            </a:r>
            <a:r>
              <a:rPr lang="zh-CN" altLang="zh-CN" sz="2000" baseline="0">
                <a:cs typeface="Times New Roman" pitchFamily="18" charset="0"/>
              </a:rPr>
              <a:t>Bezier</a:t>
            </a:r>
            <a:r>
              <a:rPr lang="zh-CN" sz="2000" baseline="0">
                <a:cs typeface="Times New Roman" pitchFamily="18" charset="0"/>
              </a:rPr>
              <a:t>曲线往往难以描述复杂的曲线形状。原因是增加特征多边形的顶点数会引起</a:t>
            </a:r>
            <a:r>
              <a:rPr lang="zh-CN" altLang="zh-CN" sz="2000" baseline="0">
                <a:cs typeface="Times New Roman" pitchFamily="18" charset="0"/>
              </a:rPr>
              <a:t>Bezier</a:t>
            </a:r>
            <a:r>
              <a:rPr lang="zh-CN" sz="2000" baseline="0">
                <a:cs typeface="Times New Roman" pitchFamily="18" charset="0"/>
              </a:rPr>
              <a:t>曲线次数的提高，而高次多项式又会带来计算上的困难，实际使用中一般不超过</a:t>
            </a:r>
            <a:r>
              <a:rPr lang="zh-CN" altLang="zh-CN" sz="2000" baseline="0">
                <a:cs typeface="Times New Roman" pitchFamily="18" charset="0"/>
              </a:rPr>
              <a:t>10</a:t>
            </a:r>
            <a:r>
              <a:rPr lang="zh-CN" sz="2000" baseline="0">
                <a:cs typeface="Times New Roman" pitchFamily="18" charset="0"/>
              </a:rPr>
              <a:t>次。一般采用分段设计，然后将各段曲线相互连接起来，并在接合处保持一定的连续条件</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两段</a:t>
            </a:r>
            <a:r>
              <a:rPr lang="zh-CN" altLang="zh-CN" sz="2000" baseline="0">
                <a:cs typeface="Times New Roman" pitchFamily="18" charset="0"/>
              </a:rPr>
              <a:t>Bezier</a:t>
            </a:r>
            <a:r>
              <a:rPr lang="zh-CN" sz="2000" baseline="0">
                <a:cs typeface="Times New Roman" pitchFamily="18" charset="0"/>
              </a:rPr>
              <a:t>曲线达到不同阶几何连续的条件</a:t>
            </a:r>
            <a:r>
              <a:rPr lang="zh-CN" altLang="zh-CN" sz="2000" baseline="0">
                <a:cs typeface="Times New Roman" pitchFamily="18" charset="0"/>
              </a:rPr>
              <a:t>: </a:t>
            </a:r>
          </a:p>
          <a:p>
            <a:pPr lvl="2" algn="just" eaLnBrk="0" hangingPunct="0">
              <a:spcBef>
                <a:spcPct val="20000"/>
              </a:spcBef>
              <a:buClr>
                <a:schemeClr val="hlink"/>
              </a:buClr>
              <a:buFont typeface="Wingdings" pitchFamily="2" charset="2"/>
              <a:buChar char="v"/>
            </a:pPr>
            <a:r>
              <a:rPr lang="zh-CN" altLang="zh-CN" baseline="0">
                <a:cs typeface="Times New Roman" pitchFamily="18" charset="0"/>
              </a:rPr>
              <a:t> </a:t>
            </a:r>
            <a:r>
              <a:rPr lang="zh-CN" baseline="0">
                <a:cs typeface="Times New Roman" pitchFamily="18" charset="0"/>
              </a:rPr>
              <a:t>给定两条</a:t>
            </a:r>
            <a:r>
              <a:rPr lang="zh-CN" altLang="zh-CN" baseline="0">
                <a:cs typeface="Times New Roman" pitchFamily="18" charset="0"/>
              </a:rPr>
              <a:t>Bezier</a:t>
            </a:r>
            <a:r>
              <a:rPr lang="zh-CN" baseline="0">
                <a:cs typeface="Times New Roman" pitchFamily="18" charset="0"/>
              </a:rPr>
              <a:t>曲线</a:t>
            </a:r>
            <a:r>
              <a:rPr lang="zh-CN" altLang="zh-CN" i="1" baseline="0">
                <a:cs typeface="Times New Roman" pitchFamily="18" charset="0"/>
              </a:rPr>
              <a:t>P</a:t>
            </a:r>
            <a:r>
              <a:rPr lang="zh-CN" altLang="zh-CN" baseline="0">
                <a:cs typeface="Times New Roman" pitchFamily="18" charset="0"/>
              </a:rPr>
              <a:t>(</a:t>
            </a:r>
            <a:r>
              <a:rPr lang="zh-CN" altLang="zh-CN" i="1" baseline="0">
                <a:cs typeface="Times New Roman" pitchFamily="18" charset="0"/>
              </a:rPr>
              <a:t>t</a:t>
            </a:r>
            <a:r>
              <a:rPr lang="zh-CN" altLang="zh-CN" baseline="0">
                <a:cs typeface="Times New Roman" pitchFamily="18" charset="0"/>
              </a:rPr>
              <a:t>)</a:t>
            </a:r>
            <a:r>
              <a:rPr lang="zh-CN" baseline="0">
                <a:cs typeface="Times New Roman" pitchFamily="18" charset="0"/>
              </a:rPr>
              <a:t>和</a:t>
            </a:r>
            <a:r>
              <a:rPr lang="zh-CN" altLang="zh-CN" i="1" baseline="0">
                <a:cs typeface="Times New Roman" pitchFamily="18" charset="0"/>
              </a:rPr>
              <a:t>Q</a:t>
            </a:r>
            <a:r>
              <a:rPr lang="zh-CN" altLang="zh-CN" baseline="0">
                <a:cs typeface="Times New Roman" pitchFamily="18" charset="0"/>
              </a:rPr>
              <a:t>(</a:t>
            </a:r>
            <a:r>
              <a:rPr lang="zh-CN" altLang="zh-CN" i="1" baseline="0">
                <a:cs typeface="Times New Roman" pitchFamily="18" charset="0"/>
              </a:rPr>
              <a:t>t</a:t>
            </a:r>
            <a:r>
              <a:rPr lang="zh-CN" altLang="zh-CN" baseline="0">
                <a:cs typeface="Times New Roman" pitchFamily="18" charset="0"/>
              </a:rPr>
              <a:t>)</a:t>
            </a:r>
            <a:r>
              <a:rPr lang="zh-CN" baseline="0">
                <a:cs typeface="Times New Roman" pitchFamily="18" charset="0"/>
              </a:rPr>
              <a:t>，相应控制点为</a:t>
            </a:r>
            <a:r>
              <a:rPr lang="zh-CN" altLang="zh-CN" i="1" baseline="0">
                <a:cs typeface="Times New Roman" pitchFamily="18" charset="0"/>
              </a:rPr>
              <a:t>P</a:t>
            </a:r>
            <a:r>
              <a:rPr lang="zh-CN" altLang="zh-CN" i="1" baseline="-30000">
                <a:cs typeface="Times New Roman" pitchFamily="18" charset="0"/>
              </a:rPr>
              <a:t>i</a:t>
            </a:r>
            <a:r>
              <a:rPr lang="zh-CN" altLang="zh-CN" baseline="0">
                <a:cs typeface="Times New Roman" pitchFamily="18" charset="0"/>
              </a:rPr>
              <a:t>(</a:t>
            </a:r>
            <a:r>
              <a:rPr lang="zh-CN" altLang="zh-CN" i="1" baseline="0">
                <a:cs typeface="Times New Roman" pitchFamily="18" charset="0"/>
              </a:rPr>
              <a:t>i =</a:t>
            </a:r>
            <a:r>
              <a:rPr lang="zh-CN" altLang="zh-CN" baseline="0">
                <a:cs typeface="Times New Roman" pitchFamily="18" charset="0"/>
              </a:rPr>
              <a:t>0,1,</a:t>
            </a:r>
            <a:r>
              <a:rPr lang="zh-CN" altLang="zh-CN" i="1" baseline="0">
                <a:cs typeface="Times New Roman" pitchFamily="18" charset="0"/>
              </a:rPr>
              <a:t>...</a:t>
            </a:r>
            <a:r>
              <a:rPr lang="zh-CN" altLang="zh-CN" baseline="0">
                <a:cs typeface="Times New Roman" pitchFamily="18" charset="0"/>
              </a:rPr>
              <a:t>,</a:t>
            </a:r>
            <a:r>
              <a:rPr lang="zh-CN" altLang="zh-CN" i="1" baseline="0">
                <a:cs typeface="Times New Roman" pitchFamily="18" charset="0"/>
              </a:rPr>
              <a:t>n</a:t>
            </a:r>
            <a:r>
              <a:rPr lang="zh-CN" altLang="zh-CN" baseline="0">
                <a:cs typeface="Times New Roman" pitchFamily="18" charset="0"/>
              </a:rPr>
              <a:t>)</a:t>
            </a:r>
            <a:r>
              <a:rPr lang="zh-CN" baseline="0">
                <a:cs typeface="Times New Roman" pitchFamily="18" charset="0"/>
              </a:rPr>
              <a:t>和</a:t>
            </a:r>
            <a:r>
              <a:rPr lang="zh-CN" altLang="zh-CN" i="1" baseline="0">
                <a:cs typeface="Times New Roman" pitchFamily="18" charset="0"/>
              </a:rPr>
              <a:t>Q</a:t>
            </a:r>
            <a:r>
              <a:rPr lang="zh-CN" altLang="zh-CN" i="1" baseline="-30000">
                <a:cs typeface="Times New Roman" pitchFamily="18" charset="0"/>
              </a:rPr>
              <a:t>i</a:t>
            </a:r>
            <a:r>
              <a:rPr lang="zh-CN" altLang="zh-CN" baseline="0">
                <a:cs typeface="Times New Roman" pitchFamily="18" charset="0"/>
              </a:rPr>
              <a:t>(</a:t>
            </a:r>
            <a:r>
              <a:rPr lang="zh-CN" altLang="zh-CN" i="1" baseline="0">
                <a:cs typeface="Times New Roman" pitchFamily="18" charset="0"/>
              </a:rPr>
              <a:t>i=</a:t>
            </a:r>
            <a:r>
              <a:rPr lang="zh-CN" altLang="zh-CN" baseline="0">
                <a:cs typeface="Times New Roman" pitchFamily="18" charset="0"/>
              </a:rPr>
              <a:t>0,1,</a:t>
            </a:r>
            <a:r>
              <a:rPr lang="zh-CN" altLang="zh-CN" i="1" baseline="0">
                <a:cs typeface="Times New Roman" pitchFamily="18" charset="0"/>
              </a:rPr>
              <a:t>...</a:t>
            </a:r>
            <a:r>
              <a:rPr lang="zh-CN" altLang="zh-CN" baseline="0">
                <a:cs typeface="Times New Roman" pitchFamily="18" charset="0"/>
              </a:rPr>
              <a:t>,</a:t>
            </a:r>
            <a:r>
              <a:rPr lang="zh-CN" altLang="zh-CN" i="1" baseline="0">
                <a:cs typeface="Times New Roman" pitchFamily="18" charset="0"/>
              </a:rPr>
              <a:t>m</a:t>
            </a:r>
            <a:r>
              <a:rPr lang="zh-CN" altLang="zh-CN" baseline="0">
                <a:cs typeface="Times New Roman" pitchFamily="18" charset="0"/>
              </a:rPr>
              <a:t>)</a:t>
            </a:r>
            <a:r>
              <a:rPr lang="zh-CN" baseline="0">
                <a:cs typeface="Times New Roman" pitchFamily="18" charset="0"/>
              </a:rPr>
              <a:t>，且令</a:t>
            </a:r>
            <a:r>
              <a:rPr lang="zh-CN" altLang="zh-CN" i="1" baseline="0">
                <a:cs typeface="Times New Roman" pitchFamily="18" charset="0"/>
              </a:rPr>
              <a:t>a</a:t>
            </a:r>
            <a:r>
              <a:rPr lang="zh-CN" altLang="zh-CN" i="1" baseline="-30000">
                <a:cs typeface="Times New Roman" pitchFamily="18" charset="0"/>
              </a:rPr>
              <a:t>i</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i</a:t>
            </a:r>
            <a:r>
              <a:rPr lang="zh-CN" altLang="zh-CN" baseline="0">
                <a:cs typeface="Times New Roman" pitchFamily="18" charset="0"/>
              </a:rPr>
              <a:t>-</a:t>
            </a:r>
            <a:r>
              <a:rPr lang="zh-CN" altLang="zh-CN" i="1" baseline="0">
                <a:cs typeface="Times New Roman" pitchFamily="18" charset="0"/>
              </a:rPr>
              <a:t>P</a:t>
            </a:r>
            <a:r>
              <a:rPr lang="zh-CN" altLang="zh-CN" i="1" baseline="-30000">
                <a:cs typeface="Times New Roman" pitchFamily="18" charset="0"/>
              </a:rPr>
              <a:t>i-</a:t>
            </a:r>
            <a:r>
              <a:rPr lang="zh-CN" altLang="zh-CN" baseline="-30000">
                <a:cs typeface="Times New Roman" pitchFamily="18" charset="0"/>
              </a:rPr>
              <a:t>1</a:t>
            </a:r>
            <a:r>
              <a:rPr lang="zh-CN" baseline="0">
                <a:cs typeface="Times New Roman" pitchFamily="18" charset="0"/>
              </a:rPr>
              <a:t>，</a:t>
            </a:r>
            <a:r>
              <a:rPr lang="zh-CN" altLang="zh-CN" i="1" baseline="0">
                <a:cs typeface="Times New Roman" pitchFamily="18" charset="0"/>
              </a:rPr>
              <a:t>b</a:t>
            </a:r>
            <a:r>
              <a:rPr lang="zh-CN" altLang="zh-CN" baseline="-30000">
                <a:cs typeface="Times New Roman" pitchFamily="18" charset="0"/>
              </a:rPr>
              <a:t>i</a:t>
            </a:r>
            <a:r>
              <a:rPr lang="zh-CN" altLang="zh-CN" baseline="0">
                <a:cs typeface="Times New Roman" pitchFamily="18" charset="0"/>
              </a:rPr>
              <a:t>=</a:t>
            </a:r>
            <a:r>
              <a:rPr lang="zh-CN" altLang="zh-CN" i="1" baseline="0">
                <a:cs typeface="Times New Roman" pitchFamily="18" charset="0"/>
              </a:rPr>
              <a:t>Q</a:t>
            </a:r>
            <a:r>
              <a:rPr lang="zh-CN" altLang="zh-CN" i="1" baseline="-30000">
                <a:cs typeface="Times New Roman" pitchFamily="18" charset="0"/>
              </a:rPr>
              <a:t>i</a:t>
            </a:r>
            <a:r>
              <a:rPr lang="zh-CN" altLang="zh-CN" baseline="0">
                <a:cs typeface="Times New Roman" pitchFamily="18" charset="0"/>
              </a:rPr>
              <a:t>-</a:t>
            </a:r>
            <a:r>
              <a:rPr lang="zh-CN" altLang="zh-CN" i="1" baseline="0">
                <a:cs typeface="Times New Roman" pitchFamily="18" charset="0"/>
              </a:rPr>
              <a:t>Q</a:t>
            </a:r>
            <a:r>
              <a:rPr lang="zh-CN" altLang="zh-CN" i="1" baseline="-30000">
                <a:cs typeface="Times New Roman" pitchFamily="18" charset="0"/>
              </a:rPr>
              <a:t>i-</a:t>
            </a:r>
            <a:r>
              <a:rPr lang="zh-CN" altLang="zh-CN" baseline="-30000">
                <a:cs typeface="Times New Roman" pitchFamily="18" charset="0"/>
              </a:rPr>
              <a:t>1</a:t>
            </a:r>
            <a:r>
              <a:rPr lang="zh-CN" baseline="0">
                <a:cs typeface="Times New Roman" pitchFamily="18" charset="0"/>
              </a:rPr>
              <a:t>，如图</a:t>
            </a:r>
            <a:r>
              <a:rPr lang="zh-CN" altLang="zh-CN" baseline="0">
                <a:cs typeface="Times New Roman" pitchFamily="18" charset="0"/>
              </a:rPr>
              <a:t>5.1.13</a:t>
            </a:r>
          </a:p>
          <a:p>
            <a:pPr lvl="2" algn="just">
              <a:spcBef>
                <a:spcPct val="20000"/>
              </a:spcBef>
              <a:buClr>
                <a:schemeClr val="hlink"/>
              </a:buClr>
              <a:buFont typeface="Wingdings" pitchFamily="2" charset="2"/>
              <a:buChar char="v"/>
            </a:pPr>
            <a:r>
              <a:rPr lang="zh-CN" altLang="zh-CN" baseline="0">
                <a:cs typeface="Times New Roman" pitchFamily="18" charset="0"/>
              </a:rPr>
              <a:t> </a:t>
            </a:r>
            <a:r>
              <a:rPr lang="zh-CN" altLang="zh-CN" i="1" baseline="0">
                <a:cs typeface="Times New Roman" pitchFamily="18" charset="0"/>
              </a:rPr>
              <a:t>G</a:t>
            </a:r>
            <a:r>
              <a:rPr lang="zh-CN" altLang="zh-CN" baseline="30000">
                <a:cs typeface="Times New Roman" pitchFamily="18" charset="0"/>
              </a:rPr>
              <a:t>0</a:t>
            </a:r>
            <a:r>
              <a:rPr lang="zh-CN" baseline="0">
                <a:cs typeface="Times New Roman" pitchFamily="18" charset="0"/>
              </a:rPr>
              <a:t>和</a:t>
            </a:r>
            <a:r>
              <a:rPr lang="zh-CN" altLang="zh-CN" i="1" baseline="0">
                <a:cs typeface="Times New Roman" pitchFamily="18" charset="0"/>
              </a:rPr>
              <a:t>C</a:t>
            </a:r>
            <a:r>
              <a:rPr lang="zh-CN" altLang="zh-CN" baseline="30000">
                <a:cs typeface="Times New Roman" pitchFamily="18" charset="0"/>
              </a:rPr>
              <a:t>0</a:t>
            </a:r>
            <a:r>
              <a:rPr lang="zh-CN" baseline="0">
                <a:cs typeface="Times New Roman" pitchFamily="18" charset="0"/>
              </a:rPr>
              <a:t>连续性</a:t>
            </a:r>
          </a:p>
          <a:p>
            <a:pPr lvl="3" algn="just">
              <a:spcBef>
                <a:spcPct val="20000"/>
              </a:spcBef>
              <a:buClr>
                <a:schemeClr val="accent2"/>
              </a:buClr>
              <a:buFont typeface="Wingdings" pitchFamily="2" charset="2"/>
              <a:buChar char=""/>
            </a:pPr>
            <a:r>
              <a:rPr lang="zh-CN" altLang="zh-CN" i="1" baseline="0">
                <a:cs typeface="Times New Roman" pitchFamily="18" charset="0"/>
              </a:rPr>
              <a:t> </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0">
                <a:cs typeface="Times New Roman" pitchFamily="18" charset="0"/>
              </a:rPr>
              <a:t>=</a:t>
            </a:r>
            <a:r>
              <a:rPr lang="zh-CN" altLang="zh-CN" sz="1600" i="1" baseline="0">
                <a:cs typeface="Times New Roman" pitchFamily="18" charset="0"/>
              </a:rPr>
              <a:t> Q</a:t>
            </a:r>
            <a:r>
              <a:rPr lang="zh-CN" altLang="zh-CN" sz="1600" i="1" baseline="-30000">
                <a:cs typeface="Times New Roman" pitchFamily="18" charset="0"/>
              </a:rPr>
              <a:t>0</a:t>
            </a:r>
            <a:endParaRPr lang="zh-CN" altLang="zh-CN" sz="1600" i="1" baseline="0">
              <a:cs typeface="Times New Roman"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50AD64C-05AC-42E5-884F-344A5A8ED561}" type="datetime1">
              <a:rPr lang="zh-CN" altLang="en-US" baseline="0"/>
              <a:pPr eaLnBrk="1" hangingPunct="1"/>
              <a:t>2010/12/17</a:t>
            </a:fld>
            <a:endParaRPr lang="zh-CN" altLang="zh-CN" baseline="0"/>
          </a:p>
        </p:txBody>
      </p:sp>
      <p:sp>
        <p:nvSpPr>
          <p:cNvPr id="9728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76B87A5-F00E-4278-93FD-146553392805}" type="slidenum">
              <a:rPr lang="zh-CN" altLang="zh-CN" baseline="0"/>
              <a:pPr eaLnBrk="1" hangingPunct="1"/>
              <a:t>78</a:t>
            </a:fld>
            <a:endParaRPr lang="zh-CN" altLang="zh-CN" baseline="0"/>
          </a:p>
        </p:txBody>
      </p:sp>
      <p:sp>
        <p:nvSpPr>
          <p:cNvPr id="97284"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97285" name="Picture 3" descr="http:/www.lnnu.edu.cn/xdjyjx/tuxing/Chapter3/312img/CG_Gif_3_013.gif"/>
          <p:cNvPicPr>
            <a:picLocks noGrp="1" noRot="1" noChangeAspect="1" noChangeArrowheads="1"/>
          </p:cNvPicPr>
          <p:nvPr>
            <p:ph idx="1"/>
          </p:nvPr>
        </p:nvPicPr>
        <p:blipFill>
          <a:blip r:embed="rId2" r:link="rId3">
            <a:extLst>
              <a:ext uri="{28A0092B-C50C-407E-A947-70E740481C1C}">
                <a14:useLocalDpi xmlns:a14="http://schemas.microsoft.com/office/drawing/2010/main" val="0"/>
              </a:ext>
            </a:extLst>
          </a:blip>
          <a:srcRect/>
          <a:stretch>
            <a:fillRect/>
          </a:stretch>
        </p:blipFill>
        <p:spPr>
          <a:xfrm>
            <a:off x="1209675" y="2332038"/>
            <a:ext cx="6276975" cy="2068512"/>
          </a:xfrm>
          <a:noFill/>
        </p:spPr>
      </p:pic>
      <p:sp>
        <p:nvSpPr>
          <p:cNvPr id="97286" name="Rectangle 4"/>
          <p:cNvSpPr>
            <a:spLocks noChangeArrowheads="1"/>
          </p:cNvSpPr>
          <p:nvPr/>
        </p:nvSpPr>
        <p:spPr bwMode="auto">
          <a:xfrm>
            <a:off x="2771775" y="5876925"/>
            <a:ext cx="295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5.1.13 Bezier</a:t>
            </a:r>
            <a:r>
              <a:rPr lang="zh-CN" baseline="0">
                <a:cs typeface="Times New Roman" pitchFamily="18" charset="0"/>
              </a:rPr>
              <a:t>曲线的拼接</a:t>
            </a:r>
            <a:r>
              <a:rPr lang="zh-CN" baseline="0">
                <a:latin typeface="Times New Roman" pitchFamily="18" charset="0"/>
                <a:ea typeface="仿宋_GB2312" pitchFamily="49" charset="-122"/>
              </a:rPr>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7F37927-623B-45CA-BAE0-3DAD2BDF099B}" type="datetime1">
              <a:rPr lang="zh-CN" altLang="en-US" baseline="0"/>
              <a:pPr eaLnBrk="1" hangingPunct="1"/>
              <a:t>2010/12/17</a:t>
            </a:fld>
            <a:endParaRPr lang="zh-CN" altLang="zh-CN" baseline="0"/>
          </a:p>
        </p:txBody>
      </p:sp>
      <p:sp>
        <p:nvSpPr>
          <p:cNvPr id="9830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82C7818-B57B-45D0-B095-01AA353585AF}" type="slidenum">
              <a:rPr lang="zh-CN" altLang="zh-CN" baseline="0"/>
              <a:pPr eaLnBrk="1" hangingPunct="1"/>
              <a:t>79</a:t>
            </a:fld>
            <a:endParaRPr lang="zh-CN" altLang="zh-CN" baseline="0"/>
          </a:p>
        </p:txBody>
      </p:sp>
      <p:sp>
        <p:nvSpPr>
          <p:cNvPr id="98308" name="Rectangle 2"/>
          <p:cNvSpPr>
            <a:spLocks noGrp="1" noRot="1" noChangeArrowheads="1"/>
          </p:cNvSpPr>
          <p:nvPr>
            <p:ph type="title"/>
          </p:nvPr>
        </p:nvSpPr>
        <p:spPr/>
        <p:txBody>
          <a:bodyPr/>
          <a:lstStyle/>
          <a:p>
            <a:pPr eaLnBrk="1" hangingPunct="1"/>
            <a:r>
              <a:rPr lang="zh-CN" b="1" u="sng" smtClean="0"/>
              <a:t>第五章：曲线与曲面</a:t>
            </a:r>
          </a:p>
        </p:txBody>
      </p:sp>
      <p:sp>
        <p:nvSpPr>
          <p:cNvPr id="98309" name="Rectangle 3"/>
          <p:cNvSpPr>
            <a:spLocks noChangeArrowheads="1"/>
          </p:cNvSpPr>
          <p:nvPr/>
        </p:nvSpPr>
        <p:spPr bwMode="auto">
          <a:xfrm>
            <a:off x="287338" y="1866900"/>
            <a:ext cx="80645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2" algn="just">
              <a:spcBef>
                <a:spcPct val="20000"/>
              </a:spcBef>
              <a:buClr>
                <a:schemeClr val="hlink"/>
              </a:buClr>
              <a:buFont typeface="Wingdings" pitchFamily="2" charset="2"/>
              <a:buChar char="v"/>
            </a:pPr>
            <a:r>
              <a:rPr lang="zh-CN" altLang="zh-CN" i="1" baseline="0"/>
              <a:t> G</a:t>
            </a:r>
            <a:r>
              <a:rPr lang="zh-CN" altLang="zh-CN" baseline="30000"/>
              <a:t>1</a:t>
            </a:r>
            <a:r>
              <a:rPr lang="zh-CN" baseline="0"/>
              <a:t>连续性</a:t>
            </a:r>
          </a:p>
          <a:p>
            <a:pPr lvl="3" algn="just">
              <a:spcBef>
                <a:spcPct val="20000"/>
              </a:spcBef>
              <a:buClr>
                <a:schemeClr val="accent2"/>
              </a:buClr>
              <a:buFont typeface="Wingdings" pitchFamily="2" charset="2"/>
              <a:buChar char=""/>
            </a:pPr>
            <a:r>
              <a:rPr lang="zh-CN" altLang="zh-CN" sz="1600" i="1" baseline="0"/>
              <a:t> b</a:t>
            </a:r>
            <a:r>
              <a:rPr lang="zh-CN" altLang="zh-CN" sz="1600"/>
              <a:t>1</a:t>
            </a:r>
            <a:r>
              <a:rPr lang="zh-CN" altLang="zh-CN" sz="1600" baseline="0"/>
              <a:t>=</a:t>
            </a:r>
            <a:r>
              <a:rPr lang="zh-CN" altLang="zh-CN" i="1" baseline="0"/>
              <a:t>a </a:t>
            </a:r>
            <a:r>
              <a:rPr lang="zh-CN" altLang="zh-CN" sz="1600" i="1" baseline="0"/>
              <a:t>a</a:t>
            </a:r>
            <a:r>
              <a:rPr lang="zh-CN" altLang="zh-CN" sz="1600"/>
              <a:t>n</a:t>
            </a:r>
            <a:r>
              <a:rPr lang="zh-CN" altLang="zh-CN" sz="1600" baseline="0"/>
              <a:t>(</a:t>
            </a:r>
            <a:r>
              <a:rPr lang="zh-CN" altLang="zh-CN" sz="1600" i="1" baseline="0"/>
              <a:t>a</a:t>
            </a:r>
            <a:r>
              <a:rPr lang="zh-CN" altLang="zh-CN" sz="1600" baseline="0"/>
              <a:t>&gt;0)</a:t>
            </a:r>
            <a:r>
              <a:rPr lang="zh-CN" sz="1600" baseline="0"/>
              <a:t>，即</a:t>
            </a:r>
            <a:r>
              <a:rPr lang="zh-CN" altLang="zh-CN" sz="1600" i="1" baseline="0"/>
              <a:t>P</a:t>
            </a:r>
            <a:r>
              <a:rPr lang="zh-CN" altLang="zh-CN" sz="1600" i="1"/>
              <a:t>n-</a:t>
            </a:r>
            <a:r>
              <a:rPr lang="zh-CN" altLang="zh-CN" sz="1600"/>
              <a:t>1</a:t>
            </a:r>
            <a:r>
              <a:rPr lang="zh-CN" sz="1600" baseline="0"/>
              <a:t>，</a:t>
            </a:r>
            <a:r>
              <a:rPr lang="zh-CN" altLang="zh-CN" sz="1600" i="1" baseline="0"/>
              <a:t>P</a:t>
            </a:r>
            <a:r>
              <a:rPr lang="zh-CN" altLang="zh-CN" sz="1600" i="1"/>
              <a:t>n</a:t>
            </a:r>
            <a:r>
              <a:rPr lang="zh-CN" altLang="zh-CN" sz="1600" baseline="0"/>
              <a:t>= </a:t>
            </a:r>
            <a:r>
              <a:rPr lang="zh-CN" altLang="zh-CN" sz="1600" i="1" baseline="0"/>
              <a:t>Q</a:t>
            </a:r>
            <a:r>
              <a:rPr lang="zh-CN" altLang="zh-CN" sz="1600" i="1"/>
              <a:t>0</a:t>
            </a:r>
            <a:r>
              <a:rPr lang="zh-CN" sz="1600" baseline="0"/>
              <a:t>，</a:t>
            </a:r>
            <a:r>
              <a:rPr lang="zh-CN" altLang="zh-CN" sz="1600" i="1" baseline="0"/>
              <a:t>Q</a:t>
            </a:r>
            <a:r>
              <a:rPr lang="zh-CN" altLang="zh-CN" sz="1600"/>
              <a:t>1</a:t>
            </a:r>
            <a:r>
              <a:rPr lang="zh-CN" sz="1600" baseline="0"/>
              <a:t>三点共线，</a:t>
            </a:r>
            <a:r>
              <a:rPr lang="zh-CN" altLang="zh-CN" sz="1600" i="1" baseline="0"/>
              <a:t>a</a:t>
            </a:r>
            <a:r>
              <a:rPr lang="zh-CN" sz="1600" i="1" baseline="0"/>
              <a:t>＝</a:t>
            </a:r>
            <a:r>
              <a:rPr lang="zh-CN" altLang="zh-CN" sz="1600" i="1" baseline="0"/>
              <a:t>1</a:t>
            </a:r>
            <a:r>
              <a:rPr lang="zh-CN" sz="1600" baseline="0"/>
              <a:t>时达到</a:t>
            </a:r>
            <a:r>
              <a:rPr lang="zh-CN" altLang="zh-CN" sz="1600" i="1" baseline="0"/>
              <a:t>C</a:t>
            </a:r>
            <a:r>
              <a:rPr lang="zh-CN" altLang="zh-CN" sz="1600" i="1" baseline="30000"/>
              <a:t>1</a:t>
            </a:r>
            <a:r>
              <a:rPr lang="zh-CN" sz="1600" baseline="0"/>
              <a:t>连续性</a:t>
            </a:r>
            <a:endParaRPr lang="zh-CN" sz="1600" baseline="0">
              <a:cs typeface="Times New Roman" pitchFamily="18" charset="0"/>
            </a:endParaRPr>
          </a:p>
          <a:p>
            <a:pPr lvl="2" algn="just">
              <a:spcBef>
                <a:spcPct val="20000"/>
              </a:spcBef>
              <a:buClr>
                <a:schemeClr val="hlink"/>
              </a:buClr>
              <a:buFont typeface="Wingdings" pitchFamily="2" charset="2"/>
              <a:buChar char="v"/>
            </a:pPr>
            <a:r>
              <a:rPr lang="zh-CN" i="1" baseline="0">
                <a:cs typeface="Times New Roman" pitchFamily="18" charset="0"/>
              </a:rPr>
              <a:t> </a:t>
            </a:r>
            <a:r>
              <a:rPr lang="zh-CN" altLang="zh-CN" i="1" baseline="0">
                <a:cs typeface="Times New Roman" pitchFamily="18" charset="0"/>
              </a:rPr>
              <a:t>G</a:t>
            </a:r>
            <a:r>
              <a:rPr lang="zh-CN" altLang="zh-CN" baseline="30000">
                <a:cs typeface="Times New Roman" pitchFamily="18" charset="0"/>
              </a:rPr>
              <a:t>2</a:t>
            </a:r>
            <a:r>
              <a:rPr lang="zh-CN" baseline="0">
                <a:cs typeface="Times New Roman" pitchFamily="18" charset="0"/>
              </a:rPr>
              <a:t>连续性</a:t>
            </a:r>
          </a:p>
          <a:p>
            <a:pPr lvl="3" algn="just">
              <a:spcBef>
                <a:spcPct val="20000"/>
              </a:spcBef>
              <a:buClr>
                <a:schemeClr val="accent2"/>
              </a:buClr>
              <a:buFont typeface="Wingdings" pitchFamily="2" charset="2"/>
              <a:buChar char=""/>
            </a:pPr>
            <a:r>
              <a:rPr lang="zh-CN" altLang="zh-CN" sz="1600" baseline="0">
                <a:cs typeface="Times New Roman" pitchFamily="18" charset="0"/>
              </a:rPr>
              <a:t> </a:t>
            </a:r>
            <a:r>
              <a:rPr lang="zh-CN" sz="1600" baseline="0">
                <a:cs typeface="Times New Roman" pitchFamily="18" charset="0"/>
              </a:rPr>
              <a:t>在</a:t>
            </a:r>
            <a:r>
              <a:rPr lang="zh-CN" altLang="zh-CN" sz="1600" i="1" baseline="0">
                <a:cs typeface="Times New Roman" pitchFamily="18" charset="0"/>
              </a:rPr>
              <a:t>G</a:t>
            </a:r>
            <a:r>
              <a:rPr lang="zh-CN" altLang="zh-CN" sz="1600" baseline="30000">
                <a:cs typeface="Times New Roman" pitchFamily="18" charset="0"/>
              </a:rPr>
              <a:t>1</a:t>
            </a:r>
            <a:r>
              <a:rPr lang="zh-CN" sz="1600" baseline="0">
                <a:cs typeface="Times New Roman" pitchFamily="18" charset="0"/>
              </a:rPr>
              <a:t>连续的条件下，并满足方程     </a:t>
            </a:r>
            <a:r>
              <a:rPr lang="zh-CN" altLang="zh-CN" sz="1600" baseline="0">
                <a:cs typeface="Times New Roman" pitchFamily="18" charset="0"/>
              </a:rPr>
              <a:t>(</a:t>
            </a:r>
            <a:r>
              <a:rPr lang="zh-CN" altLang="zh-CN" sz="1600" i="1" baseline="0">
                <a:cs typeface="Times New Roman" pitchFamily="18" charset="0"/>
              </a:rPr>
              <a:t>P</a:t>
            </a:r>
            <a:r>
              <a:rPr lang="zh-CN" altLang="zh-CN" sz="1600" i="1">
                <a:cs typeface="Times New Roman" pitchFamily="18" charset="0"/>
              </a:rPr>
              <a:t>50</a:t>
            </a:r>
            <a:r>
              <a:rPr lang="zh-CN" altLang="zh-CN" sz="1600" baseline="0">
                <a:cs typeface="Times New Roman" pitchFamily="18" charset="0"/>
              </a:rPr>
              <a:t>)</a:t>
            </a:r>
          </a:p>
        </p:txBody>
      </p:sp>
      <p:pic>
        <p:nvPicPr>
          <p:cNvPr id="98310" name="Picture 4" descr="http:/www.lnnu.edu.cn/xdjyjx/tuxing/Chapter3/CG_Gif_3_281.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555875" y="3284538"/>
            <a:ext cx="29527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1" name="Rectangle 5"/>
          <p:cNvSpPr>
            <a:spLocks noChangeArrowheads="1"/>
          </p:cNvSpPr>
          <p:nvPr/>
        </p:nvSpPr>
        <p:spPr bwMode="auto">
          <a:xfrm>
            <a:off x="0" y="2722563"/>
            <a:ext cx="311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sz="1000" baseline="0">
                <a:latin typeface="Times New Roman" pitchFamily="18" charset="0"/>
                <a:cs typeface="Times New Roman" pitchFamily="18" charset="0"/>
              </a:rPr>
              <a:t>。</a:t>
            </a:r>
            <a:endParaRPr lang="zh-CN" sz="1100" baseline="0">
              <a:ea typeface="Arial Unicode MS" pitchFamily="34" charset="-122"/>
              <a:cs typeface="Arial Unicode MS" pitchFamily="34" charset="-122"/>
            </a:endParaRPr>
          </a:p>
          <a:p>
            <a:pPr eaLnBrk="0" hangingPunct="0"/>
            <a:endParaRPr lang="zh-CN" altLang="zh-CN" baseline="0"/>
          </a:p>
        </p:txBody>
      </p:sp>
      <p:pic>
        <p:nvPicPr>
          <p:cNvPr id="98312" name="Picture 6" descr="http:/www.lnnu.edu.cn/xdjyjx/tuxing/Chapter3/CG_Gif_3_282.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835150" y="4221163"/>
            <a:ext cx="6697663"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3" name="Rectangle 7"/>
          <p:cNvSpPr>
            <a:spLocks noChangeArrowheads="1"/>
          </p:cNvSpPr>
          <p:nvPr/>
        </p:nvSpPr>
        <p:spPr bwMode="auto">
          <a:xfrm>
            <a:off x="1835150" y="3849688"/>
            <a:ext cx="1200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sz="1600" baseline="0">
                <a:cs typeface="Times New Roman" pitchFamily="18" charset="0"/>
              </a:rPr>
              <a:t>可以得到：</a:t>
            </a:r>
          </a:p>
        </p:txBody>
      </p:sp>
      <p:pic>
        <p:nvPicPr>
          <p:cNvPr id="98314" name="Picture 8" descr="http:/www.lnnu.edu.cn/xdjyjx/tuxing/Chapter3/CG_Gif_3_283.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2411413" y="5157788"/>
            <a:ext cx="5761037"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5" name="Rectangle 9"/>
          <p:cNvSpPr>
            <a:spLocks noChangeArrowheads="1"/>
          </p:cNvSpPr>
          <p:nvPr/>
        </p:nvSpPr>
        <p:spPr bwMode="auto">
          <a:xfrm>
            <a:off x="0" y="4492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98316" name="Picture 10" descr="http:/www.lnnu.edu.cn/xdjyjx/tuxing/Chapter3/CG_Gif_3_284.gif"/>
          <p:cNvPicPr>
            <a:picLocks noChangeAspect="1" noChangeArrowheads="1"/>
          </p:cNvPicPr>
          <p:nvPr/>
        </p:nvPicPr>
        <p:blipFill>
          <a:blip r:embed="rId8" r:link="rId9">
            <a:extLst>
              <a:ext uri="{28A0092B-C50C-407E-A947-70E740481C1C}">
                <a14:useLocalDpi xmlns:a14="http://schemas.microsoft.com/office/drawing/2010/main" val="0"/>
              </a:ext>
            </a:extLst>
          </a:blip>
          <a:srcRect/>
          <a:stretch>
            <a:fillRect/>
          </a:stretch>
        </p:blipFill>
        <p:spPr bwMode="auto">
          <a:xfrm>
            <a:off x="1403350" y="4724400"/>
            <a:ext cx="72009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7" name="Rectangle 11"/>
          <p:cNvSpPr>
            <a:spLocks noChangeArrowheads="1"/>
          </p:cNvSpPr>
          <p:nvPr/>
        </p:nvSpPr>
        <p:spPr bwMode="auto">
          <a:xfrm>
            <a:off x="1077913" y="5483225"/>
            <a:ext cx="8066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endParaRPr lang="zh-CN" altLang="zh-CN" sz="2400" baseline="0">
              <a:latin typeface="Times New Roman" pitchFamily="18" charset="0"/>
              <a:ea typeface="仿宋_GB2312"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70B3CFD-4EF0-4FE0-A553-C23F0D889CE0}" type="datetime1">
              <a:rPr lang="zh-CN" altLang="en-US" baseline="0"/>
              <a:pPr eaLnBrk="1" hangingPunct="1"/>
              <a:t>2010/12/17</a:t>
            </a:fld>
            <a:endParaRPr lang="zh-CN" altLang="zh-CN" baseline="0"/>
          </a:p>
        </p:txBody>
      </p:sp>
      <p:sp>
        <p:nvSpPr>
          <p:cNvPr id="54275"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42FDBA1-6E26-4143-948B-2FB9F7C33C4D}" type="slidenum">
              <a:rPr lang="zh-CN" altLang="zh-CN" baseline="0"/>
              <a:pPr eaLnBrk="1" hangingPunct="1"/>
              <a:t>8</a:t>
            </a:fld>
            <a:endParaRPr lang="zh-CN" altLang="zh-CN" baseline="0"/>
          </a:p>
        </p:txBody>
      </p:sp>
      <p:sp>
        <p:nvSpPr>
          <p:cNvPr id="54276" name="Rectangle 2"/>
          <p:cNvSpPr>
            <a:spLocks noGrp="1" noRot="1" noChangeArrowheads="1"/>
          </p:cNvSpPr>
          <p:nvPr>
            <p:ph type="title"/>
          </p:nvPr>
        </p:nvSpPr>
        <p:spPr/>
        <p:txBody>
          <a:bodyPr/>
          <a:lstStyle/>
          <a:p>
            <a:pPr eaLnBrk="1" hangingPunct="1"/>
            <a:r>
              <a:rPr lang="zh-CN" b="1" u="sng" smtClean="0"/>
              <a:t>第五章：曲线与曲面</a:t>
            </a:r>
          </a:p>
        </p:txBody>
      </p:sp>
      <p:sp>
        <p:nvSpPr>
          <p:cNvPr id="54277" name="Rectangle 3"/>
          <p:cNvSpPr>
            <a:spLocks noGrp="1" noRot="1" noChangeArrowheads="1"/>
          </p:cNvSpPr>
          <p:nvPr>
            <p:ph type="body" sz="half" idx="1"/>
          </p:nvPr>
        </p:nvSpPr>
        <p:spPr>
          <a:xfrm>
            <a:off x="301625" y="1905000"/>
            <a:ext cx="8518525" cy="4194175"/>
          </a:xfrm>
        </p:spPr>
        <p:txBody>
          <a:bodyPr/>
          <a:lstStyle/>
          <a:p>
            <a:pPr eaLnBrk="1" hangingPunct="1"/>
            <a:r>
              <a:rPr lang="zh-CN" sz="2400" smtClean="0"/>
              <a:t>位置矢量、切矢量、法矢量、曲率和挠率</a:t>
            </a:r>
          </a:p>
          <a:p>
            <a:pPr lvl="1" eaLnBrk="1" hangingPunct="1"/>
            <a:r>
              <a:rPr lang="zh-CN" sz="2000" smtClean="0"/>
              <a:t>参数表示的三维曲线</a:t>
            </a:r>
          </a:p>
          <a:p>
            <a:pPr lvl="2" eaLnBrk="1" hangingPunct="1"/>
            <a:r>
              <a:rPr lang="zh-CN" sz="1800" smtClean="0"/>
              <a:t>有界点集，可写成一个带参数的、连续的、单值的数学函数</a:t>
            </a:r>
            <a:r>
              <a:rPr lang="en-US" altLang="zh-CN" sz="1800" i="1" smtClean="0"/>
              <a:t>x</a:t>
            </a:r>
            <a:r>
              <a:rPr lang="en-US" altLang="zh-CN" sz="1800" smtClean="0"/>
              <a:t>=</a:t>
            </a:r>
            <a:r>
              <a:rPr lang="en-US" altLang="zh-CN" sz="1800" i="1" smtClean="0"/>
              <a:t>x</a:t>
            </a:r>
            <a:r>
              <a:rPr lang="en-US" altLang="zh-CN" sz="1800" smtClean="0"/>
              <a:t>(</a:t>
            </a:r>
            <a:r>
              <a:rPr lang="en-US" altLang="zh-CN" sz="1800" i="1" smtClean="0"/>
              <a:t>t</a:t>
            </a:r>
            <a:r>
              <a:rPr lang="en-US" altLang="zh-CN" sz="1800" smtClean="0"/>
              <a:t>)</a:t>
            </a:r>
            <a:r>
              <a:rPr lang="zh-CN" sz="1800" smtClean="0"/>
              <a:t>，</a:t>
            </a:r>
            <a:r>
              <a:rPr lang="en-US" altLang="zh-CN" sz="1800" i="1" smtClean="0"/>
              <a:t>y</a:t>
            </a:r>
            <a:r>
              <a:rPr lang="en-US" altLang="zh-CN" sz="1800" smtClean="0"/>
              <a:t>=</a:t>
            </a:r>
            <a:r>
              <a:rPr lang="en-US" altLang="zh-CN" sz="1800" i="1" smtClean="0"/>
              <a:t>y</a:t>
            </a:r>
            <a:r>
              <a:rPr lang="en-US" altLang="zh-CN" sz="1800" smtClean="0"/>
              <a:t>(</a:t>
            </a:r>
            <a:r>
              <a:rPr lang="en-US" altLang="zh-CN" sz="1800" i="1" smtClean="0"/>
              <a:t>t</a:t>
            </a:r>
            <a:r>
              <a:rPr lang="en-US" altLang="zh-CN" sz="1800" smtClean="0"/>
              <a:t>)</a:t>
            </a:r>
            <a:r>
              <a:rPr lang="zh-CN" sz="1800" smtClean="0"/>
              <a:t>，</a:t>
            </a:r>
            <a:r>
              <a:rPr lang="en-US" altLang="zh-CN" sz="1800" i="1" smtClean="0"/>
              <a:t>z</a:t>
            </a:r>
            <a:r>
              <a:rPr lang="en-US" altLang="zh-CN" sz="1800" smtClean="0"/>
              <a:t>=</a:t>
            </a:r>
            <a:r>
              <a:rPr lang="en-US" altLang="zh-CN" sz="1800" i="1" smtClean="0"/>
              <a:t>z</a:t>
            </a:r>
            <a:r>
              <a:rPr lang="en-US" altLang="zh-CN" sz="1800" smtClean="0"/>
              <a:t>(</a:t>
            </a:r>
            <a:r>
              <a:rPr lang="en-US" altLang="zh-CN" sz="1800" i="1" smtClean="0"/>
              <a:t>t</a:t>
            </a:r>
            <a:r>
              <a:rPr lang="en-US" altLang="zh-CN" sz="1800" smtClean="0"/>
              <a:t>)</a:t>
            </a:r>
            <a:r>
              <a:rPr lang="zh-CN" sz="1800" smtClean="0"/>
              <a:t>，</a:t>
            </a:r>
            <a:r>
              <a:rPr lang="en-US" altLang="zh-CN" sz="1800" smtClean="0"/>
              <a:t>0≤</a:t>
            </a:r>
            <a:r>
              <a:rPr lang="en-US" altLang="zh-CN" sz="1800" i="1" smtClean="0"/>
              <a:t>t</a:t>
            </a:r>
            <a:r>
              <a:rPr lang="en-US" altLang="zh-CN" sz="1800" smtClean="0"/>
              <a:t>≤1</a:t>
            </a:r>
          </a:p>
          <a:p>
            <a:pPr lvl="1" eaLnBrk="1" hangingPunct="1"/>
            <a:r>
              <a:rPr lang="zh-CN" sz="2000" smtClean="0"/>
              <a:t>位置矢量 </a:t>
            </a:r>
          </a:p>
          <a:p>
            <a:pPr lvl="2" eaLnBrk="1" hangingPunct="1"/>
            <a:r>
              <a:rPr lang="zh-CN" sz="1800" smtClean="0"/>
              <a:t>图</a:t>
            </a:r>
            <a:r>
              <a:rPr lang="en-US" altLang="zh-CN" sz="1800" smtClean="0"/>
              <a:t>5.1.1</a:t>
            </a:r>
            <a:r>
              <a:rPr lang="zh-CN" sz="1800" smtClean="0"/>
              <a:t>所示，曲线上任一点的位置矢量可表示为</a:t>
            </a:r>
            <a:r>
              <a:rPr lang="en-US" altLang="zh-CN" sz="1800" i="1" smtClean="0"/>
              <a:t>P</a:t>
            </a:r>
            <a:r>
              <a:rPr lang="en-US" altLang="zh-CN" sz="1800" smtClean="0"/>
              <a:t>(</a:t>
            </a:r>
            <a:r>
              <a:rPr lang="en-US" altLang="zh-CN" sz="1800" i="1" smtClean="0"/>
              <a:t>t</a:t>
            </a:r>
            <a:r>
              <a:rPr lang="en-US" altLang="zh-CN" sz="1800" smtClean="0"/>
              <a:t>)=[</a:t>
            </a:r>
            <a:r>
              <a:rPr lang="en-US" altLang="zh-CN" sz="1800" i="1" smtClean="0"/>
              <a:t>x</a:t>
            </a:r>
            <a:r>
              <a:rPr lang="en-US" altLang="zh-CN" sz="1800" smtClean="0"/>
              <a:t>(</a:t>
            </a:r>
            <a:r>
              <a:rPr lang="en-US" altLang="zh-CN" sz="1800" i="1" smtClean="0"/>
              <a:t>t</a:t>
            </a:r>
            <a:r>
              <a:rPr lang="en-US" altLang="zh-CN" sz="1800" smtClean="0"/>
              <a:t>), </a:t>
            </a:r>
            <a:r>
              <a:rPr lang="en-US" altLang="zh-CN" sz="1800" i="1" smtClean="0"/>
              <a:t>y</a:t>
            </a:r>
            <a:r>
              <a:rPr lang="en-US" altLang="zh-CN" sz="1800" smtClean="0"/>
              <a:t>(</a:t>
            </a:r>
            <a:r>
              <a:rPr lang="en-US" altLang="zh-CN" sz="1800" i="1" smtClean="0"/>
              <a:t>t</a:t>
            </a:r>
            <a:r>
              <a:rPr lang="en-US" altLang="zh-CN" sz="1800" smtClean="0"/>
              <a:t>), </a:t>
            </a:r>
            <a:r>
              <a:rPr lang="en-US" altLang="zh-CN" sz="1800" i="1" smtClean="0"/>
              <a:t>z</a:t>
            </a:r>
            <a:r>
              <a:rPr lang="en-US" altLang="zh-CN" sz="1800" smtClean="0"/>
              <a:t>(</a:t>
            </a:r>
            <a:r>
              <a:rPr lang="en-US" altLang="zh-CN" sz="1800" i="1" smtClean="0"/>
              <a:t>t</a:t>
            </a:r>
            <a:r>
              <a:rPr lang="en-US" altLang="zh-CN" sz="1800" smtClean="0"/>
              <a:t>)]</a:t>
            </a:r>
            <a:r>
              <a:rPr lang="zh-CN" sz="1800" smtClean="0"/>
              <a:t>；其一阶、二阶和</a:t>
            </a:r>
            <a:r>
              <a:rPr lang="en-US" altLang="zh-CN" sz="1800" i="1" smtClean="0"/>
              <a:t>k</a:t>
            </a:r>
            <a:r>
              <a:rPr lang="zh-CN" sz="1800" smtClean="0"/>
              <a:t>阶导数矢量</a:t>
            </a:r>
            <a:r>
              <a:rPr lang="en-US" altLang="zh-CN" sz="1800" smtClean="0"/>
              <a:t>(</a:t>
            </a:r>
            <a:r>
              <a:rPr lang="zh-CN" sz="1800" smtClean="0"/>
              <a:t>如果存在的话</a:t>
            </a:r>
            <a:r>
              <a:rPr lang="en-US" altLang="zh-CN" sz="1800" smtClean="0"/>
              <a:t>)</a:t>
            </a:r>
            <a:r>
              <a:rPr lang="zh-CN" sz="1800" smtClean="0"/>
              <a:t>可分别表示为：</a:t>
            </a:r>
          </a:p>
        </p:txBody>
      </p:sp>
      <p:pic>
        <p:nvPicPr>
          <p:cNvPr id="54278" name="Picture 4" descr="http:/www.lnnu.edu.cn/xdjyjx/tuxing/Chapter3/CG_Gif_3_205.gif"/>
          <p:cNvPicPr>
            <a:picLocks noGrp="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3276600" y="4221163"/>
            <a:ext cx="1366838" cy="2160587"/>
          </a:xfr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6348343-9245-412F-9AEE-C8D436DF5A5E}" type="datetime1">
              <a:rPr lang="zh-CN" altLang="en-US" baseline="0"/>
              <a:pPr eaLnBrk="1" hangingPunct="1"/>
              <a:t>2010/12/17</a:t>
            </a:fld>
            <a:endParaRPr lang="zh-CN" altLang="zh-CN" baseline="0"/>
          </a:p>
        </p:txBody>
      </p:sp>
      <p:sp>
        <p:nvSpPr>
          <p:cNvPr id="9933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C84C0249-569A-479C-BE2B-1D64749C1E2E}" type="slidenum">
              <a:rPr lang="zh-CN" altLang="zh-CN" baseline="0"/>
              <a:pPr eaLnBrk="1" hangingPunct="1"/>
              <a:t>80</a:t>
            </a:fld>
            <a:endParaRPr lang="zh-CN" altLang="zh-CN" baseline="0"/>
          </a:p>
        </p:txBody>
      </p:sp>
      <p:sp>
        <p:nvSpPr>
          <p:cNvPr id="99332" name="Rectangle 2"/>
          <p:cNvSpPr>
            <a:spLocks noGrp="1" noRot="1" noChangeArrowheads="1"/>
          </p:cNvSpPr>
          <p:nvPr>
            <p:ph type="title"/>
          </p:nvPr>
        </p:nvSpPr>
        <p:spPr/>
        <p:txBody>
          <a:bodyPr/>
          <a:lstStyle/>
          <a:p>
            <a:pPr eaLnBrk="1" hangingPunct="1"/>
            <a:r>
              <a:rPr lang="zh-CN" b="1" u="sng" smtClean="0"/>
              <a:t>第五章：曲线与曲面</a:t>
            </a:r>
          </a:p>
        </p:txBody>
      </p:sp>
      <p:sp>
        <p:nvSpPr>
          <p:cNvPr id="99333" name="Rectangle 3"/>
          <p:cNvSpPr>
            <a:spLocks noChangeArrowheads="1"/>
          </p:cNvSpPr>
          <p:nvPr/>
        </p:nvSpPr>
        <p:spPr bwMode="auto">
          <a:xfrm>
            <a:off x="287338" y="1917700"/>
            <a:ext cx="81359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2" algn="just">
              <a:spcBef>
                <a:spcPct val="20000"/>
              </a:spcBef>
              <a:buClr>
                <a:schemeClr val="accent2"/>
              </a:buClr>
              <a:buFont typeface="Wingdings" pitchFamily="2" charset="2"/>
              <a:buChar char=""/>
            </a:pPr>
            <a:r>
              <a:rPr lang="zh-CN" altLang="zh-CN" sz="1600" i="1" baseline="0">
                <a:cs typeface="Times New Roman" pitchFamily="18" charset="0"/>
              </a:rPr>
              <a:t> Q</a:t>
            </a:r>
            <a:r>
              <a:rPr lang="zh-CN" altLang="zh-CN" sz="1600" baseline="-30000">
                <a:cs typeface="Times New Roman" pitchFamily="18" charset="0"/>
              </a:rPr>
              <a:t>0</a:t>
            </a:r>
            <a:r>
              <a:rPr lang="zh-CN" sz="1600" baseline="0">
                <a:cs typeface="Times New Roman" pitchFamily="18" charset="0"/>
              </a:rPr>
              <a:t>、</a:t>
            </a:r>
            <a:r>
              <a:rPr lang="zh-CN" altLang="zh-CN" sz="1600" i="1" baseline="0">
                <a:cs typeface="Times New Roman" pitchFamily="18" charset="0"/>
              </a:rPr>
              <a:t>Q</a:t>
            </a:r>
            <a:r>
              <a:rPr lang="zh-CN" altLang="zh-CN" sz="1600" baseline="-30000">
                <a:cs typeface="Times New Roman" pitchFamily="18" charset="0"/>
              </a:rPr>
              <a:t>1</a:t>
            </a:r>
            <a:r>
              <a:rPr lang="zh-CN" sz="1600" baseline="0">
                <a:cs typeface="Times New Roman" pitchFamily="18" charset="0"/>
              </a:rPr>
              <a:t>已被</a:t>
            </a:r>
            <a:r>
              <a:rPr lang="zh-CN" altLang="zh-CN" sz="1600" i="1" baseline="0">
                <a:cs typeface="Times New Roman" pitchFamily="18" charset="0"/>
              </a:rPr>
              <a:t>G</a:t>
            </a:r>
            <a:r>
              <a:rPr lang="zh-CN" altLang="zh-CN" sz="1600" baseline="30000">
                <a:cs typeface="Times New Roman" pitchFamily="18" charset="0"/>
              </a:rPr>
              <a:t>1</a:t>
            </a:r>
            <a:r>
              <a:rPr lang="zh-CN" sz="1600" baseline="0">
                <a:cs typeface="Times New Roman" pitchFamily="18" charset="0"/>
              </a:rPr>
              <a:t>连续条件所确定。要达到</a:t>
            </a:r>
            <a:r>
              <a:rPr lang="zh-CN" altLang="zh-CN" sz="1600" i="1" baseline="0">
                <a:cs typeface="Times New Roman" pitchFamily="18" charset="0"/>
              </a:rPr>
              <a:t>G</a:t>
            </a:r>
            <a:r>
              <a:rPr lang="zh-CN" altLang="zh-CN" sz="1600" baseline="30000">
                <a:cs typeface="Times New Roman" pitchFamily="18" charset="0"/>
              </a:rPr>
              <a:t>2</a:t>
            </a:r>
            <a:r>
              <a:rPr lang="zh-CN" sz="1600" baseline="0">
                <a:cs typeface="Times New Roman" pitchFamily="18" charset="0"/>
              </a:rPr>
              <a:t>连续的话，只剩下顶点</a:t>
            </a:r>
            <a:r>
              <a:rPr lang="zh-CN" altLang="zh-CN" sz="1600" i="1" baseline="0">
                <a:cs typeface="Times New Roman" pitchFamily="18" charset="0"/>
              </a:rPr>
              <a:t>Q</a:t>
            </a:r>
            <a:r>
              <a:rPr lang="zh-CN" altLang="zh-CN" sz="1600" baseline="-30000">
                <a:cs typeface="Times New Roman" pitchFamily="18" charset="0"/>
              </a:rPr>
              <a:t>2</a:t>
            </a:r>
            <a:r>
              <a:rPr lang="zh-CN" sz="1600" baseline="0">
                <a:cs typeface="Times New Roman" pitchFamily="18" charset="0"/>
              </a:rPr>
              <a:t>可以自由选取。如果从上式的两边都减去</a:t>
            </a:r>
            <a:r>
              <a:rPr lang="zh-CN" altLang="zh-CN" sz="1600" i="1" baseline="0">
                <a:cs typeface="Times New Roman" pitchFamily="18" charset="0"/>
              </a:rPr>
              <a:t>P</a:t>
            </a:r>
            <a:r>
              <a:rPr lang="zh-CN" altLang="zh-CN" sz="1600" i="1" baseline="-30000">
                <a:cs typeface="Times New Roman" pitchFamily="18" charset="0"/>
              </a:rPr>
              <a:t>n</a:t>
            </a:r>
            <a:r>
              <a:rPr lang="zh-CN" sz="1600" baseline="0">
                <a:cs typeface="Times New Roman" pitchFamily="18" charset="0"/>
              </a:rPr>
              <a:t>，则等式右边可以表示为</a:t>
            </a:r>
            <a:r>
              <a:rPr lang="zh-CN" altLang="zh-CN" sz="1600" baseline="0">
                <a:cs typeface="Times New Roman" pitchFamily="18" charset="0"/>
              </a:rPr>
              <a:t>(</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0">
                <a:cs typeface="Times New Roman" pitchFamily="18" charset="0"/>
              </a:rPr>
              <a:t>-</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30000">
                <a:cs typeface="Times New Roman" pitchFamily="18" charset="0"/>
              </a:rPr>
              <a:t>1</a:t>
            </a:r>
            <a:r>
              <a:rPr lang="zh-CN" altLang="zh-CN" sz="1600" baseline="0">
                <a:cs typeface="Times New Roman" pitchFamily="18" charset="0"/>
              </a:rPr>
              <a:t>)</a:t>
            </a:r>
            <a:r>
              <a:rPr lang="zh-CN" sz="1600" baseline="0">
                <a:cs typeface="Times New Roman" pitchFamily="18" charset="0"/>
              </a:rPr>
              <a:t>和</a:t>
            </a:r>
            <a:r>
              <a:rPr lang="zh-CN" altLang="zh-CN" sz="1600" baseline="0">
                <a:cs typeface="Times New Roman" pitchFamily="18" charset="0"/>
              </a:rPr>
              <a:t>(</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30000">
                <a:cs typeface="Times New Roman" pitchFamily="18" charset="0"/>
              </a:rPr>
              <a:t>1</a:t>
            </a:r>
            <a:r>
              <a:rPr lang="zh-CN" altLang="zh-CN" sz="1600" baseline="0">
                <a:cs typeface="Times New Roman" pitchFamily="18" charset="0"/>
              </a:rPr>
              <a:t>-</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30000">
                <a:cs typeface="Times New Roman" pitchFamily="18" charset="0"/>
              </a:rPr>
              <a:t>2</a:t>
            </a:r>
            <a:r>
              <a:rPr lang="zh-CN" altLang="zh-CN" sz="1600" baseline="0">
                <a:cs typeface="Times New Roman" pitchFamily="18" charset="0"/>
              </a:rPr>
              <a:t>)</a:t>
            </a:r>
            <a:r>
              <a:rPr lang="zh-CN" sz="1600" baseline="0">
                <a:cs typeface="Times New Roman" pitchFamily="18" charset="0"/>
              </a:rPr>
              <a:t>的线性组合：</a:t>
            </a:r>
          </a:p>
        </p:txBody>
      </p:sp>
      <p:pic>
        <p:nvPicPr>
          <p:cNvPr id="99334" name="Picture 4" descr="http:/www.lnnu.edu.cn/xdjyjx/tuxing/Chapter3/CG_Gif_3_28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79613" y="2852738"/>
            <a:ext cx="5472112"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5" name="Rectangle 5"/>
          <p:cNvSpPr>
            <a:spLocks noChangeArrowheads="1"/>
          </p:cNvSpPr>
          <p:nvPr/>
        </p:nvSpPr>
        <p:spPr bwMode="auto">
          <a:xfrm>
            <a:off x="395288" y="3933825"/>
            <a:ext cx="80867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2" algn="just">
              <a:spcBef>
                <a:spcPct val="20000"/>
              </a:spcBef>
              <a:buClr>
                <a:schemeClr val="accent2"/>
              </a:buClr>
              <a:buFont typeface="Wingdings" pitchFamily="2" charset="2"/>
              <a:buNone/>
            </a:pPr>
            <a:r>
              <a:rPr lang="zh-CN" altLang="zh-CN" sz="1600" baseline="0">
                <a:cs typeface="Times New Roman" pitchFamily="18" charset="0"/>
              </a:rPr>
              <a:t> </a:t>
            </a:r>
            <a:r>
              <a:rPr lang="zh-CN" sz="1600" baseline="0">
                <a:cs typeface="Times New Roman" pitchFamily="18" charset="0"/>
              </a:rPr>
              <a:t>这表明</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30000">
                <a:cs typeface="Times New Roman" pitchFamily="18" charset="0"/>
              </a:rPr>
              <a:t>2</a:t>
            </a:r>
            <a:r>
              <a:rPr lang="zh-CN" sz="1600" baseline="0">
                <a:cs typeface="Times New Roman" pitchFamily="18" charset="0"/>
              </a:rPr>
              <a:t>、</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30000">
                <a:cs typeface="Times New Roman" pitchFamily="18" charset="0"/>
              </a:rPr>
              <a:t>1</a:t>
            </a:r>
            <a:r>
              <a:rPr lang="zh-CN" sz="1600" baseline="0">
                <a:cs typeface="Times New Roman" pitchFamily="18" charset="0"/>
              </a:rPr>
              <a:t>、</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0">
                <a:cs typeface="Times New Roman" pitchFamily="18" charset="0"/>
              </a:rPr>
              <a:t>=</a:t>
            </a:r>
            <a:r>
              <a:rPr lang="zh-CN" altLang="zh-CN" sz="1600" i="1" baseline="0">
                <a:cs typeface="Times New Roman" pitchFamily="18" charset="0"/>
              </a:rPr>
              <a:t>Q</a:t>
            </a:r>
            <a:r>
              <a:rPr lang="zh-CN" altLang="zh-CN" sz="1600" baseline="-30000">
                <a:cs typeface="Times New Roman" pitchFamily="18" charset="0"/>
              </a:rPr>
              <a:t>0</a:t>
            </a:r>
            <a:r>
              <a:rPr lang="zh-CN" sz="1600" baseline="0">
                <a:cs typeface="Times New Roman" pitchFamily="18" charset="0"/>
              </a:rPr>
              <a:t>、</a:t>
            </a:r>
            <a:r>
              <a:rPr lang="zh-CN" altLang="zh-CN" sz="1600" i="1" baseline="0">
                <a:cs typeface="Times New Roman" pitchFamily="18" charset="0"/>
              </a:rPr>
              <a:t>Q</a:t>
            </a:r>
            <a:r>
              <a:rPr lang="zh-CN" altLang="zh-CN" sz="1600" baseline="-30000">
                <a:cs typeface="Times New Roman" pitchFamily="18" charset="0"/>
              </a:rPr>
              <a:t>1</a:t>
            </a:r>
            <a:r>
              <a:rPr lang="zh-CN" sz="1600" baseline="0">
                <a:cs typeface="Times New Roman" pitchFamily="18" charset="0"/>
              </a:rPr>
              <a:t>和</a:t>
            </a:r>
            <a:r>
              <a:rPr lang="zh-CN" altLang="zh-CN" sz="1600" i="1" baseline="0">
                <a:cs typeface="Times New Roman" pitchFamily="18" charset="0"/>
              </a:rPr>
              <a:t>Q</a:t>
            </a:r>
            <a:r>
              <a:rPr lang="zh-CN" altLang="zh-CN" sz="1600" baseline="-30000">
                <a:cs typeface="Times New Roman" pitchFamily="18" charset="0"/>
              </a:rPr>
              <a:t>2</a:t>
            </a:r>
            <a:r>
              <a:rPr lang="zh-CN" sz="1600" baseline="0">
                <a:cs typeface="Times New Roman" pitchFamily="18" charset="0"/>
              </a:rPr>
              <a:t>五点</a:t>
            </a:r>
            <a:r>
              <a:rPr lang="zh-CN" altLang="zh-CN" sz="1600" baseline="0">
                <a:cs typeface="Times New Roman" pitchFamily="18" charset="0"/>
              </a:rPr>
              <a:t>(</a:t>
            </a:r>
            <a:r>
              <a:rPr lang="zh-CN" sz="1600" baseline="0">
                <a:cs typeface="Times New Roman" pitchFamily="18" charset="0"/>
              </a:rPr>
              <a:t>或</a:t>
            </a:r>
            <a:r>
              <a:rPr lang="zh-CN" altLang="zh-CN" sz="1600" i="1" baseline="0">
                <a:cs typeface="Times New Roman" pitchFamily="18" charset="0"/>
              </a:rPr>
              <a:t>a</a:t>
            </a:r>
            <a:r>
              <a:rPr lang="zh-CN" altLang="zh-CN" sz="1600" i="1">
                <a:cs typeface="Times New Roman" pitchFamily="18" charset="0"/>
              </a:rPr>
              <a:t>n-1</a:t>
            </a:r>
            <a:r>
              <a:rPr lang="zh-CN" altLang="zh-CN" sz="1600" i="1" baseline="0">
                <a:cs typeface="Times New Roman" pitchFamily="18" charset="0"/>
              </a:rPr>
              <a:t>, a</a:t>
            </a:r>
            <a:r>
              <a:rPr lang="zh-CN" altLang="zh-CN" sz="1600" i="1">
                <a:cs typeface="Times New Roman" pitchFamily="18" charset="0"/>
              </a:rPr>
              <a:t>n</a:t>
            </a:r>
            <a:r>
              <a:rPr lang="zh-CN" altLang="zh-CN" sz="1600" i="1" baseline="0">
                <a:cs typeface="Times New Roman" pitchFamily="18" charset="0"/>
              </a:rPr>
              <a:t>, b</a:t>
            </a:r>
            <a:r>
              <a:rPr lang="zh-CN" altLang="zh-CN" sz="1600" i="1">
                <a:cs typeface="Times New Roman" pitchFamily="18" charset="0"/>
              </a:rPr>
              <a:t>1</a:t>
            </a:r>
            <a:r>
              <a:rPr lang="zh-CN" altLang="zh-CN" sz="1600" i="1" baseline="0">
                <a:cs typeface="Times New Roman" pitchFamily="18" charset="0"/>
              </a:rPr>
              <a:t>, b</a:t>
            </a:r>
            <a:r>
              <a:rPr lang="zh-CN" altLang="zh-CN" sz="1600" i="1">
                <a:cs typeface="Times New Roman" pitchFamily="18" charset="0"/>
              </a:rPr>
              <a:t>2</a:t>
            </a:r>
            <a:r>
              <a:rPr lang="zh-CN" sz="1600" baseline="0">
                <a:cs typeface="Times New Roman" pitchFamily="18" charset="0"/>
              </a:rPr>
              <a:t>四个矢量</a:t>
            </a:r>
            <a:r>
              <a:rPr lang="zh-CN" altLang="zh-CN" sz="1600" baseline="0">
                <a:cs typeface="Times New Roman" pitchFamily="18" charset="0"/>
              </a:rPr>
              <a:t>)</a:t>
            </a:r>
            <a:r>
              <a:rPr lang="zh-CN" sz="1600" baseline="0">
                <a:cs typeface="Times New Roman" pitchFamily="18" charset="0"/>
              </a:rPr>
              <a:t>共面。若</a:t>
            </a:r>
            <a:r>
              <a:rPr lang="el-GR" altLang="zh-CN" sz="1600" i="1" baseline="0">
                <a:cs typeface="Times New Roman" pitchFamily="18" charset="0"/>
              </a:rPr>
              <a:t>α</a:t>
            </a:r>
            <a:r>
              <a:rPr lang="zh-CN" altLang="zh-CN" sz="1600" i="1" baseline="0">
                <a:cs typeface="Times New Roman" pitchFamily="18" charset="0"/>
              </a:rPr>
              <a:t>=1</a:t>
            </a:r>
            <a:r>
              <a:rPr lang="el-GR" altLang="zh-CN" sz="1600" i="1" baseline="0">
                <a:cs typeface="Times New Roman" pitchFamily="18" charset="0"/>
              </a:rPr>
              <a:t>β</a:t>
            </a:r>
            <a:r>
              <a:rPr lang="zh-CN" altLang="zh-CN" sz="1600" i="1" baseline="0">
                <a:cs typeface="Times New Roman" pitchFamily="18" charset="0"/>
              </a:rPr>
              <a:t>=0</a:t>
            </a:r>
            <a:r>
              <a:rPr lang="zh-CN" sz="1600" baseline="0">
                <a:cs typeface="Times New Roman" pitchFamily="18" charset="0"/>
              </a:rPr>
              <a:t>，则达到</a:t>
            </a:r>
            <a:r>
              <a:rPr lang="zh-CN" altLang="zh-CN" sz="1600" i="1" baseline="0">
                <a:cs typeface="Times New Roman" pitchFamily="18" charset="0"/>
              </a:rPr>
              <a:t>C</a:t>
            </a:r>
            <a:r>
              <a:rPr lang="zh-CN" altLang="zh-CN" sz="1600" i="1" baseline="30000">
                <a:cs typeface="Times New Roman" pitchFamily="18" charset="0"/>
              </a:rPr>
              <a:t>2</a:t>
            </a:r>
            <a:r>
              <a:rPr lang="zh-CN" sz="1600" baseline="0">
                <a:cs typeface="Times New Roman" pitchFamily="18" charset="0"/>
              </a:rPr>
              <a:t>连续性。在接合点两条曲线段的曲率相等，副法线方向一致，</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30000">
                <a:cs typeface="Times New Roman" pitchFamily="18" charset="0"/>
              </a:rPr>
              <a:t>2</a:t>
            </a:r>
            <a:r>
              <a:rPr lang="zh-CN" sz="1600" baseline="0">
                <a:cs typeface="Times New Roman" pitchFamily="18" charset="0"/>
              </a:rPr>
              <a:t>和</a:t>
            </a:r>
            <a:r>
              <a:rPr lang="zh-CN" altLang="zh-CN" sz="1600" i="1" baseline="0">
                <a:cs typeface="Times New Roman" pitchFamily="18" charset="0"/>
              </a:rPr>
              <a:t>Q</a:t>
            </a:r>
            <a:r>
              <a:rPr lang="zh-CN" altLang="zh-CN" sz="1600" baseline="-30000">
                <a:cs typeface="Times New Roman" pitchFamily="18" charset="0"/>
              </a:rPr>
              <a:t>2</a:t>
            </a:r>
            <a:r>
              <a:rPr lang="zh-CN" sz="1600" baseline="0">
                <a:cs typeface="Times New Roman" pitchFamily="18" charset="0"/>
              </a:rPr>
              <a:t>位于</a:t>
            </a:r>
            <a:r>
              <a:rPr lang="zh-CN" altLang="zh-CN" sz="1600" i="1" baseline="0">
                <a:cs typeface="Times New Roman" pitchFamily="18" charset="0"/>
              </a:rPr>
              <a:t>P</a:t>
            </a:r>
            <a:r>
              <a:rPr lang="zh-CN" altLang="zh-CN" sz="1600" i="1" baseline="-30000">
                <a:cs typeface="Times New Roman" pitchFamily="18" charset="0"/>
              </a:rPr>
              <a:t>n-</a:t>
            </a:r>
            <a:r>
              <a:rPr lang="zh-CN" altLang="zh-CN" sz="1600" baseline="-30000">
                <a:cs typeface="Times New Roman" pitchFamily="18" charset="0"/>
              </a:rPr>
              <a:t>1</a:t>
            </a:r>
            <a:r>
              <a:rPr lang="zh-CN" altLang="zh-CN" sz="1600" i="1" baseline="0">
                <a:cs typeface="Times New Roman" pitchFamily="18" charset="0"/>
              </a:rPr>
              <a:t>Q</a:t>
            </a:r>
            <a:r>
              <a:rPr lang="zh-CN" altLang="zh-CN" sz="1600" baseline="-30000">
                <a:cs typeface="Times New Roman" pitchFamily="18" charset="0"/>
              </a:rPr>
              <a:t>1</a:t>
            </a:r>
            <a:r>
              <a:rPr lang="zh-CN" sz="1600" baseline="0">
                <a:cs typeface="Times New Roman" pitchFamily="18" charset="0"/>
              </a:rPr>
              <a:t>直线的同一侧</a:t>
            </a:r>
            <a:endParaRPr lang="zh-CN" sz="2400" baseline="0">
              <a:latin typeface="Times New Roman" pitchFamily="18" charset="0"/>
              <a:ea typeface="仿宋_GB2312" pitchFamily="49"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5DA94BC-AB74-4227-9689-49FD4DF906E2}" type="datetime1">
              <a:rPr lang="zh-CN" altLang="en-US" baseline="0"/>
              <a:pPr eaLnBrk="1" hangingPunct="1"/>
              <a:t>2010/12/17</a:t>
            </a:fld>
            <a:endParaRPr lang="zh-CN" altLang="zh-CN" baseline="0"/>
          </a:p>
        </p:txBody>
      </p:sp>
      <p:sp>
        <p:nvSpPr>
          <p:cNvPr id="10035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F73BC1B-8FC4-4A09-999F-2D089881EA96}" type="slidenum">
              <a:rPr lang="zh-CN" altLang="zh-CN" baseline="0"/>
              <a:pPr eaLnBrk="1" hangingPunct="1"/>
              <a:t>81</a:t>
            </a:fld>
            <a:endParaRPr lang="zh-CN" altLang="zh-CN" baseline="0"/>
          </a:p>
        </p:txBody>
      </p:sp>
      <p:sp>
        <p:nvSpPr>
          <p:cNvPr id="10035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0357" name="Rectangle 3"/>
          <p:cNvSpPr>
            <a:spLocks noGrp="1" noRot="1" noChangeArrowheads="1"/>
          </p:cNvSpPr>
          <p:nvPr>
            <p:ph type="body" idx="1"/>
          </p:nvPr>
        </p:nvSpPr>
        <p:spPr/>
        <p:txBody>
          <a:bodyPr/>
          <a:lstStyle/>
          <a:p>
            <a:pPr eaLnBrk="1" hangingPunct="1"/>
            <a:r>
              <a:rPr lang="en-US" altLang="zh-CN" sz="2400" smtClean="0"/>
              <a:t>Bezier</a:t>
            </a:r>
            <a:r>
              <a:rPr lang="zh-CN" sz="2400" smtClean="0"/>
              <a:t>曲线的升阶与降阶</a:t>
            </a:r>
          </a:p>
          <a:p>
            <a:pPr eaLnBrk="1" hangingPunct="1"/>
            <a:r>
              <a:rPr lang="en-US" altLang="zh-CN" sz="2400" smtClean="0"/>
              <a:t>Bezier</a:t>
            </a:r>
            <a:r>
              <a:rPr lang="zh-CN" sz="2400" smtClean="0"/>
              <a:t>曲线的升阶</a:t>
            </a:r>
          </a:p>
          <a:p>
            <a:pPr lvl="1" eaLnBrk="1" hangingPunct="1"/>
            <a:r>
              <a:rPr lang="zh-CN" sz="2000" smtClean="0"/>
              <a:t>指保持</a:t>
            </a:r>
            <a:r>
              <a:rPr lang="en-US" altLang="zh-CN" sz="2000" smtClean="0"/>
              <a:t>Bezier</a:t>
            </a:r>
            <a:r>
              <a:rPr lang="zh-CN" sz="2000" smtClean="0"/>
              <a:t>曲线的形状与方向不变，增加定义控制顶点数，即提高该</a:t>
            </a:r>
            <a:r>
              <a:rPr lang="en-US" altLang="zh-CN" sz="2000" smtClean="0"/>
              <a:t>Bezier</a:t>
            </a:r>
            <a:r>
              <a:rPr lang="zh-CN" sz="2000" smtClean="0"/>
              <a:t>曲线次数</a:t>
            </a:r>
          </a:p>
          <a:p>
            <a:pPr lvl="1" eaLnBrk="1" hangingPunct="1"/>
            <a:r>
              <a:rPr lang="zh-CN" sz="2000" smtClean="0"/>
              <a:t>增加控制顶点数不仅能增加对曲线进行形状控制的灵活性，还在构造曲面方面有着重要的应用。对于一些由曲线生成曲面的算法，要求那些曲线必须是同次的，应用升阶的方法，我们可以把低于最高次数的的曲线提升到最高次数，使得各条曲线具有相同的次数</a:t>
            </a:r>
          </a:p>
          <a:p>
            <a:pPr lvl="1" eaLnBrk="1" hangingPunct="1"/>
            <a:r>
              <a:rPr lang="zh-CN" sz="2000" smtClean="0"/>
              <a:t>曲线升阶后，原控制顶点会发生变化。下面计算曲线提升一阶后的新的控制顶点</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E91DB17-E798-4EA9-B379-7A5191A0051C}" type="datetime1">
              <a:rPr lang="zh-CN" altLang="en-US" baseline="0"/>
              <a:pPr eaLnBrk="1" hangingPunct="1"/>
              <a:t>2010/12/17</a:t>
            </a:fld>
            <a:endParaRPr lang="zh-CN" altLang="zh-CN" baseline="0"/>
          </a:p>
        </p:txBody>
      </p:sp>
      <p:sp>
        <p:nvSpPr>
          <p:cNvPr id="3072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5C2951A-D868-4D03-BCE1-F8203A6230EC}" type="slidenum">
              <a:rPr lang="zh-CN" altLang="zh-CN" baseline="0"/>
              <a:pPr eaLnBrk="1" hangingPunct="1"/>
              <a:t>82</a:t>
            </a:fld>
            <a:endParaRPr lang="zh-CN" altLang="zh-CN" baseline="0"/>
          </a:p>
        </p:txBody>
      </p:sp>
      <p:sp>
        <p:nvSpPr>
          <p:cNvPr id="30725" name="Rectangle 2"/>
          <p:cNvSpPr>
            <a:spLocks noGrp="1" noRot="1" noChangeArrowheads="1"/>
          </p:cNvSpPr>
          <p:nvPr>
            <p:ph type="title"/>
          </p:nvPr>
        </p:nvSpPr>
        <p:spPr/>
        <p:txBody>
          <a:bodyPr/>
          <a:lstStyle/>
          <a:p>
            <a:pPr eaLnBrk="1" hangingPunct="1"/>
            <a:r>
              <a:rPr lang="zh-CN" b="1" u="sng" smtClean="0"/>
              <a:t>第五章：曲线与曲面</a:t>
            </a:r>
          </a:p>
        </p:txBody>
      </p:sp>
      <p:sp>
        <p:nvSpPr>
          <p:cNvPr id="30726" name="Rectangle 3"/>
          <p:cNvSpPr>
            <a:spLocks noChangeArrowheads="1"/>
          </p:cNvSpPr>
          <p:nvPr/>
        </p:nvSpPr>
        <p:spPr bwMode="auto">
          <a:xfrm>
            <a:off x="287338" y="1914525"/>
            <a:ext cx="8240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设给定原始控制顶点</a:t>
            </a:r>
            <a:r>
              <a:rPr lang="zh-CN" altLang="zh-CN" sz="2000" i="1" baseline="0">
                <a:cs typeface="Times New Roman" pitchFamily="18" charset="0"/>
              </a:rPr>
              <a:t>P</a:t>
            </a:r>
            <a:r>
              <a:rPr lang="zh-CN" altLang="zh-CN" sz="2000" baseline="-30000">
                <a:cs typeface="Times New Roman" pitchFamily="18" charset="0"/>
              </a:rPr>
              <a:t>0</a:t>
            </a:r>
            <a:r>
              <a:rPr lang="zh-CN" altLang="zh-CN" sz="2000" baseline="0">
                <a:cs typeface="Times New Roman" pitchFamily="18" charset="0"/>
              </a:rPr>
              <a:t>,</a:t>
            </a:r>
            <a:r>
              <a:rPr lang="zh-CN" altLang="zh-CN" sz="2000" i="1" baseline="0">
                <a:cs typeface="Times New Roman" pitchFamily="18" charset="0"/>
              </a:rPr>
              <a:t>P</a:t>
            </a:r>
            <a:r>
              <a:rPr lang="zh-CN" altLang="zh-CN" sz="2000" baseline="-30000">
                <a:cs typeface="Times New Roman" pitchFamily="18" charset="0"/>
              </a:rPr>
              <a:t>1</a:t>
            </a:r>
            <a:r>
              <a:rPr lang="zh-CN" altLang="zh-CN" sz="2000" baseline="0">
                <a:cs typeface="Times New Roman" pitchFamily="18" charset="0"/>
              </a:rPr>
              <a:t>,</a:t>
            </a:r>
            <a:r>
              <a:rPr lang="zh-CN" altLang="zh-CN" sz="2000" i="1" baseline="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P</a:t>
            </a:r>
            <a:r>
              <a:rPr lang="zh-CN" altLang="zh-CN" sz="2000" i="1" baseline="-30000">
                <a:cs typeface="Times New Roman" pitchFamily="18" charset="0"/>
              </a:rPr>
              <a:t>n</a:t>
            </a:r>
            <a:r>
              <a:rPr lang="zh-CN" sz="2000" baseline="0">
                <a:cs typeface="Times New Roman" pitchFamily="18" charset="0"/>
              </a:rPr>
              <a:t>，定义了一条</a:t>
            </a:r>
            <a:r>
              <a:rPr lang="zh-CN" altLang="zh-CN" sz="2000" i="1" baseline="0">
                <a:cs typeface="Times New Roman" pitchFamily="18" charset="0"/>
              </a:rPr>
              <a:t>n</a:t>
            </a:r>
            <a:r>
              <a:rPr lang="zh-CN" sz="2000" baseline="0">
                <a:cs typeface="Times New Roman" pitchFamily="18" charset="0"/>
              </a:rPr>
              <a:t>次</a:t>
            </a:r>
            <a:r>
              <a:rPr lang="zh-CN" altLang="zh-CN" sz="2000" baseline="0">
                <a:cs typeface="Times New Roman" pitchFamily="18" charset="0"/>
              </a:rPr>
              <a:t>Bezier</a:t>
            </a:r>
            <a:r>
              <a:rPr lang="zh-CN" sz="2000" baseline="0">
                <a:cs typeface="Times New Roman" pitchFamily="18" charset="0"/>
              </a:rPr>
              <a:t>曲线：</a:t>
            </a:r>
          </a:p>
        </p:txBody>
      </p:sp>
      <p:pic>
        <p:nvPicPr>
          <p:cNvPr id="30727" name="Picture 4" descr="http:/www.lnnu.edu.cn/xdjyjx/tuxing/Chapter3/CG_Gif_3_286.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700338" y="2276475"/>
            <a:ext cx="34559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Rectangle 5"/>
          <p:cNvSpPr>
            <a:spLocks noChangeArrowheads="1"/>
          </p:cNvSpPr>
          <p:nvPr/>
        </p:nvSpPr>
        <p:spPr bwMode="auto">
          <a:xfrm>
            <a:off x="323850" y="2951163"/>
            <a:ext cx="8424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增加一个顶点后，仍定义同一条曲线的新控制顶点为	</a:t>
            </a:r>
            <a:r>
              <a:rPr lang="zh-CN" altLang="zh-CN" sz="2000" i="1" baseline="0">
                <a:cs typeface="Times New Roman" pitchFamily="18" charset="0"/>
              </a:rPr>
              <a:t>P</a:t>
            </a:r>
            <a:r>
              <a:rPr lang="zh-CN" altLang="zh-CN" sz="2000" baseline="-30000">
                <a:cs typeface="Times New Roman" pitchFamily="18" charset="0"/>
              </a:rPr>
              <a:t>0</a:t>
            </a:r>
            <a:r>
              <a:rPr lang="zh-CN" altLang="zh-CN" sz="2000" baseline="3000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P</a:t>
            </a:r>
            <a:r>
              <a:rPr lang="zh-CN" altLang="zh-CN" sz="2000" baseline="-30000">
                <a:cs typeface="Times New Roman" pitchFamily="18" charset="0"/>
              </a:rPr>
              <a:t>1</a:t>
            </a:r>
            <a:r>
              <a:rPr lang="zh-CN" altLang="zh-CN" sz="2000" baseline="3000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P</a:t>
            </a:r>
            <a:r>
              <a:rPr lang="zh-CN" altLang="zh-CN" sz="2000" i="1" baseline="-30000">
                <a:cs typeface="Times New Roman" pitchFamily="18" charset="0"/>
              </a:rPr>
              <a:t>n</a:t>
            </a:r>
            <a:r>
              <a:rPr lang="zh-CN" altLang="zh-CN" sz="2000" baseline="-30000">
                <a:cs typeface="Times New Roman" pitchFamily="18" charset="0"/>
              </a:rPr>
              <a:t>+1</a:t>
            </a:r>
            <a:r>
              <a:rPr lang="zh-CN" altLang="zh-CN" sz="2000" baseline="30000">
                <a:cs typeface="Times New Roman" pitchFamily="18" charset="0"/>
              </a:rPr>
              <a:t>*</a:t>
            </a:r>
            <a:r>
              <a:rPr lang="zh-CN" sz="2000" baseline="0">
                <a:cs typeface="Times New Roman" pitchFamily="18" charset="0"/>
              </a:rPr>
              <a:t>，则有：</a:t>
            </a:r>
          </a:p>
        </p:txBody>
      </p:sp>
      <p:pic>
        <p:nvPicPr>
          <p:cNvPr id="30729" name="Picture 6" descr="http:/www.lnnu.edu.cn/xdjyjx/tuxing/Chapter3/CG_Gif_3_287.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2195513" y="3429000"/>
            <a:ext cx="53292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Rectangle 7"/>
          <p:cNvSpPr>
            <a:spLocks noChangeArrowheads="1"/>
          </p:cNvSpPr>
          <p:nvPr/>
        </p:nvSpPr>
        <p:spPr bwMode="auto">
          <a:xfrm>
            <a:off x="323850" y="4365625"/>
            <a:ext cx="828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lvl="1" algn="just">
              <a:spcBef>
                <a:spcPct val="20000"/>
              </a:spcBef>
              <a:buClr>
                <a:schemeClr val="accent2"/>
              </a:buClr>
              <a:buFont typeface="Wingdings" pitchFamily="2" charset="2"/>
              <a:buNone/>
            </a:pPr>
            <a:r>
              <a:rPr lang="zh-CN" altLang="zh-CN" sz="2000" baseline="0">
                <a:cs typeface="Times New Roman" pitchFamily="18" charset="0"/>
              </a:rPr>
              <a:t> </a:t>
            </a:r>
            <a:r>
              <a:rPr lang="zh-CN" sz="2000" baseline="0">
                <a:cs typeface="Times New Roman" pitchFamily="18" charset="0"/>
              </a:rPr>
              <a:t>对上式左边乘以</a:t>
            </a:r>
            <a:r>
              <a:rPr lang="zh-CN" altLang="zh-CN" sz="2000" baseline="0">
                <a:cs typeface="Times New Roman" pitchFamily="18" charset="0"/>
              </a:rPr>
              <a:t>(</a:t>
            </a:r>
            <a:r>
              <a:rPr lang="zh-CN" altLang="zh-CN" sz="2000" i="1" baseline="0">
                <a:cs typeface="Times New Roman" pitchFamily="18" charset="0"/>
              </a:rPr>
              <a:t>t</a:t>
            </a:r>
            <a:r>
              <a:rPr lang="zh-CN" altLang="zh-CN" sz="2000" baseline="0">
                <a:cs typeface="Times New Roman" pitchFamily="18" charset="0"/>
              </a:rPr>
              <a:t>+(1-</a:t>
            </a:r>
            <a:r>
              <a:rPr lang="zh-CN" altLang="zh-CN" sz="2000" i="1" baseline="0">
                <a:cs typeface="Times New Roman" pitchFamily="18" charset="0"/>
              </a:rPr>
              <a:t>t</a:t>
            </a:r>
            <a:r>
              <a:rPr lang="zh-CN" altLang="zh-CN" sz="2000" baseline="0">
                <a:cs typeface="Times New Roman" pitchFamily="18" charset="0"/>
              </a:rPr>
              <a:t>))</a:t>
            </a:r>
            <a:r>
              <a:rPr lang="zh-CN" sz="2000" baseline="0">
                <a:cs typeface="Times New Roman" pitchFamily="18" charset="0"/>
              </a:rPr>
              <a:t>，得到：</a:t>
            </a:r>
          </a:p>
        </p:txBody>
      </p:sp>
      <p:graphicFrame>
        <p:nvGraphicFramePr>
          <p:cNvPr id="30722" name="Object 8"/>
          <p:cNvGraphicFramePr>
            <a:graphicFrameLocks noGrp="1" noChangeAspect="1"/>
          </p:cNvGraphicFramePr>
          <p:nvPr>
            <p:ph idx="1"/>
          </p:nvPr>
        </p:nvGraphicFramePr>
        <p:xfrm>
          <a:off x="1187450" y="4870450"/>
          <a:ext cx="6838950" cy="893763"/>
        </p:xfrm>
        <a:graphic>
          <a:graphicData uri="http://schemas.openxmlformats.org/presentationml/2006/ole">
            <mc:AlternateContent xmlns:mc="http://schemas.openxmlformats.org/markup-compatibility/2006">
              <mc:Choice xmlns:v="urn:schemas-microsoft-com:vml" Requires="v">
                <p:oleObj spid="_x0000_s30734" r:id="rId7" imgW="6839237" imgH="895637" progId="Paint.Picture">
                  <p:embed/>
                </p:oleObj>
              </mc:Choice>
              <mc:Fallback>
                <p:oleObj r:id="rId7" imgW="6839237" imgH="895637" progId="Paint.Picture">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7450" y="4870450"/>
                        <a:ext cx="683895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79F4F2B-1335-4039-A27F-EA8242D6556D}" type="datetime1">
              <a:rPr lang="zh-CN" altLang="en-US" baseline="0"/>
              <a:pPr eaLnBrk="1" hangingPunct="1"/>
              <a:t>2010/12/17</a:t>
            </a:fld>
            <a:endParaRPr lang="zh-CN" altLang="zh-CN" baseline="0"/>
          </a:p>
        </p:txBody>
      </p:sp>
      <p:sp>
        <p:nvSpPr>
          <p:cNvPr id="10137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74A59A6-541C-4AC0-9013-0E6F48ADD1D4}" type="slidenum">
              <a:rPr lang="zh-CN" altLang="zh-CN" baseline="0"/>
              <a:pPr eaLnBrk="1" hangingPunct="1"/>
              <a:t>83</a:t>
            </a:fld>
            <a:endParaRPr lang="zh-CN" altLang="zh-CN" baseline="0"/>
          </a:p>
        </p:txBody>
      </p:sp>
      <p:sp>
        <p:nvSpPr>
          <p:cNvPr id="10138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1381" name="Rectangle 3"/>
          <p:cNvSpPr>
            <a:spLocks noChangeArrowheads="1"/>
          </p:cNvSpPr>
          <p:nvPr/>
        </p:nvSpPr>
        <p:spPr bwMode="auto">
          <a:xfrm>
            <a:off x="287338" y="1909763"/>
            <a:ext cx="5967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lvl="2">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比较等式两边</a:t>
            </a:r>
            <a:r>
              <a:rPr lang="zh-CN" altLang="zh-CN" sz="2000" i="1" baseline="0">
                <a:cs typeface="Times New Roman" pitchFamily="18" charset="0"/>
              </a:rPr>
              <a:t>t</a:t>
            </a:r>
            <a:r>
              <a:rPr lang="zh-CN" altLang="zh-CN" sz="2000" i="1" baseline="30000">
                <a:cs typeface="Times New Roman" pitchFamily="18" charset="0"/>
              </a:rPr>
              <a:t>i </a:t>
            </a:r>
            <a:r>
              <a:rPr lang="zh-CN" altLang="zh-CN" sz="2000" baseline="0">
                <a:cs typeface="Times New Roman" pitchFamily="18" charset="0"/>
              </a:rPr>
              <a:t>(1-</a:t>
            </a:r>
            <a:r>
              <a:rPr lang="zh-CN" altLang="zh-CN" sz="2000" i="1" baseline="0">
                <a:cs typeface="Times New Roman" pitchFamily="18" charset="0"/>
              </a:rPr>
              <a:t>t</a:t>
            </a:r>
            <a:r>
              <a:rPr lang="zh-CN" altLang="zh-CN" sz="2000" baseline="0">
                <a:cs typeface="Times New Roman" pitchFamily="18" charset="0"/>
              </a:rPr>
              <a:t>)</a:t>
            </a:r>
            <a:r>
              <a:rPr lang="zh-CN" altLang="zh-CN" sz="2000" i="1" baseline="30000">
                <a:cs typeface="Times New Roman" pitchFamily="18" charset="0"/>
              </a:rPr>
              <a:t>n</a:t>
            </a:r>
            <a:r>
              <a:rPr lang="zh-CN" altLang="zh-CN" sz="2000" baseline="30000">
                <a:cs typeface="Times New Roman" pitchFamily="18" charset="0"/>
              </a:rPr>
              <a:t>+1-</a:t>
            </a:r>
            <a:r>
              <a:rPr lang="zh-CN" altLang="zh-CN" sz="2000" i="1" baseline="30000">
                <a:cs typeface="Times New Roman" pitchFamily="18" charset="0"/>
              </a:rPr>
              <a:t>i</a:t>
            </a:r>
            <a:r>
              <a:rPr lang="zh-CN" sz="2000" baseline="0">
                <a:cs typeface="Times New Roman" pitchFamily="18" charset="0"/>
              </a:rPr>
              <a:t>项的系数，得到：</a:t>
            </a:r>
          </a:p>
        </p:txBody>
      </p:sp>
      <p:pic>
        <p:nvPicPr>
          <p:cNvPr id="101382" name="Picture 4" descr="http:/www.lnnu.edu.cn/xdjyjx/tuxing/Chapter3/CG_Gif_3_289.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059113" y="2349500"/>
            <a:ext cx="259238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3" name="Rectangle 5"/>
          <p:cNvSpPr>
            <a:spLocks noChangeArrowheads="1"/>
          </p:cNvSpPr>
          <p:nvPr/>
        </p:nvSpPr>
        <p:spPr bwMode="auto">
          <a:xfrm>
            <a:off x="1476375" y="2852738"/>
            <a:ext cx="1454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sz="2000" baseline="0">
                <a:cs typeface="Times New Roman" pitchFamily="18" charset="0"/>
              </a:rPr>
              <a:t>化简即得：</a:t>
            </a:r>
          </a:p>
        </p:txBody>
      </p:sp>
      <p:pic>
        <p:nvPicPr>
          <p:cNvPr id="101384" name="Picture 6" descr="http:/www.lnnu.edu.cn/xdjyjx/tuxing/Chapter3/CG_Gif_3_290.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700338" y="2997200"/>
            <a:ext cx="511175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5" name="Rectangle 7"/>
          <p:cNvSpPr>
            <a:spLocks noChangeArrowheads="1"/>
          </p:cNvSpPr>
          <p:nvPr/>
        </p:nvSpPr>
        <p:spPr bwMode="auto">
          <a:xfrm>
            <a:off x="1476375" y="3933825"/>
            <a:ext cx="6985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r>
              <a:rPr lang="zh-CN" sz="2000" baseline="0">
                <a:cs typeface="Times New Roman" pitchFamily="18" charset="0"/>
              </a:rPr>
              <a:t>其中</a:t>
            </a:r>
            <a:r>
              <a:rPr lang="zh-CN" altLang="zh-CN" sz="2000" i="1" baseline="0">
                <a:cs typeface="Times New Roman" pitchFamily="18" charset="0"/>
              </a:rPr>
              <a:t>P</a:t>
            </a:r>
            <a:r>
              <a:rPr lang="zh-CN" altLang="zh-CN" sz="2000" baseline="-30000">
                <a:cs typeface="Times New Roman" pitchFamily="18" charset="0"/>
              </a:rPr>
              <a:t>-1</a:t>
            </a:r>
            <a:r>
              <a:rPr lang="zh-CN" altLang="zh-CN" sz="2000" i="1" baseline="0">
                <a:cs typeface="Times New Roman" pitchFamily="18" charset="0"/>
              </a:rPr>
              <a:t>=P</a:t>
            </a:r>
            <a:r>
              <a:rPr lang="zh-CN" altLang="zh-CN" sz="2000" i="1" baseline="-30000">
                <a:cs typeface="Times New Roman" pitchFamily="18" charset="0"/>
              </a:rPr>
              <a:t>n</a:t>
            </a:r>
            <a:r>
              <a:rPr lang="zh-CN" altLang="zh-CN" sz="2000" baseline="-30000">
                <a:cs typeface="Times New Roman" pitchFamily="18" charset="0"/>
              </a:rPr>
              <a:t>+1</a:t>
            </a:r>
            <a:r>
              <a:rPr lang="zh-CN" altLang="zh-CN" sz="2000" i="1" baseline="0">
                <a:cs typeface="Times New Roman" pitchFamily="18" charset="0"/>
              </a:rPr>
              <a:t>=</a:t>
            </a:r>
            <a:r>
              <a:rPr lang="zh-CN" altLang="zh-CN" sz="2000" baseline="0">
                <a:cs typeface="Times New Roman" pitchFamily="18" charset="0"/>
              </a:rPr>
              <a:t>0</a:t>
            </a:r>
            <a:r>
              <a:rPr lang="zh-CN" sz="2000" baseline="0">
                <a:cs typeface="Times New Roman" pitchFamily="18" charset="0"/>
              </a:rPr>
              <a:t>。此式说明：</a:t>
            </a:r>
          </a:p>
        </p:txBody>
      </p:sp>
      <p:pic>
        <p:nvPicPr>
          <p:cNvPr id="101386" name="Picture 8" descr="http:/www.lnnu.edu.cn/xdjyjx/tuxing/Chapter3/CG_Gif_3_291.gif"/>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971550" y="4581525"/>
            <a:ext cx="7272338" cy="604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7" name="Rectangle 9"/>
          <p:cNvSpPr>
            <a:spLocks noChangeArrowheads="1"/>
          </p:cNvSpPr>
          <p:nvPr/>
        </p:nvSpPr>
        <p:spPr bwMode="auto">
          <a:xfrm>
            <a:off x="611188" y="5330825"/>
            <a:ext cx="78867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nchor="ctr">
            <a:spAutoFit/>
          </a:bodyPr>
          <a:lstStyle/>
          <a:p>
            <a:pPr lvl="1" algn="just">
              <a:spcBef>
                <a:spcPct val="20000"/>
              </a:spcBef>
              <a:buClr>
                <a:schemeClr val="accent2"/>
              </a:buClr>
              <a:buSzPct val="100000"/>
              <a:buFont typeface="Wingdings" pitchFamily="2" charset="2"/>
              <a:buChar char=""/>
            </a:pPr>
            <a:r>
              <a:rPr lang="zh-CN" altLang="zh-CN" sz="2000" baseline="0">
                <a:cs typeface="Times New Roman" pitchFamily="18" charset="0"/>
              </a:rPr>
              <a:t> </a:t>
            </a:r>
            <a:r>
              <a:rPr lang="zh-CN" sz="2000" baseline="0">
                <a:cs typeface="Times New Roman" pitchFamily="18" charset="0"/>
              </a:rPr>
              <a:t>升阶后的新的特征多边形在原始特征多边形的凸包内</a:t>
            </a:r>
          </a:p>
          <a:p>
            <a:pPr lvl="1" algn="just" eaLnBrk="0" hangingPunct="0">
              <a:spcBef>
                <a:spcPct val="20000"/>
              </a:spcBef>
              <a:buClr>
                <a:schemeClr val="accent2"/>
              </a:buClr>
              <a:buSzPct val="100000"/>
              <a:buFont typeface="Wingdings" pitchFamily="2" charset="2"/>
              <a:buChar char=""/>
            </a:pPr>
            <a:r>
              <a:rPr lang="zh-CN" altLang="zh-CN" sz="2000" baseline="0">
                <a:cs typeface="Times New Roman" pitchFamily="18" charset="0"/>
              </a:rPr>
              <a:t> </a:t>
            </a:r>
            <a:r>
              <a:rPr lang="zh-CN" sz="2000" baseline="0">
                <a:cs typeface="Times New Roman" pitchFamily="18" charset="0"/>
              </a:rPr>
              <a:t>特征多边形更靠近曲线</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720D5DF-AF04-4C72-8514-25F8AC06557C}" type="datetime1">
              <a:rPr lang="zh-CN" altLang="en-US" baseline="0"/>
              <a:pPr eaLnBrk="1" hangingPunct="1"/>
              <a:t>2010/12/17</a:t>
            </a:fld>
            <a:endParaRPr lang="zh-CN" altLang="zh-CN" baseline="0"/>
          </a:p>
        </p:txBody>
      </p:sp>
      <p:sp>
        <p:nvSpPr>
          <p:cNvPr id="10240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7910262-2DCE-49B6-8810-9DB23B49FB22}" type="slidenum">
              <a:rPr lang="zh-CN" altLang="zh-CN" baseline="0"/>
              <a:pPr eaLnBrk="1" hangingPunct="1"/>
              <a:t>84</a:t>
            </a:fld>
            <a:endParaRPr lang="zh-CN" altLang="zh-CN" baseline="0"/>
          </a:p>
        </p:txBody>
      </p:sp>
      <p:sp>
        <p:nvSpPr>
          <p:cNvPr id="102404"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102405" name="Picture 3" descr="http:/www.lnnu.edu.cn/xdjyjx/tuxing/Chapter3/312img/CG_Gif_3_014.gif"/>
          <p:cNvPicPr>
            <a:picLocks noGrp="1" noRot="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1881188" y="1997075"/>
            <a:ext cx="5307012" cy="2935288"/>
          </a:xfrm>
          <a:noFill/>
        </p:spPr>
      </p:pic>
      <p:sp>
        <p:nvSpPr>
          <p:cNvPr id="102406" name="Rectangle 4"/>
          <p:cNvSpPr>
            <a:spLocks noChangeArrowheads="1"/>
          </p:cNvSpPr>
          <p:nvPr/>
        </p:nvSpPr>
        <p:spPr bwMode="auto">
          <a:xfrm>
            <a:off x="2916238" y="5734050"/>
            <a:ext cx="2965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5.1.14 Bezier</a:t>
            </a:r>
            <a:r>
              <a:rPr lang="zh-CN" baseline="0">
                <a:cs typeface="Times New Roman" pitchFamily="18" charset="0"/>
              </a:rPr>
              <a:t>曲线的升阶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9EFB47FE-744C-47A9-8AC1-31F088F74AB0}" type="datetime1">
              <a:rPr lang="zh-CN" altLang="en-US" baseline="0"/>
              <a:pPr eaLnBrk="1" hangingPunct="1"/>
              <a:t>2010/12/17</a:t>
            </a:fld>
            <a:endParaRPr lang="zh-CN" altLang="zh-CN" baseline="0"/>
          </a:p>
        </p:txBody>
      </p:sp>
      <p:sp>
        <p:nvSpPr>
          <p:cNvPr id="103427"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56DF8D9-B094-4324-B1CB-5897F90B61D7}" type="slidenum">
              <a:rPr lang="zh-CN" altLang="zh-CN" baseline="0"/>
              <a:pPr eaLnBrk="1" hangingPunct="1"/>
              <a:t>85</a:t>
            </a:fld>
            <a:endParaRPr lang="zh-CN" altLang="zh-CN" baseline="0"/>
          </a:p>
        </p:txBody>
      </p:sp>
      <p:sp>
        <p:nvSpPr>
          <p:cNvPr id="103428" name="Rectangle 2"/>
          <p:cNvSpPr>
            <a:spLocks noGrp="1" noRot="1" noChangeArrowheads="1"/>
          </p:cNvSpPr>
          <p:nvPr>
            <p:ph type="title"/>
          </p:nvPr>
        </p:nvSpPr>
        <p:spPr/>
        <p:txBody>
          <a:bodyPr/>
          <a:lstStyle/>
          <a:p>
            <a:pPr eaLnBrk="1" hangingPunct="1"/>
            <a:r>
              <a:rPr lang="zh-CN" b="1" u="sng" smtClean="0"/>
              <a:t>第五章：曲线与曲面</a:t>
            </a:r>
          </a:p>
        </p:txBody>
      </p:sp>
      <p:pic>
        <p:nvPicPr>
          <p:cNvPr id="103429" name="Picture 3" descr="http:/www.lnnu.edu.cn/xdjyjx/tuxing/Chapter3/CG_Gif_3_293.gif"/>
          <p:cNvPicPr>
            <a:picLocks noGrp="1" noRot="1" noChangeAspect="1" noChangeArrowheads="1"/>
          </p:cNvPicPr>
          <p:nvPr>
            <p:ph sz="half" idx="1"/>
          </p:nvPr>
        </p:nvPicPr>
        <p:blipFill>
          <a:blip r:embed="rId2" r:link="rId3">
            <a:extLst>
              <a:ext uri="{28A0092B-C50C-407E-A947-70E740481C1C}">
                <a14:useLocalDpi xmlns:a14="http://schemas.microsoft.com/office/drawing/2010/main" val="0"/>
              </a:ext>
            </a:extLst>
          </a:blip>
          <a:srcRect/>
          <a:stretch>
            <a:fillRect/>
          </a:stretch>
        </p:blipFill>
        <p:spPr>
          <a:xfrm>
            <a:off x="827088" y="4724400"/>
            <a:ext cx="3362325" cy="733425"/>
          </a:xfrm>
          <a:noFill/>
        </p:spPr>
      </p:pic>
      <p:sp>
        <p:nvSpPr>
          <p:cNvPr id="103430" name="Rectangle 4"/>
          <p:cNvSpPr>
            <a:spLocks noChangeArrowheads="1"/>
          </p:cNvSpPr>
          <p:nvPr/>
        </p:nvSpPr>
        <p:spPr bwMode="auto">
          <a:xfrm>
            <a:off x="287338" y="1881188"/>
            <a:ext cx="8532812"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Bezier</a:t>
            </a:r>
            <a:r>
              <a:rPr lang="zh-CN" sz="2400" baseline="0">
                <a:cs typeface="Times New Roman" pitchFamily="18" charset="0"/>
              </a:rPr>
              <a:t>曲线的降阶 </a:t>
            </a:r>
          </a:p>
          <a:p>
            <a:pPr lvl="1" algn="just" eaLnBrk="0" hangingPunct="0">
              <a:spcBef>
                <a:spcPct val="20000"/>
              </a:spcBef>
              <a:buClr>
                <a:schemeClr val="accent2"/>
              </a:buClr>
              <a:buFont typeface="Wingdings" pitchFamily="2" charset="2"/>
              <a:buChar char=""/>
            </a:pPr>
            <a:r>
              <a:rPr lang="zh-CN" altLang="zh-CN" sz="2400" baseline="0">
                <a:cs typeface="Times New Roman" pitchFamily="18" charset="0"/>
              </a:rPr>
              <a:t> </a:t>
            </a:r>
            <a:r>
              <a:rPr lang="zh-CN" sz="2000" baseline="0">
                <a:cs typeface="Times New Roman" pitchFamily="18" charset="0"/>
              </a:rPr>
              <a:t>降阶是升阶的逆过程。给定一条由原始控制顶点</a:t>
            </a:r>
            <a:r>
              <a:rPr lang="zh-CN" altLang="zh-CN" sz="2000" i="1" baseline="0">
                <a:cs typeface="Times New Roman" pitchFamily="18" charset="0"/>
              </a:rPr>
              <a:t>P</a:t>
            </a:r>
            <a:r>
              <a:rPr lang="zh-CN" altLang="zh-CN" sz="2000" i="1" baseline="-30000">
                <a:cs typeface="Times New Roman" pitchFamily="18" charset="0"/>
              </a:rPr>
              <a:t>i</a:t>
            </a:r>
            <a:r>
              <a:rPr lang="zh-CN" altLang="zh-CN" sz="2000" baseline="0">
                <a:cs typeface="Times New Roman" pitchFamily="18" charset="0"/>
              </a:rPr>
              <a:t>(</a:t>
            </a:r>
            <a:r>
              <a:rPr lang="zh-CN" altLang="zh-CN" sz="2000" i="1" baseline="0">
                <a:cs typeface="Times New Roman" pitchFamily="18" charset="0"/>
              </a:rPr>
              <a:t>i</a:t>
            </a:r>
            <a:r>
              <a:rPr lang="zh-CN" altLang="zh-CN" sz="2000" baseline="0">
                <a:cs typeface="Times New Roman" pitchFamily="18" charset="0"/>
              </a:rPr>
              <a:t>=0,1,</a:t>
            </a:r>
            <a:r>
              <a:rPr lang="zh-CN" altLang="zh-CN" sz="2000" i="1" baseline="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n</a:t>
            </a:r>
            <a:r>
              <a:rPr lang="zh-CN" altLang="zh-CN" sz="2000" baseline="0">
                <a:cs typeface="Times New Roman" pitchFamily="18" charset="0"/>
              </a:rPr>
              <a:t>)</a:t>
            </a:r>
            <a:r>
              <a:rPr lang="zh-CN" sz="2000" baseline="0">
                <a:cs typeface="Times New Roman" pitchFamily="18" charset="0"/>
              </a:rPr>
              <a:t>定义的</a:t>
            </a:r>
            <a:r>
              <a:rPr lang="zh-CN" altLang="zh-CN" sz="2000" i="1" baseline="0">
                <a:cs typeface="Times New Roman" pitchFamily="18" charset="0"/>
              </a:rPr>
              <a:t>n</a:t>
            </a:r>
            <a:r>
              <a:rPr lang="zh-CN" sz="2000" baseline="0">
                <a:cs typeface="Times New Roman" pitchFamily="18" charset="0"/>
              </a:rPr>
              <a:t>次</a:t>
            </a:r>
            <a:r>
              <a:rPr lang="zh-CN" altLang="zh-CN" sz="2000" baseline="0">
                <a:cs typeface="Times New Roman" pitchFamily="18" charset="0"/>
              </a:rPr>
              <a:t>Bezier</a:t>
            </a:r>
            <a:r>
              <a:rPr lang="zh-CN" sz="2000" baseline="0">
                <a:cs typeface="Times New Roman" pitchFamily="18" charset="0"/>
              </a:rPr>
              <a:t>曲线，要求找到一条由新控制顶点</a:t>
            </a:r>
            <a:r>
              <a:rPr lang="zh-CN" altLang="zh-CN" sz="2000" i="1" baseline="0">
                <a:cs typeface="Times New Roman" pitchFamily="18" charset="0"/>
              </a:rPr>
              <a:t>P</a:t>
            </a:r>
            <a:r>
              <a:rPr lang="zh-CN" altLang="zh-CN" sz="2000" i="1" baseline="-30000">
                <a:cs typeface="Times New Roman" pitchFamily="18" charset="0"/>
              </a:rPr>
              <a:t>i</a:t>
            </a:r>
            <a:r>
              <a:rPr lang="zh-CN" altLang="zh-CN" sz="2000" baseline="3000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i</a:t>
            </a:r>
            <a:r>
              <a:rPr lang="zh-CN" altLang="zh-CN" sz="2000" baseline="0">
                <a:cs typeface="Times New Roman" pitchFamily="18" charset="0"/>
              </a:rPr>
              <a:t>=0,1,</a:t>
            </a:r>
            <a:r>
              <a:rPr lang="zh-CN" altLang="zh-CN" sz="2000" i="1" baseline="0">
                <a:cs typeface="Times New Roman" pitchFamily="18" charset="0"/>
              </a:rPr>
              <a:t>...</a:t>
            </a:r>
            <a:r>
              <a:rPr lang="zh-CN" altLang="zh-CN" sz="2000" baseline="0">
                <a:cs typeface="Times New Roman" pitchFamily="18" charset="0"/>
              </a:rPr>
              <a:t>,</a:t>
            </a:r>
            <a:r>
              <a:rPr lang="zh-CN" altLang="zh-CN" sz="2000" i="1" baseline="0">
                <a:cs typeface="Times New Roman" pitchFamily="18" charset="0"/>
              </a:rPr>
              <a:t>n</a:t>
            </a:r>
            <a:r>
              <a:rPr lang="zh-CN" altLang="zh-CN" sz="2000" baseline="0">
                <a:cs typeface="Times New Roman" pitchFamily="18" charset="0"/>
              </a:rPr>
              <a:t>-1)</a:t>
            </a:r>
            <a:r>
              <a:rPr lang="zh-CN" sz="2000" baseline="0">
                <a:cs typeface="Times New Roman" pitchFamily="18" charset="0"/>
              </a:rPr>
              <a:t>定义的</a:t>
            </a:r>
            <a:r>
              <a:rPr lang="zh-CN" altLang="zh-CN" sz="2000" i="1" baseline="0">
                <a:cs typeface="Times New Roman" pitchFamily="18" charset="0"/>
              </a:rPr>
              <a:t>n</a:t>
            </a:r>
            <a:r>
              <a:rPr lang="zh-CN" altLang="zh-CN" sz="2000" baseline="0">
                <a:cs typeface="Times New Roman" pitchFamily="18" charset="0"/>
              </a:rPr>
              <a:t>-1</a:t>
            </a:r>
            <a:r>
              <a:rPr lang="zh-CN" sz="2000" baseline="0">
                <a:cs typeface="Times New Roman" pitchFamily="18" charset="0"/>
              </a:rPr>
              <a:t>次</a:t>
            </a:r>
            <a:r>
              <a:rPr lang="zh-CN" altLang="zh-CN" sz="2000" baseline="0">
                <a:cs typeface="Times New Roman" pitchFamily="18" charset="0"/>
              </a:rPr>
              <a:t>Bezier</a:t>
            </a:r>
            <a:r>
              <a:rPr lang="zh-CN" sz="2000" baseline="0">
                <a:cs typeface="Times New Roman" pitchFamily="18" charset="0"/>
              </a:rPr>
              <a:t>曲线来逼近原始曲线。假定</a:t>
            </a:r>
            <a:r>
              <a:rPr lang="zh-CN" altLang="zh-CN" sz="2000" i="1" baseline="0">
                <a:cs typeface="Times New Roman" pitchFamily="18" charset="0"/>
              </a:rPr>
              <a:t>P</a:t>
            </a:r>
            <a:r>
              <a:rPr lang="zh-CN" altLang="zh-CN" sz="2000" i="1" baseline="-30000">
                <a:cs typeface="Times New Roman" pitchFamily="18" charset="0"/>
              </a:rPr>
              <a:t>i</a:t>
            </a:r>
            <a:r>
              <a:rPr lang="zh-CN" sz="2000" baseline="0">
                <a:cs typeface="Times New Roman" pitchFamily="18" charset="0"/>
              </a:rPr>
              <a:t>是由</a:t>
            </a:r>
            <a:r>
              <a:rPr lang="zh-CN" altLang="zh-CN" sz="2000" i="1" baseline="0">
                <a:cs typeface="Times New Roman" pitchFamily="18" charset="0"/>
              </a:rPr>
              <a:t>P</a:t>
            </a:r>
            <a:r>
              <a:rPr lang="zh-CN" altLang="zh-CN" sz="2000" i="1" baseline="-30000">
                <a:cs typeface="Times New Roman" pitchFamily="18" charset="0"/>
              </a:rPr>
              <a:t>i</a:t>
            </a:r>
            <a:r>
              <a:rPr lang="zh-CN" altLang="zh-CN" sz="2000" baseline="30000">
                <a:cs typeface="Times New Roman" pitchFamily="18" charset="0"/>
              </a:rPr>
              <a:t>*</a:t>
            </a:r>
            <a:r>
              <a:rPr lang="zh-CN" sz="2000" baseline="0">
                <a:cs typeface="Times New Roman" pitchFamily="18" charset="0"/>
              </a:rPr>
              <a:t>升阶得到，则由升阶公式有：</a:t>
            </a:r>
          </a:p>
        </p:txBody>
      </p:sp>
      <p:pic>
        <p:nvPicPr>
          <p:cNvPr id="103431" name="Picture 5" descr="http:/www.lnnu.edu.cn/xdjyjx/tuxing/Chapter3/CG_Gif_3_292.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2987675" y="3357563"/>
            <a:ext cx="25209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2" name="Rectangle 6"/>
          <p:cNvSpPr>
            <a:spLocks noChangeArrowheads="1"/>
          </p:cNvSpPr>
          <p:nvPr/>
        </p:nvSpPr>
        <p:spPr bwMode="auto">
          <a:xfrm>
            <a:off x="755650" y="4221163"/>
            <a:ext cx="457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just">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从这个方程可以导出两个递推公式：</a:t>
            </a:r>
          </a:p>
        </p:txBody>
      </p:sp>
      <p:pic>
        <p:nvPicPr>
          <p:cNvPr id="103433" name="Picture 7" descr="http:/www.lnnu.edu.cn/xdjyjx/tuxing/Chapter3/CG_Gif_3_294.gif"/>
          <p:cNvPicPr>
            <a:picLocks noGrp="1" noRot="1" noChangeAspect="1" noChangeArrowheads="1"/>
          </p:cNvPicPr>
          <p:nvPr>
            <p:ph sz="half" idx="2"/>
          </p:nvPr>
        </p:nvPicPr>
        <p:blipFill>
          <a:blip r:embed="rId6" r:link="rId7">
            <a:extLst>
              <a:ext uri="{28A0092B-C50C-407E-A947-70E740481C1C}">
                <a14:useLocalDpi xmlns:a14="http://schemas.microsoft.com/office/drawing/2010/main" val="0"/>
              </a:ext>
            </a:extLst>
          </a:blip>
          <a:srcRect/>
          <a:stretch>
            <a:fillRect/>
          </a:stretch>
        </p:blipFill>
        <p:spPr>
          <a:xfrm>
            <a:off x="827088" y="5445125"/>
            <a:ext cx="3240087" cy="792163"/>
          </a:xfrm>
          <a:noFill/>
        </p:spPr>
      </p:pic>
      <p:sp>
        <p:nvSpPr>
          <p:cNvPr id="103434" name="Rectangle 8"/>
          <p:cNvSpPr>
            <a:spLocks noChangeArrowheads="1"/>
          </p:cNvSpPr>
          <p:nvPr/>
        </p:nvSpPr>
        <p:spPr bwMode="auto">
          <a:xfrm>
            <a:off x="4140200" y="4827588"/>
            <a:ext cx="4608513"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sz="2000" baseline="0">
                <a:cs typeface="Times New Roman" pitchFamily="18" charset="0"/>
              </a:rPr>
              <a:t>在靠近</a:t>
            </a:r>
            <a:r>
              <a:rPr lang="zh-CN" altLang="zh-CN" sz="2000" i="1" baseline="0">
                <a:cs typeface="Times New Roman" pitchFamily="18" charset="0"/>
              </a:rPr>
              <a:t>P</a:t>
            </a:r>
            <a:r>
              <a:rPr lang="zh-CN" altLang="zh-CN" sz="2000" baseline="-30000">
                <a:cs typeface="Times New Roman" pitchFamily="18" charset="0"/>
              </a:rPr>
              <a:t>0</a:t>
            </a:r>
            <a:r>
              <a:rPr lang="zh-CN" sz="2000" baseline="0">
                <a:cs typeface="Times New Roman" pitchFamily="18" charset="0"/>
              </a:rPr>
              <a:t>处趋向生成较好的逼近</a:t>
            </a:r>
          </a:p>
          <a:p>
            <a:pPr algn="just">
              <a:spcBef>
                <a:spcPct val="20000"/>
              </a:spcBef>
            </a:pPr>
            <a:endParaRPr lang="zh-CN" altLang="zh-CN" sz="2000" baseline="0">
              <a:cs typeface="Times New Roman" pitchFamily="18" charset="0"/>
            </a:endParaRPr>
          </a:p>
          <a:p>
            <a:pPr algn="just">
              <a:spcBef>
                <a:spcPct val="20000"/>
              </a:spcBef>
            </a:pPr>
            <a:r>
              <a:rPr lang="zh-CN" sz="2000" baseline="0">
                <a:cs typeface="Times New Roman" pitchFamily="18" charset="0"/>
              </a:rPr>
              <a:t>在靠近</a:t>
            </a:r>
            <a:r>
              <a:rPr lang="zh-CN" altLang="zh-CN" sz="2000" i="1" baseline="0">
                <a:cs typeface="Times New Roman" pitchFamily="18" charset="0"/>
              </a:rPr>
              <a:t>P</a:t>
            </a:r>
            <a:r>
              <a:rPr lang="zh-CN" altLang="zh-CN" sz="2000" i="1" baseline="-30000">
                <a:cs typeface="Times New Roman" pitchFamily="18" charset="0"/>
              </a:rPr>
              <a:t>n</a:t>
            </a:r>
            <a:r>
              <a:rPr lang="zh-CN" sz="2000" baseline="0">
                <a:cs typeface="Times New Roman" pitchFamily="18" charset="0"/>
              </a:rPr>
              <a:t>处趋向生成较好的逼近</a:t>
            </a:r>
            <a:r>
              <a:rPr lang="zh-CN" sz="2000" baseline="0">
                <a:latin typeface="Times New Roman" pitchFamily="18" charset="0"/>
                <a:ea typeface="仿宋_GB2312" pitchFamily="49" charset="-122"/>
              </a:rPr>
              <a: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26EFAF6-1209-40CE-968C-DC8BA3CA4C88}" type="datetime1">
              <a:rPr lang="zh-CN" altLang="en-US" baseline="0"/>
              <a:pPr eaLnBrk="1" hangingPunct="1"/>
              <a:t>2010/12/17</a:t>
            </a:fld>
            <a:endParaRPr lang="zh-CN" altLang="zh-CN" baseline="0"/>
          </a:p>
        </p:txBody>
      </p:sp>
      <p:sp>
        <p:nvSpPr>
          <p:cNvPr id="3174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0E6268C0-DF57-42F9-B566-DF6299260007}" type="slidenum">
              <a:rPr lang="zh-CN" altLang="zh-CN" baseline="0"/>
              <a:pPr eaLnBrk="1" hangingPunct="1"/>
              <a:t>86</a:t>
            </a:fld>
            <a:endParaRPr lang="zh-CN" altLang="zh-CN" baseline="0"/>
          </a:p>
        </p:txBody>
      </p:sp>
      <p:sp>
        <p:nvSpPr>
          <p:cNvPr id="31749" name="Rectangle 2"/>
          <p:cNvSpPr>
            <a:spLocks noGrp="1" noRot="1" noChangeArrowheads="1"/>
          </p:cNvSpPr>
          <p:nvPr>
            <p:ph type="title"/>
          </p:nvPr>
        </p:nvSpPr>
        <p:spPr/>
        <p:txBody>
          <a:bodyPr/>
          <a:lstStyle/>
          <a:p>
            <a:pPr eaLnBrk="1" hangingPunct="1"/>
            <a:r>
              <a:rPr lang="zh-CN" b="1" u="sng" smtClean="0"/>
              <a:t>第五章：曲线与曲面</a:t>
            </a:r>
          </a:p>
        </p:txBody>
      </p:sp>
      <p:sp>
        <p:nvSpPr>
          <p:cNvPr id="31750" name="Rectangle 3"/>
          <p:cNvSpPr>
            <a:spLocks noChangeArrowheads="1"/>
          </p:cNvSpPr>
          <p:nvPr/>
        </p:nvSpPr>
        <p:spPr bwMode="auto">
          <a:xfrm>
            <a:off x="287338" y="1881188"/>
            <a:ext cx="8532812" cy="142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Bezier</a:t>
            </a:r>
            <a:r>
              <a:rPr lang="zh-CN" sz="2400" baseline="0">
                <a:cs typeface="Times New Roman" pitchFamily="18" charset="0"/>
              </a:rPr>
              <a:t>曲面的定义和性质</a:t>
            </a:r>
          </a:p>
          <a:p>
            <a:pPr lvl="1" algn="just" eaLnBrk="0" hangingPunct="0">
              <a:spcBef>
                <a:spcPct val="20000"/>
              </a:spcBef>
              <a:buClr>
                <a:schemeClr val="accent2"/>
              </a:buClr>
              <a:buFont typeface="Wingdings" pitchFamily="2" charset="2"/>
              <a:buChar char=""/>
            </a:pPr>
            <a:r>
              <a:rPr lang="zh-CN" sz="2000" baseline="0">
                <a:cs typeface="Times New Roman" pitchFamily="18" charset="0"/>
              </a:rPr>
              <a:t>曲面定义</a:t>
            </a:r>
            <a:r>
              <a:rPr lang="zh-CN" altLang="zh-CN" sz="2000" baseline="0">
                <a:cs typeface="Times New Roman" pitchFamily="18" charset="0"/>
              </a:rPr>
              <a:t>(</a:t>
            </a:r>
            <a:r>
              <a:rPr lang="zh-CN" sz="2000" baseline="0">
                <a:cs typeface="Times New Roman" pitchFamily="18" charset="0"/>
              </a:rPr>
              <a:t>在一般实际应用中，</a:t>
            </a:r>
            <a:r>
              <a:rPr lang="zh-CN" altLang="zh-CN" sz="2000" i="1" baseline="0">
                <a:cs typeface="Times New Roman" pitchFamily="18" charset="0"/>
              </a:rPr>
              <a:t>n</a:t>
            </a:r>
            <a:r>
              <a:rPr lang="zh-CN" altLang="zh-CN" sz="2000" baseline="0">
                <a:cs typeface="Times New Roman" pitchFamily="18" charset="0"/>
              </a:rPr>
              <a:t>, </a:t>
            </a:r>
            <a:r>
              <a:rPr lang="zh-CN" altLang="zh-CN" sz="2000" i="1" baseline="0">
                <a:cs typeface="Times New Roman" pitchFamily="18" charset="0"/>
              </a:rPr>
              <a:t>m</a:t>
            </a:r>
            <a:r>
              <a:rPr lang="zh-CN" sz="2000" baseline="0">
                <a:cs typeface="Times New Roman" pitchFamily="18" charset="0"/>
              </a:rPr>
              <a:t>不大于</a:t>
            </a:r>
            <a:r>
              <a:rPr lang="zh-CN" altLang="zh-CN" sz="2000" baseline="0">
                <a:cs typeface="Times New Roman" pitchFamily="18" charset="0"/>
              </a:rPr>
              <a:t>4)</a:t>
            </a:r>
          </a:p>
          <a:p>
            <a:pPr lvl="2" algn="just" eaLnBrk="0" hangingPunct="0">
              <a:spcBef>
                <a:spcPct val="20000"/>
              </a:spcBef>
              <a:buClr>
                <a:schemeClr val="hlink"/>
              </a:buClr>
              <a:buFont typeface="Wingdings" pitchFamily="2" charset="2"/>
              <a:buChar char="v"/>
            </a:pPr>
            <a:r>
              <a:rPr lang="zh-CN" baseline="0">
                <a:cs typeface="Times New Roman" pitchFamily="18" charset="0"/>
              </a:rPr>
              <a:t>设</a:t>
            </a:r>
            <a:r>
              <a:rPr lang="zh-CN" altLang="zh-CN" i="1" baseline="0">
                <a:cs typeface="Times New Roman" pitchFamily="18" charset="0"/>
              </a:rPr>
              <a:t>P</a:t>
            </a:r>
            <a:r>
              <a:rPr lang="zh-CN" altLang="zh-CN" i="1">
                <a:cs typeface="Times New Roman" pitchFamily="18" charset="0"/>
              </a:rPr>
              <a:t>ij</a:t>
            </a:r>
            <a:r>
              <a:rPr lang="zh-CN" altLang="zh-CN" i="1" baseline="0">
                <a:cs typeface="Times New Roman" pitchFamily="18" charset="0"/>
              </a:rPr>
              <a:t>(i=0,1,...,m, j=0,1,...,n)</a:t>
            </a:r>
            <a:r>
              <a:rPr lang="zh-CN" baseline="0">
                <a:cs typeface="Times New Roman" pitchFamily="18" charset="0"/>
              </a:rPr>
              <a:t>为</a:t>
            </a:r>
            <a:r>
              <a:rPr lang="zh-CN" altLang="zh-CN" i="1" baseline="0">
                <a:cs typeface="Times New Roman" pitchFamily="18" charset="0"/>
              </a:rPr>
              <a:t>(m+1)×(n+1)</a:t>
            </a:r>
            <a:r>
              <a:rPr lang="zh-CN" baseline="0">
                <a:cs typeface="Times New Roman" pitchFamily="18" charset="0"/>
              </a:rPr>
              <a:t>个空间点列，则</a:t>
            </a:r>
            <a:r>
              <a:rPr lang="zh-CN" altLang="zh-CN" i="1" baseline="0">
                <a:cs typeface="Times New Roman" pitchFamily="18" charset="0"/>
              </a:rPr>
              <a:t>m×n</a:t>
            </a:r>
            <a:r>
              <a:rPr lang="zh-CN" baseline="0">
                <a:cs typeface="Times New Roman" pitchFamily="18" charset="0"/>
              </a:rPr>
              <a:t>次张量积形式的</a:t>
            </a:r>
            <a:r>
              <a:rPr lang="zh-CN" altLang="zh-CN" baseline="0">
                <a:cs typeface="Times New Roman" pitchFamily="18" charset="0"/>
              </a:rPr>
              <a:t>Bezier</a:t>
            </a:r>
            <a:r>
              <a:rPr lang="zh-CN" baseline="0">
                <a:cs typeface="Times New Roman" pitchFamily="18" charset="0"/>
              </a:rPr>
              <a:t>曲面为：</a:t>
            </a:r>
          </a:p>
        </p:txBody>
      </p:sp>
      <p:sp>
        <p:nvSpPr>
          <p:cNvPr id="31751" name="Rectangle 4"/>
          <p:cNvSpPr>
            <a:spLocks noChangeArrowheads="1"/>
          </p:cNvSpPr>
          <p:nvPr/>
        </p:nvSpPr>
        <p:spPr bwMode="auto">
          <a:xfrm>
            <a:off x="684213" y="5373688"/>
            <a:ext cx="80645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20000"/>
              </a:spcBef>
              <a:buClr>
                <a:schemeClr val="accent2"/>
              </a:buClr>
              <a:buFont typeface="Wingdings" pitchFamily="2" charset="2"/>
              <a:buChar char=""/>
            </a:pPr>
            <a:r>
              <a:rPr lang="zh-CN" altLang="zh-CN" baseline="0"/>
              <a:t> </a:t>
            </a:r>
            <a:r>
              <a:rPr lang="zh-CN" baseline="0"/>
              <a:t>张量：一个二阶有序数组</a:t>
            </a:r>
            <a:r>
              <a:rPr lang="zh-CN" altLang="zh-CN" i="1" baseline="0"/>
              <a:t>A</a:t>
            </a:r>
            <a:r>
              <a:rPr lang="zh-CN" altLang="zh-CN" i="1"/>
              <a:t>i,j</a:t>
            </a:r>
            <a:r>
              <a:rPr lang="zh-CN" altLang="zh-CN" i="1" baseline="0"/>
              <a:t>(i, j=1,2,3)</a:t>
            </a:r>
            <a:r>
              <a:rPr lang="zh-CN" baseline="0"/>
              <a:t>，在坐标变换下若变换系数</a:t>
            </a:r>
            <a:r>
              <a:rPr lang="zh-CN" altLang="zh-CN" i="1" baseline="0"/>
              <a:t>C</a:t>
            </a:r>
            <a:r>
              <a:rPr lang="zh-CN" altLang="zh-CN" i="1"/>
              <a:t>i,j</a:t>
            </a:r>
            <a:r>
              <a:rPr lang="zh-CN" baseline="0"/>
              <a:t>为二次齐次式，则称</a:t>
            </a:r>
            <a:r>
              <a:rPr lang="zh-CN" altLang="zh-CN" i="1" baseline="0"/>
              <a:t>A</a:t>
            </a:r>
            <a:r>
              <a:rPr lang="zh-CN" altLang="zh-CN" i="1"/>
              <a:t>i,j</a:t>
            </a:r>
            <a:r>
              <a:rPr lang="zh-CN" baseline="0"/>
              <a:t>为张量。标量、向量可认为是零阶、一阶张量</a:t>
            </a:r>
          </a:p>
        </p:txBody>
      </p:sp>
      <p:graphicFrame>
        <p:nvGraphicFramePr>
          <p:cNvPr id="31746" name="Object 5"/>
          <p:cNvGraphicFramePr>
            <a:graphicFrameLocks noGrp="1" noChangeAspect="1"/>
          </p:cNvGraphicFramePr>
          <p:nvPr>
            <p:ph idx="1"/>
          </p:nvPr>
        </p:nvGraphicFramePr>
        <p:xfrm>
          <a:off x="900113" y="3429000"/>
          <a:ext cx="7473950" cy="1736725"/>
        </p:xfrm>
        <a:graphic>
          <a:graphicData uri="http://schemas.openxmlformats.org/presentationml/2006/ole">
            <mc:AlternateContent xmlns:mc="http://schemas.openxmlformats.org/markup-compatibility/2006">
              <mc:Choice xmlns:v="urn:schemas-microsoft-com:vml" Requires="v">
                <p:oleObj spid="_x0000_s31755" r:id="rId3" imgW="5212532" imgH="1020952" progId="Paint.Picture">
                  <p:embed/>
                </p:oleObj>
              </mc:Choice>
              <mc:Fallback>
                <p:oleObj r:id="rId3" imgW="5212532" imgH="1020952" progId="Paint.Picture">
                  <p:embed/>
                  <p:pic>
                    <p:nvPicPr>
                      <p:cNvPr id="0" name="Object 5"/>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429000"/>
                        <a:ext cx="747395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CC9BB33-DFF9-456F-9866-0C3A3CFD19E4}" type="datetime1">
              <a:rPr lang="zh-CN" altLang="en-US" baseline="0"/>
              <a:pPr eaLnBrk="1" hangingPunct="1"/>
              <a:t>2010/12/17</a:t>
            </a:fld>
            <a:endParaRPr lang="zh-CN" altLang="zh-CN" baseline="0"/>
          </a:p>
        </p:txBody>
      </p:sp>
      <p:sp>
        <p:nvSpPr>
          <p:cNvPr id="3277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5D0F1D09-7087-4DED-8753-62E443C83E97}" type="slidenum">
              <a:rPr lang="zh-CN" altLang="zh-CN" baseline="0"/>
              <a:pPr eaLnBrk="1" hangingPunct="1"/>
              <a:t>87</a:t>
            </a:fld>
            <a:endParaRPr lang="zh-CN" altLang="zh-CN" baseline="0"/>
          </a:p>
        </p:txBody>
      </p:sp>
      <p:sp>
        <p:nvSpPr>
          <p:cNvPr id="32773" name="Rectangle 2"/>
          <p:cNvSpPr>
            <a:spLocks noGrp="1" noRot="1" noChangeArrowheads="1"/>
          </p:cNvSpPr>
          <p:nvPr>
            <p:ph type="title"/>
          </p:nvPr>
        </p:nvSpPr>
        <p:spPr/>
        <p:txBody>
          <a:bodyPr/>
          <a:lstStyle/>
          <a:p>
            <a:pPr eaLnBrk="1" hangingPunct="1"/>
            <a:r>
              <a:rPr lang="zh-CN" b="1" u="sng" smtClean="0"/>
              <a:t>第五章：曲线与曲面</a:t>
            </a:r>
          </a:p>
        </p:txBody>
      </p:sp>
      <p:graphicFrame>
        <p:nvGraphicFramePr>
          <p:cNvPr id="32770" name="Object 3"/>
          <p:cNvGraphicFramePr>
            <a:graphicFrameLocks noGrp="1" noChangeAspect="1"/>
          </p:cNvGraphicFramePr>
          <p:nvPr>
            <p:ph idx="1"/>
          </p:nvPr>
        </p:nvGraphicFramePr>
        <p:xfrm>
          <a:off x="755650" y="1989138"/>
          <a:ext cx="7704138" cy="2663825"/>
        </p:xfrm>
        <a:graphic>
          <a:graphicData uri="http://schemas.openxmlformats.org/presentationml/2006/ole">
            <mc:AlternateContent xmlns:mc="http://schemas.openxmlformats.org/markup-compatibility/2006">
              <mc:Choice xmlns:v="urn:schemas-microsoft-com:vml" Requires="v">
                <p:oleObj spid="_x0000_s32778" r:id="rId3" imgW="5166808" imgH="1470476" progId="Paint.Picture">
                  <p:embed/>
                </p:oleObj>
              </mc:Choice>
              <mc:Fallback>
                <p:oleObj r:id="rId3" imgW="5166808" imgH="1470476" progId="Paint.Picture">
                  <p:embed/>
                  <p:pic>
                    <p:nvPicPr>
                      <p:cNvPr id="0" name="Object 3"/>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989138"/>
                        <a:ext cx="7704138"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774" name="Rectangle 4"/>
          <p:cNvSpPr>
            <a:spLocks noChangeArrowheads="1"/>
          </p:cNvSpPr>
          <p:nvPr/>
        </p:nvSpPr>
        <p:spPr bwMode="auto">
          <a:xfrm>
            <a:off x="539750" y="4941888"/>
            <a:ext cx="79200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lgn="just">
              <a:spcBef>
                <a:spcPct val="20000"/>
              </a:spcBef>
              <a:buClr>
                <a:schemeClr val="accent2"/>
              </a:buClr>
              <a:buFont typeface="Wingdings" pitchFamily="2" charset="2"/>
              <a:buChar char=""/>
            </a:pPr>
            <a:r>
              <a:rPr lang="zh-CN" altLang="zh-CN" sz="2000" i="1" baseline="0"/>
              <a:t> P</a:t>
            </a:r>
            <a:r>
              <a:rPr lang="zh-CN" altLang="zh-CN" sz="2000" i="1"/>
              <a:t>ij</a:t>
            </a:r>
            <a:r>
              <a:rPr lang="zh-CN" sz="2000" baseline="0"/>
              <a:t>为</a:t>
            </a:r>
            <a:r>
              <a:rPr lang="zh-CN" altLang="zh-CN" sz="2000" i="1" baseline="0"/>
              <a:t>P(u,v)</a:t>
            </a:r>
            <a:r>
              <a:rPr lang="zh-CN" sz="2000" baseline="0"/>
              <a:t>的控制顶点，可以认为控制网格</a:t>
            </a:r>
            <a:r>
              <a:rPr lang="zh-CN" altLang="zh-CN" sz="2000" baseline="0"/>
              <a:t>{</a:t>
            </a:r>
            <a:r>
              <a:rPr lang="zh-CN" altLang="zh-CN" sz="2000" i="1" baseline="0"/>
              <a:t>P</a:t>
            </a:r>
            <a:r>
              <a:rPr lang="zh-CN" altLang="zh-CN" sz="2000" i="1"/>
              <a:t>ij</a:t>
            </a:r>
            <a:r>
              <a:rPr lang="zh-CN" altLang="zh-CN" sz="2000" baseline="0"/>
              <a:t>}</a:t>
            </a:r>
            <a:r>
              <a:rPr lang="zh-CN" sz="2000" baseline="0"/>
              <a:t>是</a:t>
            </a:r>
            <a:r>
              <a:rPr lang="zh-CN" altLang="zh-CN" sz="2000" i="1" baseline="0"/>
              <a:t>P(u,v)</a:t>
            </a:r>
            <a:r>
              <a:rPr lang="zh-CN" sz="2000" baseline="0"/>
              <a:t>的大致形状的勾画；</a:t>
            </a:r>
            <a:r>
              <a:rPr lang="zh-CN" altLang="zh-CN" sz="2000" i="1" baseline="0"/>
              <a:t>P(u,v)</a:t>
            </a:r>
            <a:r>
              <a:rPr lang="zh-CN" sz="2000" baseline="0"/>
              <a:t>是对</a:t>
            </a:r>
            <a:r>
              <a:rPr lang="zh-CN" altLang="zh-CN" sz="2000" baseline="0"/>
              <a:t>{</a:t>
            </a:r>
            <a:r>
              <a:rPr lang="zh-CN" altLang="zh-CN" sz="2000" i="1" baseline="0"/>
              <a:t>P</a:t>
            </a:r>
            <a:r>
              <a:rPr lang="zh-CN" altLang="zh-CN" sz="2000" i="1"/>
              <a:t>ij</a:t>
            </a:r>
            <a:r>
              <a:rPr lang="zh-CN" altLang="zh-CN" sz="2000" baseline="0"/>
              <a:t>}</a:t>
            </a:r>
            <a:r>
              <a:rPr lang="zh-CN" sz="2000" baseline="0"/>
              <a:t>的逼近</a:t>
            </a:r>
            <a:endParaRPr lang="zh-CN" sz="2400" i="1"/>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5008444-FE81-4D77-87FF-D1D1AED92E10}" type="datetime1">
              <a:rPr lang="zh-CN" altLang="en-US" baseline="0"/>
              <a:pPr eaLnBrk="1" hangingPunct="1"/>
              <a:t>2010/12/17</a:t>
            </a:fld>
            <a:endParaRPr lang="zh-CN" altLang="zh-CN" baseline="0"/>
          </a:p>
        </p:txBody>
      </p:sp>
      <p:sp>
        <p:nvSpPr>
          <p:cNvPr id="10445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3CF3A5C8-75A4-4B44-A22A-A40357D0CC60}" type="slidenum">
              <a:rPr lang="zh-CN" altLang="zh-CN" baseline="0"/>
              <a:pPr eaLnBrk="1" hangingPunct="1"/>
              <a:t>88</a:t>
            </a:fld>
            <a:endParaRPr lang="zh-CN" altLang="zh-CN" baseline="0"/>
          </a:p>
        </p:txBody>
      </p:sp>
      <p:sp>
        <p:nvSpPr>
          <p:cNvPr id="10445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4453" name="Rectangle 3"/>
          <p:cNvSpPr>
            <a:spLocks noGrp="1" noRot="1" noChangeArrowheads="1"/>
          </p:cNvSpPr>
          <p:nvPr>
            <p:ph type="body" idx="1"/>
          </p:nvPr>
        </p:nvSpPr>
        <p:spPr/>
        <p:txBody>
          <a:bodyPr/>
          <a:lstStyle/>
          <a:p>
            <a:pPr eaLnBrk="1" hangingPunct="1"/>
            <a:r>
              <a:rPr lang="zh-CN" sz="2400" smtClean="0"/>
              <a:t>曲面性质</a:t>
            </a:r>
          </a:p>
          <a:p>
            <a:pPr lvl="1" eaLnBrk="1" hangingPunct="1"/>
            <a:r>
              <a:rPr lang="zh-CN" sz="2000" smtClean="0"/>
              <a:t>除变差减小性质，</a:t>
            </a:r>
            <a:r>
              <a:rPr lang="en-US" altLang="zh-CN" sz="2000" smtClean="0"/>
              <a:t>Bezier</a:t>
            </a:r>
            <a:r>
              <a:rPr lang="zh-CN" sz="2000" smtClean="0"/>
              <a:t>曲线的其它性质可推广到曲面</a:t>
            </a:r>
          </a:p>
          <a:p>
            <a:pPr lvl="1" eaLnBrk="1" hangingPunct="1"/>
            <a:r>
              <a:rPr lang="zh-CN" sz="2000" smtClean="0"/>
              <a:t>端点位置</a:t>
            </a:r>
          </a:p>
          <a:p>
            <a:pPr lvl="2" eaLnBrk="1" hangingPunct="1"/>
            <a:r>
              <a:rPr lang="en-US" altLang="zh-CN" sz="1800" smtClean="0"/>
              <a:t>Bezier</a:t>
            </a:r>
            <a:r>
              <a:rPr lang="zh-CN" sz="1800" smtClean="0"/>
              <a:t>曲面特征网格的四个角点</a:t>
            </a:r>
            <a:r>
              <a:rPr lang="en-US" altLang="zh-CN" sz="1800" i="1" smtClean="0"/>
              <a:t>P</a:t>
            </a:r>
            <a:r>
              <a:rPr lang="en-US" altLang="zh-CN" sz="1800" baseline="-25000" smtClean="0"/>
              <a:t>00</a:t>
            </a:r>
            <a:r>
              <a:rPr lang="en-US" altLang="zh-CN" sz="1800" smtClean="0"/>
              <a:t>, </a:t>
            </a:r>
            <a:r>
              <a:rPr lang="en-US" altLang="zh-CN" sz="1800" i="1" smtClean="0"/>
              <a:t>P</a:t>
            </a:r>
            <a:r>
              <a:rPr lang="en-US" altLang="zh-CN" sz="1800" baseline="-25000" smtClean="0"/>
              <a:t>m0</a:t>
            </a:r>
            <a:r>
              <a:rPr lang="en-US" altLang="zh-CN" sz="1800" smtClean="0"/>
              <a:t>, </a:t>
            </a:r>
            <a:r>
              <a:rPr lang="en-US" altLang="zh-CN" sz="1800" i="1" smtClean="0"/>
              <a:t>P</a:t>
            </a:r>
            <a:r>
              <a:rPr lang="en-US" altLang="zh-CN" sz="1800" baseline="-25000" smtClean="0"/>
              <a:t>0n</a:t>
            </a:r>
            <a:r>
              <a:rPr lang="en-US" altLang="zh-CN" sz="1800" smtClean="0"/>
              <a:t>, </a:t>
            </a:r>
            <a:r>
              <a:rPr lang="en-US" altLang="zh-CN" sz="1800" i="1" smtClean="0"/>
              <a:t>P</a:t>
            </a:r>
            <a:r>
              <a:rPr lang="en-US" altLang="zh-CN" sz="1800" i="1" baseline="-25000" smtClean="0"/>
              <a:t>mn</a:t>
            </a:r>
            <a:r>
              <a:rPr lang="zh-CN" sz="1800" smtClean="0"/>
              <a:t>也是</a:t>
            </a:r>
            <a:r>
              <a:rPr lang="en-US" altLang="zh-CN" sz="1800" smtClean="0"/>
              <a:t>Bezier</a:t>
            </a:r>
            <a:r>
              <a:rPr lang="zh-CN" sz="1800" smtClean="0"/>
              <a:t>曲面的四个角点</a:t>
            </a:r>
            <a:r>
              <a:rPr lang="en-US" altLang="zh-CN" sz="1800" smtClean="0"/>
              <a:t>(</a:t>
            </a:r>
            <a:r>
              <a:rPr lang="zh-CN" sz="1800" smtClean="0"/>
              <a:t>利用基函数端点性质</a:t>
            </a:r>
            <a:r>
              <a:rPr lang="en-US" altLang="zh-CN" sz="1800" smtClean="0"/>
              <a:t>)</a:t>
            </a:r>
          </a:p>
          <a:p>
            <a:pPr lvl="2" eaLnBrk="1" hangingPunct="1"/>
            <a:r>
              <a:rPr lang="en-US" altLang="zh-CN" sz="1800" i="1" smtClean="0"/>
              <a:t>P(0,0)=P</a:t>
            </a:r>
            <a:r>
              <a:rPr lang="en-US" altLang="zh-CN" sz="1800" i="1" baseline="-25000" smtClean="0"/>
              <a:t>00</a:t>
            </a:r>
            <a:r>
              <a:rPr lang="en-US" altLang="zh-CN" sz="1800" i="1" smtClean="0"/>
              <a:t>, P(1,0)=P</a:t>
            </a:r>
            <a:r>
              <a:rPr lang="en-US" altLang="zh-CN" sz="1800" i="1" baseline="-25000" smtClean="0"/>
              <a:t>m0</a:t>
            </a:r>
            <a:r>
              <a:rPr lang="en-US" altLang="zh-CN" sz="1800" i="1" smtClean="0"/>
              <a:t>, P(0,1)=P</a:t>
            </a:r>
            <a:r>
              <a:rPr lang="en-US" altLang="zh-CN" sz="1800" i="1" baseline="-25000" smtClean="0"/>
              <a:t>0n</a:t>
            </a:r>
            <a:r>
              <a:rPr lang="en-US" altLang="zh-CN" sz="1800" i="1" smtClean="0"/>
              <a:t>, P(1,1)=P</a:t>
            </a:r>
            <a:r>
              <a:rPr lang="en-US" altLang="zh-CN" sz="1800" i="1" baseline="-25000" smtClean="0"/>
              <a:t>mn</a:t>
            </a:r>
          </a:p>
          <a:p>
            <a:pPr lvl="1" algn="just" eaLnBrk="1" hangingPunct="1"/>
            <a:r>
              <a:rPr lang="zh-CN" sz="2000" smtClean="0"/>
              <a:t>边界线位置</a:t>
            </a:r>
          </a:p>
          <a:p>
            <a:pPr lvl="2" algn="just" eaLnBrk="1" hangingPunct="1"/>
            <a:r>
              <a:rPr lang="en-US" altLang="zh-CN" sz="1800" i="1" smtClean="0"/>
              <a:t>P(u,v)</a:t>
            </a:r>
            <a:r>
              <a:rPr lang="zh-CN" sz="1800" smtClean="0"/>
              <a:t>的四条边界线</a:t>
            </a:r>
            <a:r>
              <a:rPr lang="en-US" altLang="zh-CN" sz="1800" i="1" smtClean="0"/>
              <a:t>P(u,0),P(u,1),P(0,v),P(1,v)</a:t>
            </a:r>
            <a:r>
              <a:rPr lang="zh-CN" sz="1800" smtClean="0"/>
              <a:t>分别是以曲面特征网格最外一圈顶点</a:t>
            </a:r>
            <a:r>
              <a:rPr lang="en-US" altLang="zh-CN" sz="1800" i="1" smtClean="0"/>
              <a:t>P</a:t>
            </a:r>
            <a:r>
              <a:rPr lang="en-US" altLang="zh-CN" sz="1800" i="1" baseline="-25000" smtClean="0"/>
              <a:t>00</a:t>
            </a:r>
            <a:r>
              <a:rPr lang="en-US" altLang="zh-CN" sz="1800" i="1" smtClean="0"/>
              <a:t>,P</a:t>
            </a:r>
            <a:r>
              <a:rPr lang="en-US" altLang="zh-CN" sz="1800" i="1" baseline="-25000" smtClean="0"/>
              <a:t>10</a:t>
            </a:r>
            <a:r>
              <a:rPr lang="en-US" altLang="zh-CN" sz="1800" i="1" smtClean="0"/>
              <a:t>,P</a:t>
            </a:r>
            <a:r>
              <a:rPr lang="en-US" altLang="zh-CN" sz="1800" i="1" baseline="-25000" smtClean="0"/>
              <a:t>20</a:t>
            </a:r>
            <a:r>
              <a:rPr lang="en-US" altLang="zh-CN" sz="1800" i="1" smtClean="0"/>
              <a:t>...P</a:t>
            </a:r>
            <a:r>
              <a:rPr lang="en-US" altLang="zh-CN" sz="1800" i="1" baseline="-25000" smtClean="0"/>
              <a:t>m0</a:t>
            </a:r>
            <a:r>
              <a:rPr lang="zh-CN" sz="1800" smtClean="0"/>
              <a:t>，</a:t>
            </a:r>
            <a:r>
              <a:rPr lang="en-US" altLang="zh-CN" sz="1800" i="1" smtClean="0"/>
              <a:t>P</a:t>
            </a:r>
            <a:r>
              <a:rPr lang="en-US" altLang="zh-CN" sz="1800" i="1" baseline="-25000" smtClean="0"/>
              <a:t>0n</a:t>
            </a:r>
            <a:r>
              <a:rPr lang="en-US" altLang="zh-CN" sz="1800" i="1" smtClean="0"/>
              <a:t>,P</a:t>
            </a:r>
            <a:r>
              <a:rPr lang="en-US" altLang="zh-CN" sz="1800" i="1" baseline="-25000" smtClean="0"/>
              <a:t>1n</a:t>
            </a:r>
            <a:r>
              <a:rPr lang="en-US" altLang="zh-CN" sz="1800" i="1" smtClean="0"/>
              <a:t>,P</a:t>
            </a:r>
            <a:r>
              <a:rPr lang="en-US" altLang="zh-CN" sz="1800" i="1" baseline="-25000" smtClean="0"/>
              <a:t>2n</a:t>
            </a:r>
            <a:r>
              <a:rPr lang="en-US" altLang="zh-CN" sz="1800" i="1" smtClean="0"/>
              <a:t>...P</a:t>
            </a:r>
            <a:r>
              <a:rPr lang="en-US" altLang="zh-CN" sz="1800" i="1" baseline="-25000" smtClean="0"/>
              <a:t>mn</a:t>
            </a:r>
            <a:r>
              <a:rPr lang="zh-CN" sz="1800" smtClean="0"/>
              <a:t>，</a:t>
            </a:r>
            <a:r>
              <a:rPr lang="en-US" altLang="zh-CN" sz="1800" i="1" smtClean="0"/>
              <a:t>P</a:t>
            </a:r>
            <a:r>
              <a:rPr lang="en-US" altLang="zh-CN" sz="1800" i="1" baseline="-25000" smtClean="0"/>
              <a:t>00</a:t>
            </a:r>
            <a:r>
              <a:rPr lang="en-US" altLang="zh-CN" sz="1800" i="1" smtClean="0"/>
              <a:t>,P</a:t>
            </a:r>
            <a:r>
              <a:rPr lang="en-US" altLang="zh-CN" sz="1800" i="1" baseline="-25000" smtClean="0"/>
              <a:t>01</a:t>
            </a:r>
            <a:r>
              <a:rPr lang="en-US" altLang="zh-CN" sz="1800" i="1" smtClean="0"/>
              <a:t>,P</a:t>
            </a:r>
            <a:r>
              <a:rPr lang="en-US" altLang="zh-CN" sz="1800" i="1" baseline="-25000" smtClean="0"/>
              <a:t>02</a:t>
            </a:r>
            <a:r>
              <a:rPr lang="en-US" altLang="zh-CN" sz="1800" i="1" smtClean="0"/>
              <a:t>...P</a:t>
            </a:r>
            <a:r>
              <a:rPr lang="en-US" altLang="zh-CN" sz="1800" i="1" baseline="-25000" smtClean="0"/>
              <a:t>0n</a:t>
            </a:r>
            <a:r>
              <a:rPr lang="zh-CN" sz="1800" smtClean="0"/>
              <a:t>，</a:t>
            </a:r>
            <a:r>
              <a:rPr lang="en-US" altLang="zh-CN" sz="1800" i="1" smtClean="0"/>
              <a:t>P</a:t>
            </a:r>
            <a:r>
              <a:rPr lang="en-US" altLang="zh-CN" sz="1800" i="1" baseline="-25000" smtClean="0"/>
              <a:t>m0</a:t>
            </a:r>
            <a:r>
              <a:rPr lang="en-US" altLang="zh-CN" sz="1800" i="1" smtClean="0"/>
              <a:t>,P</a:t>
            </a:r>
            <a:r>
              <a:rPr lang="en-US" altLang="zh-CN" sz="1800" i="1" baseline="-25000" smtClean="0"/>
              <a:t>m1</a:t>
            </a:r>
            <a:r>
              <a:rPr lang="en-US" altLang="zh-CN" sz="1800" i="1" smtClean="0"/>
              <a:t>,P</a:t>
            </a:r>
            <a:r>
              <a:rPr lang="en-US" altLang="zh-CN" sz="1800" i="1" baseline="-25000" smtClean="0"/>
              <a:t>m2</a:t>
            </a:r>
            <a:r>
              <a:rPr lang="en-US" altLang="zh-CN" sz="1800" i="1" smtClean="0"/>
              <a:t>...P</a:t>
            </a:r>
            <a:r>
              <a:rPr lang="en-US" altLang="zh-CN" sz="1800" i="1" baseline="-25000" smtClean="0"/>
              <a:t>mn</a:t>
            </a:r>
            <a:r>
              <a:rPr lang="zh-CN" sz="1800" smtClean="0"/>
              <a:t>为控制多边形的</a:t>
            </a:r>
            <a:r>
              <a:rPr lang="en-US" altLang="zh-CN" sz="1800" smtClean="0"/>
              <a:t>Bezier</a:t>
            </a:r>
            <a:r>
              <a:rPr lang="zh-CN" sz="1800" smtClean="0"/>
              <a:t>曲线</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FF3C7B2-2D0B-4854-8E1F-100A00F1FCDD}" type="datetime1">
              <a:rPr lang="zh-CN" altLang="en-US" baseline="0"/>
              <a:pPr eaLnBrk="1" hangingPunct="1"/>
              <a:t>2010/12/17</a:t>
            </a:fld>
            <a:endParaRPr lang="zh-CN" altLang="zh-CN" baseline="0"/>
          </a:p>
        </p:txBody>
      </p:sp>
      <p:sp>
        <p:nvSpPr>
          <p:cNvPr id="10547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4902709-BC8D-4671-AEDB-3B3DA31768BF}" type="slidenum">
              <a:rPr lang="zh-CN" altLang="zh-CN" baseline="0"/>
              <a:pPr eaLnBrk="1" hangingPunct="1"/>
              <a:t>89</a:t>
            </a:fld>
            <a:endParaRPr lang="zh-CN" altLang="zh-CN" baseline="0"/>
          </a:p>
        </p:txBody>
      </p:sp>
      <p:sp>
        <p:nvSpPr>
          <p:cNvPr id="10547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5477" name="Rectangle 3"/>
          <p:cNvSpPr>
            <a:spLocks noGrp="1" noRot="1" noChangeArrowheads="1"/>
          </p:cNvSpPr>
          <p:nvPr>
            <p:ph type="body" idx="1"/>
          </p:nvPr>
        </p:nvSpPr>
        <p:spPr/>
        <p:txBody>
          <a:bodyPr/>
          <a:lstStyle/>
          <a:p>
            <a:pPr lvl="1" algn="just" eaLnBrk="1" hangingPunct="1"/>
            <a:r>
              <a:rPr lang="zh-CN" sz="2000" smtClean="0"/>
              <a:t>几何不变性</a:t>
            </a:r>
          </a:p>
          <a:p>
            <a:pPr lvl="2" algn="just" eaLnBrk="1" hangingPunct="1"/>
            <a:r>
              <a:rPr lang="zh-CN" sz="1800" smtClean="0"/>
              <a:t>曲面</a:t>
            </a:r>
            <a:r>
              <a:rPr lang="en-US" altLang="zh-CN" sz="1800" i="1" smtClean="0"/>
              <a:t>P(u,v)</a:t>
            </a:r>
            <a:r>
              <a:rPr lang="zh-CN" sz="1800" smtClean="0"/>
              <a:t>的形状和位置与坐标系的选取无关，仅和</a:t>
            </a:r>
            <a:r>
              <a:rPr lang="en-US" altLang="zh-CN" sz="1800" i="1" smtClean="0"/>
              <a:t>P</a:t>
            </a:r>
            <a:r>
              <a:rPr lang="en-US" altLang="zh-CN" sz="1800" i="1" baseline="-25000" smtClean="0"/>
              <a:t>00</a:t>
            </a:r>
            <a:r>
              <a:rPr lang="en-US" altLang="zh-CN" sz="1800" i="1" smtClean="0"/>
              <a:t>, P</a:t>
            </a:r>
            <a:r>
              <a:rPr lang="en-US" altLang="zh-CN" sz="1800" i="1" baseline="-25000" smtClean="0"/>
              <a:t>01</a:t>
            </a:r>
            <a:r>
              <a:rPr lang="en-US" altLang="zh-CN" sz="1800" i="1" smtClean="0"/>
              <a:t>, ... , P</a:t>
            </a:r>
            <a:r>
              <a:rPr lang="en-US" altLang="zh-CN" sz="1800" i="1" baseline="-25000" smtClean="0"/>
              <a:t>mn</a:t>
            </a:r>
            <a:r>
              <a:rPr lang="zh-CN" sz="1800" smtClean="0"/>
              <a:t>的位置有关</a:t>
            </a:r>
          </a:p>
          <a:p>
            <a:pPr lvl="1" algn="just" eaLnBrk="1" hangingPunct="1"/>
            <a:r>
              <a:rPr lang="zh-CN" sz="2000" smtClean="0"/>
              <a:t>凸包性</a:t>
            </a:r>
          </a:p>
          <a:p>
            <a:pPr lvl="2" algn="just" eaLnBrk="1" hangingPunct="1"/>
            <a:r>
              <a:rPr lang="zh-CN" sz="1800" smtClean="0"/>
              <a:t>曲面</a:t>
            </a:r>
            <a:r>
              <a:rPr lang="en-US" altLang="zh-CN" sz="1800" i="1" smtClean="0"/>
              <a:t>P(u,v)</a:t>
            </a:r>
            <a:r>
              <a:rPr lang="zh-CN" sz="1800" smtClean="0"/>
              <a:t>位于其控制顶点</a:t>
            </a:r>
            <a:r>
              <a:rPr lang="en-US" altLang="zh-CN" sz="1800" i="1" smtClean="0"/>
              <a:t>P</a:t>
            </a:r>
            <a:r>
              <a:rPr lang="en-US" altLang="zh-CN" sz="1800" i="1" baseline="-25000" smtClean="0"/>
              <a:t>ij</a:t>
            </a:r>
            <a:r>
              <a:rPr lang="en-US" altLang="zh-CN" sz="1800" i="1" smtClean="0"/>
              <a:t>(i=0,1,..,m; j=0,1,...,n)</a:t>
            </a:r>
            <a:r>
              <a:rPr lang="zh-CN" sz="1800" smtClean="0"/>
              <a:t>的凸包内</a:t>
            </a:r>
          </a:p>
          <a:p>
            <a:pPr lvl="1" algn="just" eaLnBrk="1" hangingPunct="1"/>
            <a:r>
              <a:rPr lang="zh-CN" sz="2000" smtClean="0"/>
              <a:t>端点切平面</a:t>
            </a:r>
          </a:p>
          <a:p>
            <a:pPr lvl="2" algn="just" eaLnBrk="1" hangingPunct="1"/>
            <a:r>
              <a:rPr lang="en-US" altLang="zh-CN" sz="1800" smtClean="0"/>
              <a:t>(</a:t>
            </a:r>
            <a:r>
              <a:rPr lang="zh-CN" sz="1800" smtClean="0"/>
              <a:t>计算略</a:t>
            </a:r>
            <a:r>
              <a:rPr lang="en-US" altLang="zh-CN" sz="1800" smtClean="0"/>
              <a:t>)Bezier</a:t>
            </a:r>
            <a:r>
              <a:rPr lang="zh-CN" sz="1800" smtClean="0"/>
              <a:t>曲面边界的跨界切矢只与定义该边界的顶点及相邻一排顶点有关，即</a:t>
            </a:r>
            <a:r>
              <a:rPr lang="en-US" altLang="zh-CN" sz="1800" i="1" smtClean="0"/>
              <a:t>P</a:t>
            </a:r>
            <a:r>
              <a:rPr lang="en-US" altLang="zh-CN" sz="1800" baseline="-25000" smtClean="0"/>
              <a:t>00</a:t>
            </a:r>
            <a:r>
              <a:rPr lang="en-US" altLang="zh-CN" sz="1800" i="1" smtClean="0"/>
              <a:t>P</a:t>
            </a:r>
            <a:r>
              <a:rPr lang="en-US" altLang="zh-CN" sz="1800" baseline="-25000" smtClean="0"/>
              <a:t>10</a:t>
            </a:r>
            <a:r>
              <a:rPr lang="en-US" altLang="zh-CN" sz="1800" i="1" smtClean="0"/>
              <a:t>P</a:t>
            </a:r>
            <a:r>
              <a:rPr lang="en-US" altLang="zh-CN" sz="1800" baseline="-25000" smtClean="0"/>
              <a:t>01</a:t>
            </a:r>
            <a:r>
              <a:rPr lang="zh-CN" sz="1800" smtClean="0"/>
              <a:t>、</a:t>
            </a:r>
            <a:r>
              <a:rPr lang="en-US" altLang="zh-CN" sz="1800" i="1" smtClean="0"/>
              <a:t>P</a:t>
            </a:r>
            <a:r>
              <a:rPr lang="en-US" altLang="zh-CN" sz="1800" baseline="-25000" smtClean="0"/>
              <a:t>0</a:t>
            </a:r>
            <a:r>
              <a:rPr lang="en-US" altLang="zh-CN" sz="1800" i="1" baseline="-25000" smtClean="0"/>
              <a:t>n</a:t>
            </a:r>
            <a:r>
              <a:rPr lang="en-US" altLang="zh-CN" sz="1800" i="1" smtClean="0"/>
              <a:t>P</a:t>
            </a:r>
            <a:r>
              <a:rPr lang="en-US" altLang="zh-CN" sz="1800" baseline="-25000" smtClean="0"/>
              <a:t>1</a:t>
            </a:r>
            <a:r>
              <a:rPr lang="en-US" altLang="zh-CN" sz="1800" i="1" baseline="-25000" smtClean="0"/>
              <a:t>n</a:t>
            </a:r>
            <a:r>
              <a:rPr lang="en-US" altLang="zh-CN" sz="1800" i="1" smtClean="0"/>
              <a:t>P</a:t>
            </a:r>
            <a:r>
              <a:rPr lang="en-US" altLang="zh-CN" sz="1800" baseline="-25000" smtClean="0"/>
              <a:t>0,</a:t>
            </a:r>
            <a:r>
              <a:rPr lang="en-US" altLang="zh-CN" sz="1800" i="1" baseline="-25000" smtClean="0"/>
              <a:t>n</a:t>
            </a:r>
            <a:r>
              <a:rPr lang="en-US" altLang="zh-CN" sz="1800" baseline="-25000" smtClean="0"/>
              <a:t>-1</a:t>
            </a:r>
            <a:r>
              <a:rPr lang="zh-CN" sz="1800" smtClean="0"/>
              <a:t>、</a:t>
            </a:r>
            <a:r>
              <a:rPr lang="en-US" altLang="zh-CN" sz="1800" i="1" smtClean="0"/>
              <a:t>P</a:t>
            </a:r>
            <a:r>
              <a:rPr lang="en-US" altLang="zh-CN" sz="1800" i="1" baseline="-25000" smtClean="0"/>
              <a:t>mn</a:t>
            </a:r>
            <a:r>
              <a:rPr lang="en-US" altLang="zh-CN" sz="1800" i="1" smtClean="0"/>
              <a:t>P</a:t>
            </a:r>
            <a:r>
              <a:rPr lang="en-US" altLang="zh-CN" sz="1800" i="1" baseline="-25000" smtClean="0"/>
              <a:t>m</a:t>
            </a:r>
            <a:r>
              <a:rPr lang="en-US" altLang="zh-CN" sz="1800" baseline="-25000" smtClean="0"/>
              <a:t>,</a:t>
            </a:r>
            <a:r>
              <a:rPr lang="en-US" altLang="zh-CN" sz="1800" i="1" baseline="-25000" smtClean="0"/>
              <a:t>n</a:t>
            </a:r>
            <a:r>
              <a:rPr lang="en-US" altLang="zh-CN" sz="1800" baseline="-25000" smtClean="0"/>
              <a:t>-1</a:t>
            </a:r>
            <a:r>
              <a:rPr lang="en-US" altLang="zh-CN" sz="1800" i="1" smtClean="0"/>
              <a:t>P</a:t>
            </a:r>
            <a:r>
              <a:rPr lang="en-US" altLang="zh-CN" sz="1800" i="1" baseline="-25000" smtClean="0"/>
              <a:t>m</a:t>
            </a:r>
            <a:r>
              <a:rPr lang="en-US" altLang="zh-CN" sz="1800" baseline="-25000" smtClean="0"/>
              <a:t>-1,</a:t>
            </a:r>
            <a:r>
              <a:rPr lang="en-US" altLang="zh-CN" sz="1800" i="1" baseline="-25000" smtClean="0"/>
              <a:t>n</a:t>
            </a:r>
            <a:r>
              <a:rPr lang="zh-CN" sz="1800" smtClean="0"/>
              <a:t>和</a:t>
            </a:r>
            <a:r>
              <a:rPr lang="en-US" altLang="zh-CN" sz="1800" i="1" smtClean="0"/>
              <a:t>P</a:t>
            </a:r>
            <a:r>
              <a:rPr lang="en-US" altLang="zh-CN" sz="1800" i="1" baseline="-25000" smtClean="0"/>
              <a:t>m</a:t>
            </a:r>
            <a:r>
              <a:rPr lang="en-US" altLang="zh-CN" sz="1800" baseline="-25000" smtClean="0"/>
              <a:t>0</a:t>
            </a:r>
            <a:r>
              <a:rPr lang="en-US" altLang="zh-CN" sz="1800" i="1" smtClean="0"/>
              <a:t>P</a:t>
            </a:r>
            <a:r>
              <a:rPr lang="en-US" altLang="zh-CN" sz="1800" i="1" baseline="-25000" smtClean="0"/>
              <a:t>m</a:t>
            </a:r>
            <a:r>
              <a:rPr lang="en-US" altLang="zh-CN" sz="1800" baseline="-25000" smtClean="0"/>
              <a:t>-1,0</a:t>
            </a:r>
            <a:r>
              <a:rPr lang="en-US" altLang="zh-CN" sz="1800" i="1" smtClean="0"/>
              <a:t>P</a:t>
            </a:r>
            <a:r>
              <a:rPr lang="en-US" altLang="zh-CN" sz="1800" i="1" baseline="-25000" smtClean="0"/>
              <a:t>m</a:t>
            </a:r>
            <a:r>
              <a:rPr lang="en-US" altLang="zh-CN" sz="1800" baseline="-25000" smtClean="0"/>
              <a:t>1</a:t>
            </a:r>
            <a:r>
              <a:rPr lang="en-US" altLang="zh-CN" sz="1800" smtClean="0"/>
              <a:t>(</a:t>
            </a:r>
            <a:r>
              <a:rPr lang="zh-CN" sz="1800" smtClean="0"/>
              <a:t>图</a:t>
            </a:r>
            <a:r>
              <a:rPr lang="en-US" altLang="zh-CN" sz="1800" smtClean="0"/>
              <a:t>5.1.15</a:t>
            </a:r>
            <a:r>
              <a:rPr lang="zh-CN" sz="1800" smtClean="0"/>
              <a:t>打上斜线的三角形</a:t>
            </a:r>
            <a:r>
              <a:rPr lang="en-US" altLang="zh-CN" sz="1800" smtClean="0"/>
              <a:t>)</a:t>
            </a:r>
            <a:r>
              <a:rPr lang="zh-CN" sz="1800" smtClean="0"/>
              <a:t>所在的平面分别在点</a:t>
            </a:r>
            <a:r>
              <a:rPr lang="en-US" altLang="zh-CN" sz="1800" i="1" smtClean="0"/>
              <a:t>P</a:t>
            </a:r>
            <a:r>
              <a:rPr lang="en-US" altLang="zh-CN" sz="1800" baseline="-25000" smtClean="0"/>
              <a:t>00</a:t>
            </a:r>
            <a:r>
              <a:rPr lang="en-US" altLang="zh-CN" sz="1800" smtClean="0"/>
              <a:t>, </a:t>
            </a:r>
            <a:r>
              <a:rPr lang="en-US" altLang="zh-CN" sz="1800" i="1" smtClean="0"/>
              <a:t>P</a:t>
            </a:r>
            <a:r>
              <a:rPr lang="en-US" altLang="zh-CN" sz="1800" baseline="-25000" smtClean="0"/>
              <a:t>0n</a:t>
            </a:r>
            <a:r>
              <a:rPr lang="en-US" altLang="zh-CN" sz="1800" smtClean="0"/>
              <a:t>, </a:t>
            </a:r>
            <a:r>
              <a:rPr lang="en-US" altLang="zh-CN" sz="1800" i="1" smtClean="0"/>
              <a:t>P</a:t>
            </a:r>
            <a:r>
              <a:rPr lang="en-US" altLang="zh-CN" sz="1800" i="1" baseline="-25000" smtClean="0"/>
              <a:t>mn</a:t>
            </a:r>
            <a:r>
              <a:rPr lang="en-US" altLang="zh-CN" sz="1800" smtClean="0"/>
              <a:t>, </a:t>
            </a:r>
            <a:r>
              <a:rPr lang="en-US" altLang="zh-CN" sz="1800" i="1" smtClean="0"/>
              <a:t>P</a:t>
            </a:r>
            <a:r>
              <a:rPr lang="en-US" altLang="zh-CN" sz="1800" baseline="-25000" smtClean="0"/>
              <a:t>m0</a:t>
            </a:r>
            <a:r>
              <a:rPr lang="zh-CN" sz="1800" smtClean="0"/>
              <a:t>与曲面</a:t>
            </a:r>
            <a:r>
              <a:rPr lang="en-US" altLang="zh-CN" sz="1800" i="1" smtClean="0"/>
              <a:t>P(u,v)</a:t>
            </a:r>
            <a:r>
              <a:rPr lang="zh-CN" sz="1800" smtClean="0"/>
              <a:t>相切。其跨界二阶导矢只与定义该边界的顶点及相邻两排顶点有关</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93AD2BF-2240-4672-8779-2FF9C6ACE660}" type="datetime1">
              <a:rPr lang="zh-CN" altLang="en-US" baseline="0"/>
              <a:pPr eaLnBrk="1" hangingPunct="1"/>
              <a:t>2010/12/17</a:t>
            </a:fld>
            <a:endParaRPr lang="zh-CN" altLang="zh-CN" baseline="0"/>
          </a:p>
        </p:txBody>
      </p:sp>
      <p:sp>
        <p:nvSpPr>
          <p:cNvPr id="5529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4007D07-F11F-488F-9C60-25707643E87E}" type="slidenum">
              <a:rPr lang="zh-CN" altLang="zh-CN" baseline="0"/>
              <a:pPr eaLnBrk="1" hangingPunct="1"/>
              <a:t>9</a:t>
            </a:fld>
            <a:endParaRPr lang="zh-CN" altLang="zh-CN" baseline="0"/>
          </a:p>
        </p:txBody>
      </p:sp>
      <p:sp>
        <p:nvSpPr>
          <p:cNvPr id="55300" name="Rectangle 2"/>
          <p:cNvSpPr>
            <a:spLocks noGrp="1" noRot="1" noChangeArrowheads="1"/>
          </p:cNvSpPr>
          <p:nvPr>
            <p:ph type="title"/>
          </p:nvPr>
        </p:nvSpPr>
        <p:spPr/>
        <p:txBody>
          <a:bodyPr/>
          <a:lstStyle/>
          <a:p>
            <a:pPr eaLnBrk="1" hangingPunct="1"/>
            <a:r>
              <a:rPr lang="zh-CN" b="1" u="sng" smtClean="0"/>
              <a:t>第五章：曲线与曲面</a:t>
            </a:r>
          </a:p>
        </p:txBody>
      </p:sp>
      <p:sp>
        <p:nvSpPr>
          <p:cNvPr id="55301" name="Rectangle 3"/>
          <p:cNvSpPr>
            <a:spLocks noChangeArrowheads="1"/>
          </p:cNvSpPr>
          <p:nvPr/>
        </p:nvSpPr>
        <p:spPr bwMode="auto">
          <a:xfrm>
            <a:off x="0" y="2320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55302" name="Picture 4" descr="http:/www.lnnu.edu.cn/xdjyjx/tuxing/Chapter3/31img/CG_Gif_3_001.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24075" y="1773238"/>
            <a:ext cx="4751388"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Rectangle 5"/>
          <p:cNvSpPr>
            <a:spLocks noChangeArrowheads="1"/>
          </p:cNvSpPr>
          <p:nvPr/>
        </p:nvSpPr>
        <p:spPr bwMode="auto">
          <a:xfrm>
            <a:off x="2627313" y="5949950"/>
            <a:ext cx="3956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5.1.1 </a:t>
            </a:r>
            <a:r>
              <a:rPr lang="zh-CN" baseline="0">
                <a:cs typeface="Times New Roman" pitchFamily="18" charset="0"/>
              </a:rPr>
              <a:t>表示一条参数曲线的有关矢量</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738C837-5919-49DC-9CE7-7667F23BD963}" type="datetime1">
              <a:rPr lang="zh-CN" altLang="en-US" baseline="0"/>
              <a:pPr eaLnBrk="1" hangingPunct="1"/>
              <a:t>2010/12/17</a:t>
            </a:fld>
            <a:endParaRPr lang="zh-CN" altLang="zh-CN" baseline="0"/>
          </a:p>
        </p:txBody>
      </p:sp>
      <p:sp>
        <p:nvSpPr>
          <p:cNvPr id="10649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CD0720A-0B01-4972-8A9E-EDE982C25943}" type="slidenum">
              <a:rPr lang="zh-CN" altLang="zh-CN" baseline="0"/>
              <a:pPr eaLnBrk="1" hangingPunct="1"/>
              <a:t>90</a:t>
            </a:fld>
            <a:endParaRPr lang="zh-CN" altLang="zh-CN" baseline="0"/>
          </a:p>
        </p:txBody>
      </p:sp>
      <p:sp>
        <p:nvSpPr>
          <p:cNvPr id="10650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6501" name="Rectangle 3"/>
          <p:cNvSpPr>
            <a:spLocks noGrp="1" noRot="1" noChangeArrowheads="1"/>
          </p:cNvSpPr>
          <p:nvPr>
            <p:ph type="body" idx="1"/>
          </p:nvPr>
        </p:nvSpPr>
        <p:spPr/>
        <p:txBody>
          <a:bodyPr/>
          <a:lstStyle/>
          <a:p>
            <a:pPr lvl="1" algn="just" eaLnBrk="1" hangingPunct="1"/>
            <a:r>
              <a:rPr lang="zh-CN" sz="2000" smtClean="0"/>
              <a:t>端点法向</a:t>
            </a:r>
          </a:p>
          <a:p>
            <a:pPr lvl="2" algn="just" eaLnBrk="1" hangingPunct="1"/>
            <a:r>
              <a:rPr lang="zh-CN" sz="1800" smtClean="0"/>
              <a:t>由端点的切平面知</a:t>
            </a:r>
            <a:r>
              <a:rPr lang="en-US" altLang="zh-CN" sz="1800" i="1" smtClean="0"/>
              <a:t>P</a:t>
            </a:r>
            <a:r>
              <a:rPr lang="en-US" altLang="zh-CN" sz="1800" i="1" baseline="-25000" smtClean="0"/>
              <a:t>00</a:t>
            </a:r>
            <a:r>
              <a:rPr lang="en-US" altLang="zh-CN" sz="1800" i="1" smtClean="0"/>
              <a:t>P</a:t>
            </a:r>
            <a:r>
              <a:rPr lang="en-US" altLang="zh-CN" sz="1800" i="1" baseline="-25000" smtClean="0"/>
              <a:t>01</a:t>
            </a:r>
            <a:r>
              <a:rPr lang="en-US" altLang="zh-CN" sz="1800" smtClean="0"/>
              <a:t>×</a:t>
            </a:r>
            <a:r>
              <a:rPr lang="en-US" altLang="zh-CN" sz="1800" i="1" smtClean="0"/>
              <a:t>P</a:t>
            </a:r>
            <a:r>
              <a:rPr lang="en-US" altLang="zh-CN" sz="1800" i="1" baseline="-25000" smtClean="0"/>
              <a:t>00</a:t>
            </a:r>
            <a:r>
              <a:rPr lang="en-US" altLang="zh-CN" sz="1800" i="1" smtClean="0"/>
              <a:t>P</a:t>
            </a:r>
            <a:r>
              <a:rPr lang="en-US" altLang="zh-CN" sz="1800" i="1" baseline="-25000" smtClean="0"/>
              <a:t>10</a:t>
            </a:r>
            <a:r>
              <a:rPr lang="zh-CN" sz="1800" smtClean="0"/>
              <a:t>是</a:t>
            </a:r>
            <a:r>
              <a:rPr lang="en-US" altLang="zh-CN" sz="1800" i="1" smtClean="0"/>
              <a:t>P(u,v)</a:t>
            </a:r>
            <a:r>
              <a:rPr lang="zh-CN" sz="1800" smtClean="0"/>
              <a:t>在点</a:t>
            </a:r>
            <a:r>
              <a:rPr lang="en-US" altLang="zh-CN" sz="1800" i="1" smtClean="0"/>
              <a:t>P</a:t>
            </a:r>
            <a:r>
              <a:rPr lang="en-US" altLang="zh-CN" sz="1800" i="1" baseline="-25000" smtClean="0"/>
              <a:t>00</a:t>
            </a:r>
            <a:r>
              <a:rPr lang="zh-CN" sz="1800" smtClean="0"/>
              <a:t>的法向，其余各端点</a:t>
            </a:r>
            <a:r>
              <a:rPr lang="en-US" altLang="zh-CN" sz="1800" i="1" smtClean="0"/>
              <a:t>P</a:t>
            </a:r>
            <a:r>
              <a:rPr lang="en-US" altLang="zh-CN" sz="1800" i="1" baseline="-25000" smtClean="0"/>
              <a:t>0n</a:t>
            </a:r>
            <a:r>
              <a:rPr lang="en-US" altLang="zh-CN" sz="1800" i="1" smtClean="0"/>
              <a:t>, P</a:t>
            </a:r>
            <a:r>
              <a:rPr lang="en-US" altLang="zh-CN" sz="1800" i="1" baseline="-25000" smtClean="0"/>
              <a:t>mn</a:t>
            </a:r>
            <a:r>
              <a:rPr lang="en-US" altLang="zh-CN" sz="1800" i="1" smtClean="0"/>
              <a:t>, P</a:t>
            </a:r>
            <a:r>
              <a:rPr lang="en-US" altLang="zh-CN" sz="1800" i="1" baseline="-25000" smtClean="0"/>
              <a:t>m0</a:t>
            </a:r>
            <a:r>
              <a:rPr lang="zh-CN" sz="1800" smtClean="0"/>
              <a:t>的法向类似</a:t>
            </a:r>
          </a:p>
          <a:p>
            <a:pPr lvl="1" algn="just" eaLnBrk="1" hangingPunct="1"/>
            <a:r>
              <a:rPr lang="zh-CN" sz="2000" smtClean="0"/>
              <a:t>交互能力</a:t>
            </a:r>
          </a:p>
          <a:p>
            <a:pPr lvl="2" algn="just" eaLnBrk="1" hangingPunct="1"/>
            <a:r>
              <a:rPr lang="en-US" altLang="zh-CN" sz="1800" i="1" smtClean="0"/>
              <a:t>P(u,v)</a:t>
            </a:r>
            <a:r>
              <a:rPr lang="zh-CN" sz="1800" smtClean="0"/>
              <a:t>的控制网络</a:t>
            </a:r>
            <a:r>
              <a:rPr lang="en-US" altLang="zh-CN" sz="1800" smtClean="0"/>
              <a:t>{</a:t>
            </a:r>
            <a:r>
              <a:rPr lang="en-US" altLang="zh-CN" sz="1800" i="1" smtClean="0"/>
              <a:t>P</a:t>
            </a:r>
            <a:r>
              <a:rPr lang="en-US" altLang="zh-CN" sz="1800" i="1" baseline="-25000" smtClean="0"/>
              <a:t>ij</a:t>
            </a:r>
            <a:r>
              <a:rPr lang="en-US" altLang="zh-CN" sz="1800" smtClean="0"/>
              <a:t>}</a:t>
            </a:r>
            <a:r>
              <a:rPr lang="zh-CN" sz="1800" smtClean="0"/>
              <a:t>可以作为曲面输入和人机交互的良好手段</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75074E6-E37C-4AF2-A417-9103CE5568A2}" type="datetime1">
              <a:rPr lang="zh-CN" altLang="en-US" baseline="0"/>
              <a:pPr eaLnBrk="1" hangingPunct="1"/>
              <a:t>2010/12/17</a:t>
            </a:fld>
            <a:endParaRPr lang="zh-CN" altLang="zh-CN" baseline="0"/>
          </a:p>
        </p:txBody>
      </p:sp>
      <p:sp>
        <p:nvSpPr>
          <p:cNvPr id="10752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AA6E533B-9AA0-47D9-A21B-35FD45C1B447}" type="slidenum">
              <a:rPr lang="zh-CN" altLang="zh-CN" baseline="0"/>
              <a:pPr eaLnBrk="1" hangingPunct="1"/>
              <a:t>91</a:t>
            </a:fld>
            <a:endParaRPr lang="zh-CN" altLang="zh-CN" baseline="0"/>
          </a:p>
        </p:txBody>
      </p:sp>
      <p:sp>
        <p:nvSpPr>
          <p:cNvPr id="10752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7525" name="Rectangle 3"/>
          <p:cNvSpPr>
            <a:spLocks noChangeArrowheads="1"/>
          </p:cNvSpPr>
          <p:nvPr/>
        </p:nvSpPr>
        <p:spPr bwMode="auto">
          <a:xfrm>
            <a:off x="0" y="1924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07526" name="Picture 4" descr="http:/www.lnnu.edu.cn/xdjyjx/tuxing/Chapter3/312img/CG_Gif_3_015.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403350" y="1700213"/>
            <a:ext cx="6553200" cy="409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7" name="Rectangle 5"/>
          <p:cNvSpPr>
            <a:spLocks noChangeArrowheads="1"/>
          </p:cNvSpPr>
          <p:nvPr/>
        </p:nvSpPr>
        <p:spPr bwMode="auto">
          <a:xfrm>
            <a:off x="2627313" y="5949950"/>
            <a:ext cx="4044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baseline="0">
                <a:cs typeface="Times New Roman" pitchFamily="18" charset="0"/>
              </a:rPr>
              <a:t>图</a:t>
            </a:r>
            <a:r>
              <a:rPr lang="zh-CN" altLang="zh-CN" baseline="0">
                <a:cs typeface="Times New Roman" pitchFamily="18" charset="0"/>
              </a:rPr>
              <a:t>5.1.15 </a:t>
            </a:r>
            <a:r>
              <a:rPr lang="zh-CN" baseline="0">
                <a:cs typeface="Times New Roman" pitchFamily="18" charset="0"/>
              </a:rPr>
              <a:t>双三次</a:t>
            </a:r>
            <a:r>
              <a:rPr lang="zh-CN" altLang="zh-CN" baseline="0">
                <a:cs typeface="Times New Roman" pitchFamily="18" charset="0"/>
              </a:rPr>
              <a:t>Bezier</a:t>
            </a:r>
            <a:r>
              <a:rPr lang="zh-CN" baseline="0">
                <a:cs typeface="Times New Roman" pitchFamily="18" charset="0"/>
              </a:rPr>
              <a:t>曲面及边界信息</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B43CD627-D800-4207-A30F-00A350A08422}" type="datetime1">
              <a:rPr lang="zh-CN" altLang="en-US" baseline="0"/>
              <a:pPr eaLnBrk="1" hangingPunct="1"/>
              <a:t>2010/12/17</a:t>
            </a:fld>
            <a:endParaRPr lang="zh-CN" altLang="zh-CN" baseline="0"/>
          </a:p>
        </p:txBody>
      </p:sp>
      <p:sp>
        <p:nvSpPr>
          <p:cNvPr id="10854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B50B254-0731-4D9A-B7DE-190586BB7BFF}" type="slidenum">
              <a:rPr lang="zh-CN" altLang="zh-CN" baseline="0"/>
              <a:pPr eaLnBrk="1" hangingPunct="1"/>
              <a:t>92</a:t>
            </a:fld>
            <a:endParaRPr lang="zh-CN" altLang="zh-CN" baseline="0"/>
          </a:p>
        </p:txBody>
      </p:sp>
      <p:sp>
        <p:nvSpPr>
          <p:cNvPr id="10854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8549" name="Rectangle 3"/>
          <p:cNvSpPr>
            <a:spLocks noChangeArrowheads="1"/>
          </p:cNvSpPr>
          <p:nvPr/>
        </p:nvSpPr>
        <p:spPr bwMode="auto">
          <a:xfrm>
            <a:off x="287338" y="1917700"/>
            <a:ext cx="79216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buClr>
                <a:schemeClr val="hlink"/>
              </a:buClr>
              <a:buFont typeface="Wingdings" pitchFamily="2" charset="2"/>
              <a:buChar char="v"/>
            </a:pPr>
            <a:r>
              <a:rPr lang="zh-CN" altLang="zh-CN" sz="2400" baseline="0">
                <a:cs typeface="Times New Roman" pitchFamily="18" charset="0"/>
              </a:rPr>
              <a:t> Bezier</a:t>
            </a:r>
            <a:r>
              <a:rPr lang="zh-CN" sz="2400" baseline="0">
                <a:cs typeface="Times New Roman" pitchFamily="18" charset="0"/>
              </a:rPr>
              <a:t>曲面片的拼接</a:t>
            </a:r>
          </a:p>
          <a:p>
            <a:pPr lvl="1" algn="just" eaLnBrk="0" hangingPunct="0">
              <a:spcBef>
                <a:spcPct val="20000"/>
              </a:spcBef>
              <a:buClr>
                <a:schemeClr val="accent2"/>
              </a:buClr>
              <a:buFont typeface="Wingdings" pitchFamily="2" charset="2"/>
              <a:buChar char=""/>
            </a:pPr>
            <a:r>
              <a:rPr lang="zh-CN" altLang="zh-CN" sz="2000" baseline="0">
                <a:cs typeface="Times New Roman" pitchFamily="18" charset="0"/>
              </a:rPr>
              <a:t> </a:t>
            </a:r>
            <a:r>
              <a:rPr lang="zh-CN" sz="2000" baseline="0">
                <a:cs typeface="Times New Roman" pitchFamily="18" charset="0"/>
              </a:rPr>
              <a:t>设两张</a:t>
            </a:r>
            <a:r>
              <a:rPr lang="zh-CN" altLang="zh-CN" sz="2000" i="1" baseline="0">
                <a:cs typeface="Times New Roman" pitchFamily="18" charset="0"/>
              </a:rPr>
              <a:t>m</a:t>
            </a:r>
            <a:r>
              <a:rPr lang="zh-CN" altLang="zh-CN" sz="2000" baseline="0">
                <a:cs typeface="Times New Roman" pitchFamily="18" charset="0"/>
              </a:rPr>
              <a:t>×</a:t>
            </a:r>
            <a:r>
              <a:rPr lang="zh-CN" altLang="zh-CN" sz="2000" i="1" baseline="0">
                <a:cs typeface="Times New Roman" pitchFamily="18" charset="0"/>
              </a:rPr>
              <a:t>n</a:t>
            </a:r>
            <a:r>
              <a:rPr lang="zh-CN" sz="2000" baseline="0">
                <a:cs typeface="Times New Roman" pitchFamily="18" charset="0"/>
              </a:rPr>
              <a:t>次</a:t>
            </a:r>
            <a:r>
              <a:rPr lang="zh-CN" altLang="zh-CN" sz="2000" baseline="0">
                <a:cs typeface="Times New Roman" pitchFamily="18" charset="0"/>
              </a:rPr>
              <a:t>Bezier</a:t>
            </a:r>
            <a:r>
              <a:rPr lang="zh-CN" sz="2000" baseline="0">
                <a:cs typeface="Times New Roman" pitchFamily="18" charset="0"/>
              </a:rPr>
              <a:t>曲面片分别由控制顶点</a:t>
            </a:r>
            <a:r>
              <a:rPr lang="zh-CN" altLang="zh-CN" sz="2000" i="1" baseline="0">
                <a:cs typeface="Times New Roman" pitchFamily="18" charset="0"/>
              </a:rPr>
              <a:t>P</a:t>
            </a:r>
            <a:r>
              <a:rPr lang="zh-CN" altLang="zh-CN" sz="2000" i="1" baseline="-30000">
                <a:cs typeface="Times New Roman" pitchFamily="18" charset="0"/>
              </a:rPr>
              <a:t>ij</a:t>
            </a:r>
            <a:r>
              <a:rPr lang="zh-CN" sz="2000" baseline="0">
                <a:cs typeface="Times New Roman" pitchFamily="18" charset="0"/>
              </a:rPr>
              <a:t>和</a:t>
            </a:r>
            <a:r>
              <a:rPr lang="zh-CN" altLang="zh-CN" sz="2000" i="1" baseline="0">
                <a:cs typeface="Times New Roman" pitchFamily="18" charset="0"/>
              </a:rPr>
              <a:t>Q</a:t>
            </a:r>
            <a:r>
              <a:rPr lang="zh-CN" altLang="zh-CN" sz="2000" i="1" baseline="-30000">
                <a:cs typeface="Times New Roman" pitchFamily="18" charset="0"/>
              </a:rPr>
              <a:t>ij</a:t>
            </a:r>
            <a:r>
              <a:rPr lang="zh-CN" sz="2000" baseline="0">
                <a:cs typeface="Times New Roman" pitchFamily="18" charset="0"/>
              </a:rPr>
              <a:t>定义</a:t>
            </a:r>
            <a:r>
              <a:rPr lang="zh-CN" sz="2400" baseline="0">
                <a:ea typeface="仿宋_GB2312" pitchFamily="49" charset="-122"/>
              </a:rPr>
              <a:t> </a:t>
            </a:r>
          </a:p>
        </p:txBody>
      </p:sp>
      <p:pic>
        <p:nvPicPr>
          <p:cNvPr id="108550" name="Picture 4" descr="http:/www.lnnu.edu.cn/xdjyjx/tuxing/Chapter3/CG_Gif_3_296.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1050" y="2708275"/>
            <a:ext cx="432117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Rectangle 5"/>
          <p:cNvSpPr>
            <a:spLocks noChangeArrowheads="1"/>
          </p:cNvSpPr>
          <p:nvPr/>
        </p:nvSpPr>
        <p:spPr bwMode="auto">
          <a:xfrm>
            <a:off x="179388" y="4076700"/>
            <a:ext cx="864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ct val="20000"/>
              </a:spcBef>
            </a:pPr>
            <a:r>
              <a:rPr lang="zh-CN" altLang="zh-CN" sz="2000" baseline="0"/>
              <a:t>	</a:t>
            </a:r>
            <a:r>
              <a:rPr lang="zh-CN" sz="2000" baseline="0"/>
              <a:t>两曲面片</a:t>
            </a:r>
            <a:r>
              <a:rPr lang="zh-CN" altLang="zh-CN" sz="2000" i="1" baseline="0"/>
              <a:t>G</a:t>
            </a:r>
            <a:r>
              <a:rPr lang="zh-CN" altLang="zh-CN" sz="2000" baseline="30000"/>
              <a:t>0</a:t>
            </a:r>
            <a:r>
              <a:rPr lang="zh-CN" sz="2000" baseline="0"/>
              <a:t>连续：有公共的边界：</a:t>
            </a:r>
          </a:p>
          <a:p>
            <a:pPr algn="just">
              <a:spcBef>
                <a:spcPct val="20000"/>
              </a:spcBef>
            </a:pPr>
            <a:r>
              <a:rPr lang="zh-CN" altLang="zh-CN" sz="2000" i="1" baseline="0"/>
              <a:t>	                 </a:t>
            </a:r>
            <a:r>
              <a:rPr lang="zh-CN" altLang="zh-CN" i="1" baseline="0"/>
              <a:t>P</a:t>
            </a:r>
            <a:r>
              <a:rPr lang="zh-CN" altLang="zh-CN" baseline="0"/>
              <a:t>(1,</a:t>
            </a:r>
            <a:r>
              <a:rPr lang="zh-CN" altLang="zh-CN" i="1" baseline="0"/>
              <a:t>v</a:t>
            </a:r>
            <a:r>
              <a:rPr lang="zh-CN" altLang="zh-CN" baseline="0"/>
              <a:t>)</a:t>
            </a:r>
            <a:r>
              <a:rPr lang="zh-CN" altLang="zh-CN" i="1" baseline="0"/>
              <a:t>=Q</a:t>
            </a:r>
            <a:r>
              <a:rPr lang="zh-CN" altLang="zh-CN" baseline="0"/>
              <a:t>(0,</a:t>
            </a:r>
            <a:r>
              <a:rPr lang="zh-CN" altLang="zh-CN" i="1" baseline="0"/>
              <a:t>v</a:t>
            </a:r>
            <a:r>
              <a:rPr lang="zh-CN" altLang="zh-CN" baseline="0"/>
              <a:t>)      </a:t>
            </a:r>
            <a:r>
              <a:rPr lang="zh-CN" baseline="0"/>
              <a:t>于是有</a:t>
            </a:r>
            <a:r>
              <a:rPr lang="zh-CN" altLang="zh-CN" i="1" baseline="0"/>
              <a:t>P</a:t>
            </a:r>
            <a:r>
              <a:rPr lang="zh-CN" altLang="zh-CN" i="1"/>
              <a:t>mi</a:t>
            </a:r>
            <a:r>
              <a:rPr lang="zh-CN" altLang="zh-CN" i="1" baseline="0"/>
              <a:t>=Q</a:t>
            </a:r>
            <a:r>
              <a:rPr lang="zh-CN" altLang="zh-CN"/>
              <a:t>0</a:t>
            </a:r>
            <a:r>
              <a:rPr lang="zh-CN" altLang="zh-CN" i="1"/>
              <a:t>i</a:t>
            </a:r>
            <a:r>
              <a:rPr lang="zh-CN" baseline="0"/>
              <a:t>，</a:t>
            </a:r>
            <a:r>
              <a:rPr lang="zh-CN" altLang="zh-CN" baseline="0"/>
              <a:t>(</a:t>
            </a:r>
            <a:r>
              <a:rPr lang="zh-CN" altLang="zh-CN" i="1" baseline="0"/>
              <a:t>i</a:t>
            </a:r>
            <a:r>
              <a:rPr lang="zh-CN" altLang="zh-CN" baseline="0"/>
              <a:t>=0,1,</a:t>
            </a:r>
            <a:r>
              <a:rPr lang="zh-CN" altLang="zh-CN" i="1" baseline="0"/>
              <a:t>...</a:t>
            </a:r>
            <a:r>
              <a:rPr lang="zh-CN" altLang="zh-CN" baseline="0"/>
              <a:t>,</a:t>
            </a:r>
            <a:r>
              <a:rPr lang="zh-CN" altLang="zh-CN" i="1" baseline="0"/>
              <a:t>n</a:t>
            </a:r>
            <a:r>
              <a:rPr lang="zh-CN" altLang="zh-CN" baseline="0"/>
              <a:t>)</a:t>
            </a:r>
          </a:p>
          <a:p>
            <a:pPr algn="just">
              <a:spcBef>
                <a:spcPct val="20000"/>
              </a:spcBef>
            </a:pPr>
            <a:r>
              <a:rPr lang="zh-CN" altLang="zh-CN" sz="2000" baseline="0"/>
              <a:t>	</a:t>
            </a:r>
            <a:r>
              <a:rPr lang="zh-CN" sz="2000" baseline="0"/>
              <a:t>两曲面片</a:t>
            </a:r>
            <a:r>
              <a:rPr lang="zh-CN" altLang="zh-CN" sz="2000" i="1" baseline="0">
                <a:cs typeface="Times New Roman" pitchFamily="18" charset="0"/>
              </a:rPr>
              <a:t>G</a:t>
            </a:r>
            <a:r>
              <a:rPr lang="zh-CN" altLang="zh-CN" sz="2000" baseline="30000">
                <a:cs typeface="Times New Roman" pitchFamily="18" charset="0"/>
              </a:rPr>
              <a:t>1</a:t>
            </a:r>
            <a:r>
              <a:rPr lang="zh-CN" sz="2000" baseline="0">
                <a:cs typeface="Times New Roman" pitchFamily="18" charset="0"/>
              </a:rPr>
              <a:t>连续：在公共边界上有公共切平面：</a:t>
            </a:r>
            <a:r>
              <a:rPr lang="zh-CN" sz="2400" baseline="0">
                <a:latin typeface="Times New Roman" pitchFamily="18" charset="0"/>
                <a:ea typeface="仿宋_GB2312" pitchFamily="49" charset="-122"/>
              </a:rPr>
              <a:t> </a:t>
            </a:r>
          </a:p>
        </p:txBody>
      </p:sp>
      <p:pic>
        <p:nvPicPr>
          <p:cNvPr id="108552" name="Picture 6" descr="http:/www.lnnu.edu.cn/xdjyjx/tuxing/Chapter3/CG_Gif_3_297.gif"/>
          <p:cNvPicPr>
            <a:picLocks noGrp="1" noRot="1" noChangeAspect="1" noChangeArrowheads="1"/>
          </p:cNvPicPr>
          <p:nvPr>
            <p:ph idx="1"/>
          </p:nvPr>
        </p:nvPicPr>
        <p:blipFill>
          <a:blip r:embed="rId4" r:link="rId5">
            <a:extLst>
              <a:ext uri="{28A0092B-C50C-407E-A947-70E740481C1C}">
                <a14:useLocalDpi xmlns:a14="http://schemas.microsoft.com/office/drawing/2010/main" val="0"/>
              </a:ext>
            </a:extLst>
          </a:blip>
          <a:srcRect/>
          <a:stretch>
            <a:fillRect/>
          </a:stretch>
        </p:blipFill>
        <p:spPr>
          <a:xfrm>
            <a:off x="1908175" y="5373688"/>
            <a:ext cx="5605463" cy="457200"/>
          </a:xfrm>
          <a:noFill/>
        </p:spPr>
      </p:pic>
      <p:sp>
        <p:nvSpPr>
          <p:cNvPr id="108553" name="Text Box 7"/>
          <p:cNvSpPr txBox="1">
            <a:spLocks noChangeArrowheads="1"/>
          </p:cNvSpPr>
          <p:nvPr/>
        </p:nvSpPr>
        <p:spPr bwMode="auto">
          <a:xfrm>
            <a:off x="2843213" y="5922963"/>
            <a:ext cx="2132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altLang="zh-CN" sz="2000" i="1" baseline="0"/>
              <a:t>P</a:t>
            </a:r>
            <a:r>
              <a:rPr lang="zh-CN" altLang="zh-CN" sz="2000" i="1"/>
              <a:t>20</a:t>
            </a:r>
            <a:r>
              <a:rPr lang="zh-CN" altLang="zh-CN" sz="2000" baseline="0"/>
              <a:t> </a:t>
            </a:r>
            <a:r>
              <a:rPr lang="zh-CN" sz="2000" baseline="0"/>
              <a:t>即法向量相同</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2C4F3AF-EA1F-48A1-A328-317DA2CAE379}" type="datetime1">
              <a:rPr lang="zh-CN" altLang="en-US" baseline="0"/>
              <a:pPr eaLnBrk="1" hangingPunct="1"/>
              <a:t>2010/12/17</a:t>
            </a:fld>
            <a:endParaRPr lang="zh-CN" altLang="zh-CN" baseline="0"/>
          </a:p>
        </p:txBody>
      </p:sp>
      <p:sp>
        <p:nvSpPr>
          <p:cNvPr id="10957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B586D67-8650-4A39-87FD-4108067BADA4}" type="slidenum">
              <a:rPr lang="zh-CN" altLang="zh-CN" baseline="0"/>
              <a:pPr eaLnBrk="1" hangingPunct="1"/>
              <a:t>93</a:t>
            </a:fld>
            <a:endParaRPr lang="zh-CN" altLang="zh-CN" baseline="0"/>
          </a:p>
        </p:txBody>
      </p:sp>
      <p:sp>
        <p:nvSpPr>
          <p:cNvPr id="109572" name="Rectangle 2"/>
          <p:cNvSpPr>
            <a:spLocks noGrp="1" noRot="1" noChangeArrowheads="1"/>
          </p:cNvSpPr>
          <p:nvPr>
            <p:ph type="title"/>
          </p:nvPr>
        </p:nvSpPr>
        <p:spPr/>
        <p:txBody>
          <a:bodyPr/>
          <a:lstStyle/>
          <a:p>
            <a:pPr eaLnBrk="1" hangingPunct="1"/>
            <a:r>
              <a:rPr lang="zh-CN" b="1" u="sng" smtClean="0"/>
              <a:t>第五章：曲线与曲面</a:t>
            </a:r>
          </a:p>
        </p:txBody>
      </p:sp>
      <p:sp>
        <p:nvSpPr>
          <p:cNvPr id="109573" name="Rectangle 3"/>
          <p:cNvSpPr>
            <a:spLocks noChangeArrowheads="1"/>
          </p:cNvSpPr>
          <p:nvPr/>
        </p:nvSpPr>
        <p:spPr bwMode="auto">
          <a:xfrm>
            <a:off x="0" y="2054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en-US"/>
          </a:p>
        </p:txBody>
      </p:sp>
      <p:pic>
        <p:nvPicPr>
          <p:cNvPr id="109574" name="Picture 4" descr="http:/www.lnnu.edu.cn/xdjyjx/tuxing/Chapter3/312img/CG_Gif_3_016.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124075" y="1844675"/>
            <a:ext cx="4968875"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5" name="Rectangle 5"/>
          <p:cNvSpPr>
            <a:spLocks noChangeArrowheads="1"/>
          </p:cNvSpPr>
          <p:nvPr/>
        </p:nvSpPr>
        <p:spPr bwMode="auto">
          <a:xfrm>
            <a:off x="2700338" y="5949950"/>
            <a:ext cx="3441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just">
              <a:spcBef>
                <a:spcPct val="20000"/>
              </a:spcBef>
            </a:pPr>
            <a:r>
              <a:rPr lang="zh-CN" baseline="0">
                <a:cs typeface="Times New Roman" pitchFamily="18" charset="0"/>
              </a:rPr>
              <a:t>图</a:t>
            </a:r>
            <a:r>
              <a:rPr lang="zh-CN" altLang="zh-CN" baseline="0">
                <a:cs typeface="Times New Roman" pitchFamily="18" charset="0"/>
              </a:rPr>
              <a:t>5.1.16 Bezier</a:t>
            </a:r>
            <a:r>
              <a:rPr lang="zh-CN" baseline="0">
                <a:cs typeface="Times New Roman" pitchFamily="18" charset="0"/>
              </a:rPr>
              <a:t>曲面片的拼接</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F3031C4-C1C8-4ED6-BDC7-02BB2E01F1B1}" type="datetime1">
              <a:rPr lang="zh-CN" altLang="en-US" baseline="0"/>
              <a:pPr eaLnBrk="1" hangingPunct="1"/>
              <a:t>2010/12/17</a:t>
            </a:fld>
            <a:endParaRPr lang="zh-CN" altLang="zh-CN" baseline="0"/>
          </a:p>
        </p:txBody>
      </p:sp>
      <p:sp>
        <p:nvSpPr>
          <p:cNvPr id="110595"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2EB1FEB9-5151-4656-A727-EB00773A0E34}" type="slidenum">
              <a:rPr lang="zh-CN" altLang="zh-CN" baseline="0"/>
              <a:pPr eaLnBrk="1" hangingPunct="1"/>
              <a:t>94</a:t>
            </a:fld>
            <a:endParaRPr lang="zh-CN" altLang="zh-CN" baseline="0"/>
          </a:p>
        </p:txBody>
      </p:sp>
      <p:sp>
        <p:nvSpPr>
          <p:cNvPr id="110596"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0597" name="Rectangle 3"/>
          <p:cNvSpPr>
            <a:spLocks noGrp="1" noRot="1" noChangeArrowheads="1"/>
          </p:cNvSpPr>
          <p:nvPr>
            <p:ph type="body" idx="1"/>
          </p:nvPr>
        </p:nvSpPr>
        <p:spPr/>
        <p:txBody>
          <a:bodyPr/>
          <a:lstStyle/>
          <a:p>
            <a:pPr marL="263525" indent="-263525" eaLnBrk="1" hangingPunct="1"/>
            <a:r>
              <a:rPr lang="en-US" altLang="zh-CN" sz="2400" smtClean="0"/>
              <a:t>5.3 B</a:t>
            </a:r>
            <a:r>
              <a:rPr lang="zh-CN" sz="2400" smtClean="0"/>
              <a:t>样条曲线与曲面</a:t>
            </a:r>
          </a:p>
          <a:p>
            <a:pPr lvl="1" eaLnBrk="1" hangingPunct="1"/>
            <a:r>
              <a:rPr lang="en-US" altLang="zh-CN" sz="2000" smtClean="0"/>
              <a:t>Bezier</a:t>
            </a:r>
            <a:r>
              <a:rPr lang="zh-CN" sz="2000" smtClean="0"/>
              <a:t>曲线曲面有许多优越性，但有以下不足：</a:t>
            </a:r>
          </a:p>
          <a:p>
            <a:pPr lvl="2" eaLnBrk="1" hangingPunct="1"/>
            <a:r>
              <a:rPr lang="zh-CN" sz="1800" smtClean="0"/>
              <a:t>特征多边形顶点个数决定了</a:t>
            </a:r>
            <a:r>
              <a:rPr lang="en-US" altLang="zh-CN" sz="1800" smtClean="0"/>
              <a:t>Bezier</a:t>
            </a:r>
            <a:r>
              <a:rPr lang="zh-CN" sz="1800" smtClean="0"/>
              <a:t>曲线的阶次，当</a:t>
            </a:r>
            <a:r>
              <a:rPr lang="en-US" altLang="zh-CN" sz="1800" smtClean="0"/>
              <a:t>n</a:t>
            </a:r>
            <a:r>
              <a:rPr lang="zh-CN" sz="1800" smtClean="0"/>
              <a:t>较大时特征多边形对曲线的控制将会减弱</a:t>
            </a:r>
          </a:p>
          <a:p>
            <a:pPr lvl="2" eaLnBrk="1" hangingPunct="1"/>
            <a:r>
              <a:rPr lang="en-US" altLang="zh-CN" sz="1800" smtClean="0"/>
              <a:t>Bezier</a:t>
            </a:r>
            <a:r>
              <a:rPr lang="zh-CN" sz="1800" smtClean="0"/>
              <a:t>曲线或曲面不能作局部修改，即改变某一个控制顶点的位置对整个曲线曲面都有影响，其原因在于调和函数</a:t>
            </a:r>
            <a:r>
              <a:rPr lang="en-US" altLang="zh-CN" sz="1800" smtClean="0"/>
              <a:t>B</a:t>
            </a:r>
            <a:r>
              <a:rPr lang="en-US" altLang="zh-CN" sz="1800" baseline="-25000" smtClean="0"/>
              <a:t>i,n</a:t>
            </a:r>
            <a:r>
              <a:rPr lang="en-US" altLang="zh-CN" sz="1800" smtClean="0"/>
              <a:t>(t)</a:t>
            </a:r>
            <a:r>
              <a:rPr lang="zh-CN" sz="1800" smtClean="0"/>
              <a:t>在</a:t>
            </a:r>
            <a:r>
              <a:rPr lang="en-US" altLang="zh-CN" sz="1800" smtClean="0"/>
              <a:t>0≤t≤1</a:t>
            </a:r>
            <a:r>
              <a:rPr lang="zh-CN" sz="1800" smtClean="0"/>
              <a:t>的整个区间内均不为零</a:t>
            </a:r>
          </a:p>
          <a:p>
            <a:pPr lvl="2" eaLnBrk="1" hangingPunct="1"/>
            <a:r>
              <a:rPr lang="en-US" altLang="zh-CN" sz="1800" smtClean="0"/>
              <a:t>Bezier</a:t>
            </a:r>
            <a:r>
              <a:rPr lang="zh-CN" sz="1800" smtClean="0"/>
              <a:t>曲线或曲面的拼接比较复杂</a:t>
            </a:r>
          </a:p>
          <a:p>
            <a:pPr lvl="1" eaLnBrk="1" hangingPunct="1"/>
            <a:r>
              <a:rPr lang="en-US" altLang="zh-CN" sz="2000" smtClean="0"/>
              <a:t>1972 </a:t>
            </a:r>
            <a:r>
              <a:rPr lang="zh-CN" sz="2000" smtClean="0"/>
              <a:t>年，</a:t>
            </a:r>
            <a:r>
              <a:rPr lang="en-US" altLang="zh-CN" sz="2000" smtClean="0"/>
              <a:t>Gordon</a:t>
            </a:r>
            <a:r>
              <a:rPr lang="zh-CN" sz="2000" smtClean="0"/>
              <a:t>、</a:t>
            </a:r>
            <a:r>
              <a:rPr lang="en-US" altLang="zh-CN" sz="2000" smtClean="0"/>
              <a:t>Riesenfeld</a:t>
            </a:r>
            <a:r>
              <a:rPr lang="zh-CN" sz="2000" smtClean="0"/>
              <a:t>等人拓扩了</a:t>
            </a:r>
            <a:r>
              <a:rPr lang="en-US" altLang="zh-CN" sz="2000" smtClean="0"/>
              <a:t>Bezier</a:t>
            </a:r>
            <a:r>
              <a:rPr lang="zh-CN" sz="2000" smtClean="0"/>
              <a:t>曲线，用</a:t>
            </a:r>
            <a:r>
              <a:rPr lang="en-US" altLang="zh-CN" sz="2000" smtClean="0"/>
              <a:t>B</a:t>
            </a:r>
            <a:r>
              <a:rPr lang="zh-CN" sz="2000" smtClean="0"/>
              <a:t>样条函数代替</a:t>
            </a:r>
            <a:r>
              <a:rPr lang="en-US" altLang="zh-CN" sz="2000" smtClean="0"/>
              <a:t>Bernstein</a:t>
            </a:r>
            <a:r>
              <a:rPr lang="zh-CN" sz="2000" smtClean="0"/>
              <a:t>函数，在保留</a:t>
            </a:r>
            <a:r>
              <a:rPr lang="en-US" altLang="zh-CN" sz="2000" smtClean="0"/>
              <a:t>Bezier</a:t>
            </a:r>
            <a:r>
              <a:rPr lang="zh-CN" sz="2000" smtClean="0"/>
              <a:t>方法全部优点的同时，改进了</a:t>
            </a:r>
            <a:r>
              <a:rPr lang="en-US" altLang="zh-CN" sz="2000" smtClean="0"/>
              <a:t>Bezier</a:t>
            </a:r>
            <a:r>
              <a:rPr lang="zh-CN" sz="2000" smtClean="0"/>
              <a:t>特征多边形与</a:t>
            </a:r>
            <a:r>
              <a:rPr lang="en-US" altLang="zh-CN" sz="2000" smtClean="0"/>
              <a:t>Bernstein</a:t>
            </a:r>
            <a:r>
              <a:rPr lang="zh-CN" sz="2000" smtClean="0"/>
              <a:t>多项式次数有关且整体逼近差的弱点</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4D8DE49-1FDA-441B-87CC-8317897BF6CC}" type="datetime1">
              <a:rPr lang="zh-CN" altLang="en-US" baseline="0"/>
              <a:pPr eaLnBrk="1" hangingPunct="1"/>
              <a:t>2010/12/17</a:t>
            </a:fld>
            <a:endParaRPr lang="zh-CN" altLang="zh-CN" baseline="0"/>
          </a:p>
        </p:txBody>
      </p:sp>
      <p:sp>
        <p:nvSpPr>
          <p:cNvPr id="111619"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408496C7-1D7F-44BA-9CAC-DE546861D219}" type="slidenum">
              <a:rPr lang="zh-CN" altLang="zh-CN" baseline="0"/>
              <a:pPr eaLnBrk="1" hangingPunct="1"/>
              <a:t>95</a:t>
            </a:fld>
            <a:endParaRPr lang="zh-CN" altLang="zh-CN" baseline="0"/>
          </a:p>
        </p:txBody>
      </p:sp>
      <p:sp>
        <p:nvSpPr>
          <p:cNvPr id="111620"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1621" name="Rectangle 3"/>
          <p:cNvSpPr>
            <a:spLocks noGrp="1" noRot="1" noChangeArrowheads="1"/>
          </p:cNvSpPr>
          <p:nvPr>
            <p:ph type="body" idx="1"/>
          </p:nvPr>
        </p:nvSpPr>
        <p:spPr/>
        <p:txBody>
          <a:bodyPr/>
          <a:lstStyle/>
          <a:p>
            <a:pPr marL="263525" indent="-263525" algn="just" eaLnBrk="1" hangingPunct="1"/>
            <a:r>
              <a:rPr lang="zh-CN" sz="2400" smtClean="0"/>
              <a:t>样条的概念</a:t>
            </a:r>
          </a:p>
          <a:p>
            <a:pPr marL="882650" lvl="1" indent="-342900" algn="just" eaLnBrk="1" hangingPunct="1"/>
            <a:r>
              <a:rPr lang="zh-CN" sz="2000" smtClean="0"/>
              <a:t>绘图员经常使用一把富有弹性、易于弯曲的木条或金属条，加上压铁通过适当控制弯出一条通过或接近指定数据点</a:t>
            </a:r>
            <a:r>
              <a:rPr lang="en-US" altLang="zh-CN" sz="2000" smtClean="0"/>
              <a:t>(</a:t>
            </a:r>
            <a:r>
              <a:rPr lang="zh-CN" sz="2000" smtClean="0"/>
              <a:t>称为样点</a:t>
            </a:r>
            <a:r>
              <a:rPr lang="en-US" altLang="zh-CN" sz="2000" smtClean="0"/>
              <a:t>)</a:t>
            </a:r>
            <a:r>
              <a:rPr lang="zh-CN" sz="2000" smtClean="0"/>
              <a:t>的曲线，作为绘图的模板并称为样条曲线。在工业领域样条曲线很早就被应用到船体放样的工作之中。对于样条曲线的研究主要关注两个问题：间断点的数量和位置，以及曲线所采用的数学形式</a:t>
            </a:r>
          </a:p>
          <a:p>
            <a:pPr marL="882650" lvl="1" indent="-342900" algn="just" eaLnBrk="1" hangingPunct="1"/>
            <a:r>
              <a:rPr lang="en-US" altLang="zh-CN" sz="2000" smtClean="0"/>
              <a:t>B</a:t>
            </a:r>
            <a:r>
              <a:rPr lang="zh-CN" sz="2000" smtClean="0"/>
              <a:t>样条是一种广为使用的样条曲线，其突出优点是对局部的修改不会引起样条形状变化的远距离传播，也就是说修改样条的某些部分时，不会过多地影响曲线的其它部分</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6FC425DD-2CFA-4D89-9A6E-2146402680EF}" type="datetime1">
              <a:rPr lang="zh-CN" altLang="en-US" baseline="0"/>
              <a:pPr eaLnBrk="1" hangingPunct="1"/>
              <a:t>2010/12/17</a:t>
            </a:fld>
            <a:endParaRPr lang="zh-CN" altLang="zh-CN" baseline="0"/>
          </a:p>
        </p:txBody>
      </p:sp>
      <p:sp>
        <p:nvSpPr>
          <p:cNvPr id="33796" name="灯片编号占位符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8074055-546B-4F3A-A8CB-031AD18CA515}" type="slidenum">
              <a:rPr lang="zh-CN" altLang="zh-CN" baseline="0"/>
              <a:pPr eaLnBrk="1" hangingPunct="1"/>
              <a:t>96</a:t>
            </a:fld>
            <a:endParaRPr lang="zh-CN" altLang="zh-CN" baseline="0"/>
          </a:p>
        </p:txBody>
      </p:sp>
      <p:sp>
        <p:nvSpPr>
          <p:cNvPr id="33797" name="Rectangle 2"/>
          <p:cNvSpPr>
            <a:spLocks noGrp="1" noRot="1" noChangeArrowheads="1"/>
          </p:cNvSpPr>
          <p:nvPr>
            <p:ph type="title"/>
          </p:nvPr>
        </p:nvSpPr>
        <p:spPr/>
        <p:txBody>
          <a:bodyPr/>
          <a:lstStyle/>
          <a:p>
            <a:pPr eaLnBrk="1" hangingPunct="1"/>
            <a:r>
              <a:rPr lang="zh-CN" b="1" u="sng" smtClean="0"/>
              <a:t>第五章：曲线与曲面</a:t>
            </a:r>
          </a:p>
        </p:txBody>
      </p:sp>
      <p:sp>
        <p:nvSpPr>
          <p:cNvPr id="33798" name="Rectangle 3"/>
          <p:cNvSpPr>
            <a:spLocks noGrp="1" noRot="1" noChangeArrowheads="1"/>
          </p:cNvSpPr>
          <p:nvPr>
            <p:ph type="body" sz="half" idx="1"/>
          </p:nvPr>
        </p:nvSpPr>
        <p:spPr>
          <a:xfrm>
            <a:off x="301625" y="1905000"/>
            <a:ext cx="8518525" cy="4194175"/>
          </a:xfrm>
        </p:spPr>
        <p:txBody>
          <a:bodyPr/>
          <a:lstStyle/>
          <a:p>
            <a:pPr eaLnBrk="1" hangingPunct="1">
              <a:lnSpc>
                <a:spcPct val="80000"/>
              </a:lnSpc>
            </a:pPr>
            <a:r>
              <a:rPr lang="en-US" altLang="zh-CN" sz="2800" smtClean="0"/>
              <a:t>B</a:t>
            </a:r>
            <a:r>
              <a:rPr lang="zh-CN" sz="2800" smtClean="0"/>
              <a:t>样条曲线方程的定义和性质</a:t>
            </a:r>
          </a:p>
          <a:p>
            <a:pPr lvl="1" eaLnBrk="1" hangingPunct="1">
              <a:lnSpc>
                <a:spcPct val="80000"/>
              </a:lnSpc>
            </a:pPr>
            <a:r>
              <a:rPr lang="zh-CN" sz="2400" smtClean="0"/>
              <a:t>定义</a:t>
            </a:r>
          </a:p>
          <a:p>
            <a:pPr eaLnBrk="1" hangingPunct="1">
              <a:lnSpc>
                <a:spcPct val="80000"/>
              </a:lnSpc>
            </a:pPr>
            <a:endParaRPr lang="zh-CN" altLang="zh-CN" sz="2800" smtClean="0"/>
          </a:p>
          <a:p>
            <a:pPr lvl="1" eaLnBrk="1" hangingPunct="1">
              <a:lnSpc>
                <a:spcPct val="80000"/>
              </a:lnSpc>
            </a:pPr>
            <a:endParaRPr lang="zh-CN" altLang="zh-CN" smtClean="0"/>
          </a:p>
          <a:p>
            <a:pPr lvl="2" eaLnBrk="1" hangingPunct="1">
              <a:lnSpc>
                <a:spcPct val="80000"/>
              </a:lnSpc>
            </a:pPr>
            <a:endParaRPr lang="zh-CN" altLang="zh-CN" sz="2000" smtClean="0"/>
          </a:p>
          <a:p>
            <a:pPr lvl="2" eaLnBrk="1" hangingPunct="1">
              <a:lnSpc>
                <a:spcPct val="80000"/>
              </a:lnSpc>
            </a:pPr>
            <a:endParaRPr lang="zh-CN" altLang="zh-CN" sz="2000" smtClean="0"/>
          </a:p>
          <a:p>
            <a:pPr lvl="2" eaLnBrk="1" hangingPunct="1">
              <a:lnSpc>
                <a:spcPct val="80000"/>
              </a:lnSpc>
            </a:pPr>
            <a:endParaRPr lang="zh-CN" altLang="zh-CN" sz="2000" smtClean="0"/>
          </a:p>
          <a:p>
            <a:pPr lvl="2" eaLnBrk="1" hangingPunct="1">
              <a:lnSpc>
                <a:spcPct val="80000"/>
              </a:lnSpc>
            </a:pPr>
            <a:endParaRPr lang="zh-CN" altLang="zh-CN" sz="2000" smtClean="0"/>
          </a:p>
          <a:p>
            <a:pPr lvl="2" eaLnBrk="1" hangingPunct="1"/>
            <a:r>
              <a:rPr lang="en-US" altLang="zh-CN" sz="2000" smtClean="0"/>
              <a:t>P</a:t>
            </a:r>
            <a:r>
              <a:rPr lang="en-US" altLang="zh-CN" sz="2000" i="1" baseline="-25000" smtClean="0"/>
              <a:t>i</a:t>
            </a:r>
            <a:r>
              <a:rPr lang="en-US" altLang="zh-CN" sz="2000" smtClean="0"/>
              <a:t>(</a:t>
            </a:r>
            <a:r>
              <a:rPr lang="en-US" altLang="zh-CN" sz="2000" i="1" smtClean="0"/>
              <a:t>i=</a:t>
            </a:r>
            <a:r>
              <a:rPr lang="en-US" altLang="zh-CN" sz="2000" smtClean="0"/>
              <a:t>0,1,</a:t>
            </a:r>
            <a:r>
              <a:rPr lang="en-US" altLang="zh-CN" sz="2000" i="1" smtClean="0"/>
              <a:t>...</a:t>
            </a:r>
            <a:r>
              <a:rPr lang="en-US" altLang="zh-CN" sz="2000" smtClean="0"/>
              <a:t>,</a:t>
            </a:r>
            <a:r>
              <a:rPr lang="en-US" altLang="zh-CN" sz="2000" i="1" smtClean="0"/>
              <a:t>n</a:t>
            </a:r>
            <a:r>
              <a:rPr lang="en-US" altLang="zh-CN" sz="2000" smtClean="0"/>
              <a:t>)</a:t>
            </a:r>
            <a:r>
              <a:rPr lang="zh-CN" sz="2000" smtClean="0"/>
              <a:t>是控制多边形的顶点。给定参数</a:t>
            </a:r>
            <a:r>
              <a:rPr lang="en-US" altLang="zh-CN" sz="2000" i="1" smtClean="0"/>
              <a:t>t</a:t>
            </a:r>
            <a:r>
              <a:rPr lang="zh-CN" sz="2000" smtClean="0"/>
              <a:t>轴上的一个分割</a:t>
            </a:r>
            <a:r>
              <a:rPr lang="en-US" altLang="zh-CN" sz="2000" i="1" smtClean="0"/>
              <a:t>T</a:t>
            </a:r>
            <a:r>
              <a:rPr lang="en-US" altLang="zh-CN" sz="2000" smtClean="0"/>
              <a:t>=</a:t>
            </a:r>
            <a:r>
              <a:rPr lang="en-US" altLang="zh-CN" sz="2000" i="1" smtClean="0"/>
              <a:t>{t</a:t>
            </a:r>
            <a:r>
              <a:rPr lang="en-US" altLang="zh-CN" sz="2000" i="1" baseline="-25000" smtClean="0"/>
              <a:t>i</a:t>
            </a:r>
            <a:r>
              <a:rPr lang="en-US" altLang="zh-CN" sz="2000" smtClean="0"/>
              <a:t>: </a:t>
            </a:r>
            <a:r>
              <a:rPr lang="en-US" altLang="zh-CN" sz="2000" i="1" smtClean="0"/>
              <a:t>t</a:t>
            </a:r>
            <a:r>
              <a:rPr lang="en-US" altLang="zh-CN" sz="2000" i="1" baseline="-25000" smtClean="0"/>
              <a:t>0</a:t>
            </a:r>
            <a:r>
              <a:rPr lang="en-US" altLang="zh-CN" sz="2000" smtClean="0"/>
              <a:t>≤</a:t>
            </a:r>
            <a:r>
              <a:rPr lang="en-US" altLang="zh-CN" sz="2000" i="1" smtClean="0"/>
              <a:t>t</a:t>
            </a:r>
            <a:r>
              <a:rPr lang="en-US" altLang="zh-CN" sz="2000" i="1" baseline="-25000" smtClean="0"/>
              <a:t>1</a:t>
            </a:r>
            <a:r>
              <a:rPr lang="en-US" altLang="zh-CN" sz="2000" smtClean="0"/>
              <a:t>≤... ≤</a:t>
            </a:r>
            <a:r>
              <a:rPr lang="en-US" altLang="zh-CN" sz="2000" i="1" smtClean="0"/>
              <a:t>t</a:t>
            </a:r>
            <a:r>
              <a:rPr lang="en-US" altLang="zh-CN" sz="2000" i="1" baseline="-25000" smtClean="0"/>
              <a:t>n+k</a:t>
            </a:r>
            <a:r>
              <a:rPr lang="en-US" altLang="zh-CN" sz="2000" i="1" smtClean="0"/>
              <a:t>}</a:t>
            </a:r>
            <a:r>
              <a:rPr lang="en-US" altLang="zh-CN" sz="2000" smtClean="0"/>
              <a:t>, </a:t>
            </a:r>
            <a:r>
              <a:rPr lang="en-US" altLang="zh-CN" sz="2000" i="1" smtClean="0"/>
              <a:t>T</a:t>
            </a:r>
            <a:r>
              <a:rPr lang="zh-CN" sz="2000" smtClean="0"/>
              <a:t>称为节点矢量</a:t>
            </a:r>
            <a:r>
              <a:rPr lang="en-US" altLang="zh-CN" sz="2000" smtClean="0"/>
              <a:t>(</a:t>
            </a:r>
            <a:r>
              <a:rPr lang="zh-CN" sz="2000" smtClean="0"/>
              <a:t>即非递减的参数</a:t>
            </a:r>
            <a:r>
              <a:rPr lang="en-US" altLang="zh-CN" sz="2000" i="1" smtClean="0"/>
              <a:t>t</a:t>
            </a:r>
            <a:r>
              <a:rPr lang="zh-CN" sz="2000" smtClean="0"/>
              <a:t>序列</a:t>
            </a:r>
            <a:r>
              <a:rPr lang="en-US" altLang="zh-CN" sz="2000" smtClean="0"/>
              <a:t>, </a:t>
            </a:r>
            <a:r>
              <a:rPr lang="en-US" altLang="zh-CN" sz="2000" i="1" smtClean="0"/>
              <a:t>t</a:t>
            </a:r>
            <a:r>
              <a:rPr lang="en-US" altLang="zh-CN" sz="2000" i="1" baseline="-25000" smtClean="0"/>
              <a:t>i</a:t>
            </a:r>
            <a:r>
              <a:rPr lang="zh-CN" sz="2000" smtClean="0"/>
              <a:t>是节点值</a:t>
            </a:r>
            <a:r>
              <a:rPr lang="en-US" altLang="zh-CN" sz="2000" smtClean="0"/>
              <a:t>)</a:t>
            </a:r>
            <a:r>
              <a:rPr lang="zh-CN" sz="2000" smtClean="0"/>
              <a:t>。</a:t>
            </a:r>
            <a:r>
              <a:rPr lang="en-US" altLang="zh-CN" sz="2000" i="1" smtClean="0"/>
              <a:t>N</a:t>
            </a:r>
            <a:r>
              <a:rPr lang="en-US" altLang="zh-CN" sz="2000" i="1" baseline="-25000" smtClean="0"/>
              <a:t>i,k</a:t>
            </a:r>
            <a:r>
              <a:rPr lang="en-US" altLang="zh-CN" sz="2000" i="1" smtClean="0"/>
              <a:t>(t)</a:t>
            </a:r>
            <a:r>
              <a:rPr lang="zh-CN" sz="2000" smtClean="0"/>
              <a:t>称为</a:t>
            </a:r>
            <a:r>
              <a:rPr lang="en-US" altLang="zh-CN" sz="2000" i="1" smtClean="0"/>
              <a:t>T</a:t>
            </a:r>
            <a:r>
              <a:rPr lang="zh-CN" sz="2000" smtClean="0"/>
              <a:t>的</a:t>
            </a:r>
            <a:r>
              <a:rPr lang="en-US" altLang="zh-CN" sz="2000" i="1" smtClean="0"/>
              <a:t>k</a:t>
            </a:r>
            <a:r>
              <a:rPr lang="zh-CN" sz="2000" smtClean="0"/>
              <a:t>阶</a:t>
            </a:r>
            <a:r>
              <a:rPr lang="en-US" altLang="zh-CN" sz="2000" smtClean="0"/>
              <a:t>B</a:t>
            </a:r>
            <a:r>
              <a:rPr lang="zh-CN" sz="2000" smtClean="0"/>
              <a:t>样条基函数</a:t>
            </a:r>
            <a:r>
              <a:rPr lang="en-US" altLang="zh-CN" sz="2000" smtClean="0"/>
              <a:t>(</a:t>
            </a:r>
            <a:r>
              <a:rPr lang="zh-CN" sz="2000" smtClean="0"/>
              <a:t>调和函数</a:t>
            </a:r>
            <a:r>
              <a:rPr lang="en-US" altLang="zh-CN" sz="2000" smtClean="0"/>
              <a:t>)</a:t>
            </a:r>
            <a:r>
              <a:rPr lang="zh-CN" sz="2000" smtClean="0"/>
              <a:t>，是一个</a:t>
            </a:r>
            <a:r>
              <a:rPr lang="en-US" altLang="zh-CN" sz="2000" smtClean="0"/>
              <a:t>k</a:t>
            </a:r>
            <a:r>
              <a:rPr lang="zh-CN" sz="2000" smtClean="0"/>
              <a:t>阶</a:t>
            </a:r>
            <a:r>
              <a:rPr lang="en-US" altLang="zh-CN" sz="2000" smtClean="0"/>
              <a:t>(</a:t>
            </a:r>
            <a:r>
              <a:rPr lang="en-US" altLang="zh-CN" sz="2000" i="1" smtClean="0"/>
              <a:t>k</a:t>
            </a:r>
            <a:r>
              <a:rPr lang="en-US" altLang="zh-CN" sz="2000" smtClean="0"/>
              <a:t>-1</a:t>
            </a:r>
            <a:r>
              <a:rPr lang="zh-CN" sz="2000" smtClean="0"/>
              <a:t>次</a:t>
            </a:r>
            <a:r>
              <a:rPr lang="en-US" altLang="zh-CN" sz="2000" smtClean="0"/>
              <a:t>)</a:t>
            </a:r>
            <a:r>
              <a:rPr lang="zh-CN" sz="2000" smtClean="0"/>
              <a:t>分段多项式样条。其中每一个称为</a:t>
            </a:r>
            <a:r>
              <a:rPr lang="en-US" altLang="zh-CN" sz="2000" smtClean="0"/>
              <a:t>B</a:t>
            </a:r>
            <a:r>
              <a:rPr lang="zh-CN" sz="2000" smtClean="0"/>
              <a:t>样条</a:t>
            </a:r>
          </a:p>
        </p:txBody>
      </p:sp>
      <p:pic>
        <p:nvPicPr>
          <p:cNvPr id="33799" name="Picture 4" descr="http:/www.lnnu.edu.cn/xdjyjx/tuxing/Chapter3/CG_Gif_3_316.gif"/>
          <p:cNvPicPr>
            <a:picLocks noGrp="1" noChangeAspect="1" noChangeArrowheads="1"/>
          </p:cNvPicPr>
          <p:nvPr>
            <p:ph sz="quarter" idx="2"/>
          </p:nvPr>
        </p:nvPicPr>
        <p:blipFill>
          <a:blip r:embed="rId3" r:link="rId4">
            <a:extLst>
              <a:ext uri="{28A0092B-C50C-407E-A947-70E740481C1C}">
                <a14:useLocalDpi xmlns:a14="http://schemas.microsoft.com/office/drawing/2010/main" val="0"/>
              </a:ext>
            </a:extLst>
          </a:blip>
          <a:srcRect/>
          <a:stretch>
            <a:fillRect/>
          </a:stretch>
        </p:blipFill>
        <p:spPr>
          <a:xfrm>
            <a:off x="1908175" y="2420938"/>
            <a:ext cx="1944688" cy="792162"/>
          </a:xfrm>
          <a:noFill/>
        </p:spPr>
      </p:pic>
      <p:graphicFrame>
        <p:nvGraphicFramePr>
          <p:cNvPr id="33794" name="Object 5"/>
          <p:cNvGraphicFramePr>
            <a:graphicFrameLocks noGrp="1" noChangeAspect="1"/>
          </p:cNvGraphicFramePr>
          <p:nvPr>
            <p:ph sz="quarter" idx="3"/>
          </p:nvPr>
        </p:nvGraphicFramePr>
        <p:xfrm>
          <a:off x="1979613" y="3213100"/>
          <a:ext cx="2951162" cy="863600"/>
        </p:xfrm>
        <a:graphic>
          <a:graphicData uri="http://schemas.openxmlformats.org/presentationml/2006/ole">
            <mc:AlternateContent xmlns:mc="http://schemas.openxmlformats.org/markup-compatibility/2006">
              <mc:Choice xmlns:v="urn:schemas-microsoft-com:vml" Requires="v">
                <p:oleObj spid="_x0000_s33805" r:id="rId5" imgW="1777546" imgH="431930" progId="Equation.3">
                  <p:embed/>
                </p:oleObj>
              </mc:Choice>
              <mc:Fallback>
                <p:oleObj r:id="rId5" imgW="1777546" imgH="43193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213100"/>
                        <a:ext cx="2951162"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3800" name="Picture 6" descr="http:/www.lnnu.edu.cn/xdjyjx/tuxing/Chapter3/CG_Gif_3_250.gif"/>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1979613" y="3933825"/>
            <a:ext cx="54737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Line 7"/>
          <p:cNvSpPr>
            <a:spLocks noChangeShapeType="1"/>
          </p:cNvSpPr>
          <p:nvPr/>
        </p:nvSpPr>
        <p:spPr bwMode="auto">
          <a:xfrm>
            <a:off x="1403350" y="3213100"/>
            <a:ext cx="63373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700ED726-E161-437E-86C5-02CBFC42C0A2}" type="datetime1">
              <a:rPr lang="zh-CN" altLang="en-US" baseline="0"/>
              <a:pPr eaLnBrk="1" hangingPunct="1"/>
              <a:t>2010/12/17</a:t>
            </a:fld>
            <a:endParaRPr lang="zh-CN" altLang="zh-CN" baseline="0"/>
          </a:p>
        </p:txBody>
      </p:sp>
      <p:sp>
        <p:nvSpPr>
          <p:cNvPr id="11264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D9DFBEC4-5E4F-4948-9E9E-5636EDF88D57}" type="slidenum">
              <a:rPr lang="zh-CN" altLang="zh-CN" baseline="0"/>
              <a:pPr eaLnBrk="1" hangingPunct="1"/>
              <a:t>97</a:t>
            </a:fld>
            <a:endParaRPr lang="zh-CN" altLang="zh-CN" baseline="0"/>
          </a:p>
        </p:txBody>
      </p:sp>
      <p:sp>
        <p:nvSpPr>
          <p:cNvPr id="112644"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2645" name="Rectangle 3"/>
          <p:cNvSpPr>
            <a:spLocks noGrp="1" noRot="1" noChangeArrowheads="1"/>
          </p:cNvSpPr>
          <p:nvPr>
            <p:ph type="body" sz="half" idx="1"/>
          </p:nvPr>
        </p:nvSpPr>
        <p:spPr>
          <a:xfrm>
            <a:off x="301625" y="1905000"/>
            <a:ext cx="8518525" cy="4194175"/>
          </a:xfrm>
        </p:spPr>
        <p:txBody>
          <a:bodyPr/>
          <a:lstStyle/>
          <a:p>
            <a:pPr lvl="1" algn="just" eaLnBrk="1" hangingPunct="1">
              <a:buSzTx/>
            </a:pPr>
            <a:r>
              <a:rPr lang="zh-CN" altLang="zh-CN" sz="2000" smtClean="0"/>
              <a:t>B</a:t>
            </a:r>
            <a:r>
              <a:rPr lang="zh-CN" sz="2000" smtClean="0"/>
              <a:t>样条基函数的递推定义</a:t>
            </a:r>
            <a:r>
              <a:rPr lang="zh-CN" altLang="zh-CN" sz="2000" smtClean="0"/>
              <a:t>(</a:t>
            </a:r>
            <a:r>
              <a:rPr lang="zh-CN" sz="2000" smtClean="0"/>
              <a:t>约定</a:t>
            </a:r>
            <a:r>
              <a:rPr lang="zh-CN" altLang="zh-CN" sz="2000" smtClean="0"/>
              <a:t>0/0=0)</a:t>
            </a:r>
          </a:p>
          <a:p>
            <a:pPr lvl="1" algn="just" eaLnBrk="1" hangingPunct="1">
              <a:buSzTx/>
            </a:pPr>
            <a:endParaRPr lang="zh-CN" altLang="zh-CN" sz="2000" smtClean="0"/>
          </a:p>
          <a:p>
            <a:pPr algn="just" eaLnBrk="1" hangingPunct="1">
              <a:buSzTx/>
            </a:pPr>
            <a:endParaRPr lang="zh-CN" altLang="zh-CN" sz="2000" smtClean="0"/>
          </a:p>
          <a:p>
            <a:pPr algn="just" eaLnBrk="1" hangingPunct="1">
              <a:buSzTx/>
            </a:pPr>
            <a:endParaRPr lang="zh-CN" altLang="zh-CN" sz="1800" smtClean="0"/>
          </a:p>
          <a:p>
            <a:pPr algn="just" eaLnBrk="1" hangingPunct="1">
              <a:buSzTx/>
            </a:pPr>
            <a:endParaRPr lang="zh-CN" altLang="zh-CN" sz="1800" smtClean="0"/>
          </a:p>
          <a:p>
            <a:pPr lvl="2" algn="just" eaLnBrk="1" hangingPunct="1">
              <a:buSzTx/>
            </a:pPr>
            <a:endParaRPr lang="zh-CN" altLang="zh-CN" sz="1800" smtClean="0"/>
          </a:p>
          <a:p>
            <a:pPr lvl="2" algn="just" eaLnBrk="1" hangingPunct="1">
              <a:buSzTx/>
            </a:pPr>
            <a:r>
              <a:rPr lang="zh-CN" sz="1800" smtClean="0"/>
              <a:t>欲确定第</a:t>
            </a:r>
            <a:r>
              <a:rPr lang="zh-CN" altLang="zh-CN" sz="1800" i="1" smtClean="0"/>
              <a:t>i</a:t>
            </a:r>
            <a:r>
              <a:rPr lang="zh-CN" sz="1800" smtClean="0"/>
              <a:t>个</a:t>
            </a:r>
            <a:r>
              <a:rPr lang="zh-CN" altLang="zh-CN" sz="1800" i="1" smtClean="0"/>
              <a:t>k</a:t>
            </a:r>
            <a:r>
              <a:rPr lang="zh-CN" sz="1800" smtClean="0"/>
              <a:t>阶</a:t>
            </a:r>
            <a:r>
              <a:rPr lang="zh-CN" altLang="zh-CN" sz="1800" smtClean="0"/>
              <a:t>B</a:t>
            </a:r>
            <a:r>
              <a:rPr lang="zh-CN" sz="1800" smtClean="0"/>
              <a:t>样条</a:t>
            </a:r>
            <a:r>
              <a:rPr lang="zh-CN" altLang="zh-CN" sz="1800" i="1" smtClean="0"/>
              <a:t>N</a:t>
            </a:r>
            <a:r>
              <a:rPr lang="zh-CN" altLang="zh-CN" sz="1800" i="1" baseline="-25000" smtClean="0"/>
              <a:t>i,k</a:t>
            </a:r>
            <a:r>
              <a:rPr lang="zh-CN" altLang="zh-CN" sz="1800" smtClean="0"/>
              <a:t>(</a:t>
            </a:r>
            <a:r>
              <a:rPr lang="zh-CN" altLang="zh-CN" sz="1800" i="1" smtClean="0"/>
              <a:t>t</a:t>
            </a:r>
            <a:r>
              <a:rPr lang="zh-CN" altLang="zh-CN" sz="1800" smtClean="0"/>
              <a:t>)</a:t>
            </a:r>
            <a:r>
              <a:rPr lang="zh-CN" sz="1800" smtClean="0"/>
              <a:t>，需要用到</a:t>
            </a:r>
            <a:r>
              <a:rPr lang="zh-CN" altLang="zh-CN" sz="1800" i="1" smtClean="0"/>
              <a:t>t</a:t>
            </a:r>
            <a:r>
              <a:rPr lang="zh-CN" altLang="zh-CN" sz="1800" i="1" baseline="-25000" smtClean="0"/>
              <a:t>i</a:t>
            </a:r>
            <a:r>
              <a:rPr lang="zh-CN" altLang="zh-CN" sz="1800" smtClean="0"/>
              <a:t>,</a:t>
            </a:r>
            <a:r>
              <a:rPr lang="zh-CN" altLang="zh-CN" sz="1800" i="1" smtClean="0"/>
              <a:t>t</a:t>
            </a:r>
            <a:r>
              <a:rPr lang="zh-CN" altLang="zh-CN" sz="1800" i="1" baseline="-25000" smtClean="0"/>
              <a:t>i+</a:t>
            </a:r>
            <a:r>
              <a:rPr lang="zh-CN" altLang="zh-CN" sz="1800" baseline="-25000" smtClean="0"/>
              <a:t>1</a:t>
            </a:r>
            <a:r>
              <a:rPr lang="zh-CN" altLang="zh-CN" sz="1800" smtClean="0"/>
              <a:t>,</a:t>
            </a:r>
            <a:r>
              <a:rPr lang="zh-CN" altLang="zh-CN" sz="1800" i="1" smtClean="0"/>
              <a:t>...</a:t>
            </a:r>
            <a:r>
              <a:rPr lang="zh-CN" altLang="zh-CN" sz="1800" smtClean="0"/>
              <a:t>,</a:t>
            </a:r>
            <a:r>
              <a:rPr lang="zh-CN" altLang="zh-CN" sz="1800" i="1" smtClean="0"/>
              <a:t>t</a:t>
            </a:r>
            <a:r>
              <a:rPr lang="zh-CN" altLang="zh-CN" sz="1800" i="1" baseline="-25000" smtClean="0"/>
              <a:t>i+k</a:t>
            </a:r>
            <a:r>
              <a:rPr lang="zh-CN" sz="1800" smtClean="0"/>
              <a:t>共</a:t>
            </a:r>
            <a:r>
              <a:rPr lang="zh-CN" altLang="zh-CN" sz="1800" i="1" smtClean="0"/>
              <a:t>k</a:t>
            </a:r>
            <a:r>
              <a:rPr lang="zh-CN" altLang="zh-CN" sz="1800" smtClean="0"/>
              <a:t>+1</a:t>
            </a:r>
            <a:r>
              <a:rPr lang="zh-CN" sz="1800" smtClean="0"/>
              <a:t>个节点，称区间</a:t>
            </a:r>
            <a:r>
              <a:rPr lang="zh-CN" altLang="zh-CN" sz="1800" smtClean="0"/>
              <a:t>[</a:t>
            </a:r>
            <a:r>
              <a:rPr lang="zh-CN" altLang="zh-CN" sz="1800" i="1" smtClean="0"/>
              <a:t>t</a:t>
            </a:r>
            <a:r>
              <a:rPr lang="zh-CN" altLang="zh-CN" sz="1800" i="1" baseline="-25000" smtClean="0"/>
              <a:t>i</a:t>
            </a:r>
            <a:r>
              <a:rPr lang="zh-CN" altLang="zh-CN" sz="1800" smtClean="0"/>
              <a:t>, </a:t>
            </a:r>
            <a:r>
              <a:rPr lang="zh-CN" altLang="zh-CN" sz="1800" i="1" smtClean="0"/>
              <a:t>t</a:t>
            </a:r>
            <a:r>
              <a:rPr lang="zh-CN" altLang="zh-CN" sz="1800" i="1" baseline="-25000" smtClean="0"/>
              <a:t>i+k</a:t>
            </a:r>
            <a:r>
              <a:rPr lang="zh-CN" altLang="zh-CN" sz="1800" smtClean="0"/>
              <a:t>]</a:t>
            </a:r>
            <a:r>
              <a:rPr lang="zh-CN" sz="1800" smtClean="0"/>
              <a:t>为</a:t>
            </a:r>
            <a:r>
              <a:rPr lang="zh-CN" altLang="zh-CN" sz="1800" i="1" smtClean="0"/>
              <a:t>N</a:t>
            </a:r>
            <a:r>
              <a:rPr lang="zh-CN" altLang="zh-CN" sz="1800" i="1" baseline="-25000" smtClean="0"/>
              <a:t>i,k</a:t>
            </a:r>
            <a:r>
              <a:rPr lang="zh-CN" altLang="zh-CN" sz="1800" smtClean="0"/>
              <a:t>(</a:t>
            </a:r>
            <a:r>
              <a:rPr lang="zh-CN" altLang="zh-CN" sz="1800" i="1" smtClean="0"/>
              <a:t>t</a:t>
            </a:r>
            <a:r>
              <a:rPr lang="zh-CN" altLang="zh-CN" sz="1800" smtClean="0"/>
              <a:t>)</a:t>
            </a:r>
            <a:r>
              <a:rPr lang="zh-CN" sz="1800" smtClean="0"/>
              <a:t>的支撑区间。曲线方程中，</a:t>
            </a:r>
            <a:r>
              <a:rPr lang="zh-CN" altLang="zh-CN" sz="1800" i="1" smtClean="0"/>
              <a:t>n</a:t>
            </a:r>
            <a:r>
              <a:rPr lang="zh-CN" altLang="zh-CN" sz="1800" smtClean="0"/>
              <a:t>+1</a:t>
            </a:r>
            <a:r>
              <a:rPr lang="zh-CN" sz="1800" smtClean="0"/>
              <a:t>个控制顶点</a:t>
            </a:r>
            <a:r>
              <a:rPr lang="zh-CN" altLang="zh-CN" sz="1800" i="1" smtClean="0"/>
              <a:t>P</a:t>
            </a:r>
            <a:r>
              <a:rPr lang="zh-CN" altLang="zh-CN" sz="1800" i="1" baseline="-25000" smtClean="0"/>
              <a:t>i</a:t>
            </a:r>
            <a:r>
              <a:rPr lang="zh-CN" altLang="zh-CN" sz="1800" smtClean="0"/>
              <a:t>(</a:t>
            </a:r>
            <a:r>
              <a:rPr lang="zh-CN" altLang="zh-CN" sz="1800" i="1" smtClean="0"/>
              <a:t>i</a:t>
            </a:r>
            <a:r>
              <a:rPr lang="zh-CN" altLang="zh-CN" sz="1800" smtClean="0"/>
              <a:t>=0,1,</a:t>
            </a:r>
            <a:r>
              <a:rPr lang="zh-CN" altLang="zh-CN" sz="1800" i="1" smtClean="0"/>
              <a:t>...</a:t>
            </a:r>
            <a:r>
              <a:rPr lang="zh-CN" altLang="zh-CN" sz="1800" smtClean="0"/>
              <a:t>,</a:t>
            </a:r>
            <a:r>
              <a:rPr lang="zh-CN" altLang="zh-CN" sz="1800" i="1" smtClean="0"/>
              <a:t>n</a:t>
            </a:r>
            <a:r>
              <a:rPr lang="zh-CN" altLang="zh-CN" sz="1800" smtClean="0"/>
              <a:t>)</a:t>
            </a:r>
            <a:r>
              <a:rPr lang="zh-CN" sz="1800" smtClean="0"/>
              <a:t>，要用到</a:t>
            </a:r>
            <a:r>
              <a:rPr lang="zh-CN" altLang="zh-CN" sz="1800" i="1" smtClean="0"/>
              <a:t>n</a:t>
            </a:r>
            <a:r>
              <a:rPr lang="zh-CN" altLang="zh-CN" sz="1800" smtClean="0"/>
              <a:t>+1</a:t>
            </a:r>
            <a:r>
              <a:rPr lang="zh-CN" sz="1800" smtClean="0"/>
              <a:t>个</a:t>
            </a:r>
            <a:r>
              <a:rPr lang="zh-CN" altLang="zh-CN" sz="1800" i="1" smtClean="0"/>
              <a:t>k</a:t>
            </a:r>
            <a:r>
              <a:rPr lang="zh-CN" sz="1800" smtClean="0"/>
              <a:t>阶</a:t>
            </a:r>
            <a:r>
              <a:rPr lang="zh-CN" altLang="zh-CN" sz="1800" smtClean="0"/>
              <a:t>B</a:t>
            </a:r>
            <a:r>
              <a:rPr lang="zh-CN" sz="1800" smtClean="0"/>
              <a:t>样条</a:t>
            </a:r>
            <a:r>
              <a:rPr lang="zh-CN" altLang="zh-CN" sz="1800" i="1" smtClean="0"/>
              <a:t>N</a:t>
            </a:r>
            <a:r>
              <a:rPr lang="zh-CN" altLang="zh-CN" sz="1800" i="1" baseline="-25000" smtClean="0"/>
              <a:t>i,k</a:t>
            </a:r>
            <a:r>
              <a:rPr lang="zh-CN" altLang="zh-CN" sz="1800" smtClean="0"/>
              <a:t>(</a:t>
            </a:r>
            <a:r>
              <a:rPr lang="zh-CN" altLang="zh-CN" sz="1800" i="1" smtClean="0"/>
              <a:t>t</a:t>
            </a:r>
            <a:r>
              <a:rPr lang="zh-CN" altLang="zh-CN" sz="1800" smtClean="0"/>
              <a:t>)</a:t>
            </a:r>
            <a:r>
              <a:rPr lang="zh-CN" sz="1800" smtClean="0"/>
              <a:t>。它们支撑区间的并集定义了这一组</a:t>
            </a:r>
            <a:r>
              <a:rPr lang="zh-CN" altLang="zh-CN" sz="1800" smtClean="0"/>
              <a:t>B</a:t>
            </a:r>
            <a:r>
              <a:rPr lang="zh-CN" sz="1800" smtClean="0"/>
              <a:t>样条基的节点矢量</a:t>
            </a:r>
            <a:r>
              <a:rPr lang="zh-CN" altLang="zh-CN" sz="1800" i="1" smtClean="0"/>
              <a:t>T=</a:t>
            </a:r>
            <a:r>
              <a:rPr lang="zh-CN" altLang="zh-CN" sz="1800" smtClean="0"/>
              <a:t>[</a:t>
            </a:r>
            <a:r>
              <a:rPr lang="zh-CN" altLang="zh-CN" sz="1800" i="1" smtClean="0"/>
              <a:t>t</a:t>
            </a:r>
            <a:r>
              <a:rPr lang="zh-CN" altLang="zh-CN" sz="1800" baseline="-25000" smtClean="0"/>
              <a:t>0</a:t>
            </a:r>
            <a:r>
              <a:rPr lang="zh-CN" altLang="zh-CN" sz="1800" smtClean="0"/>
              <a:t>,</a:t>
            </a:r>
            <a:r>
              <a:rPr lang="zh-CN" altLang="zh-CN" sz="1800" i="1" smtClean="0"/>
              <a:t>t</a:t>
            </a:r>
            <a:r>
              <a:rPr lang="zh-CN" altLang="zh-CN" sz="1800" baseline="-25000" smtClean="0"/>
              <a:t>1</a:t>
            </a:r>
            <a:r>
              <a:rPr lang="zh-CN" altLang="zh-CN" sz="1800" smtClean="0"/>
              <a:t>,</a:t>
            </a:r>
            <a:r>
              <a:rPr lang="zh-CN" altLang="zh-CN" sz="1800" i="1" smtClean="0"/>
              <a:t>...</a:t>
            </a:r>
            <a:r>
              <a:rPr lang="zh-CN" altLang="zh-CN" sz="1800" smtClean="0"/>
              <a:t>,</a:t>
            </a:r>
            <a:r>
              <a:rPr lang="zh-CN" altLang="zh-CN" sz="1800" i="1" smtClean="0"/>
              <a:t>t</a:t>
            </a:r>
            <a:r>
              <a:rPr lang="zh-CN" altLang="zh-CN" sz="1800" i="1" baseline="-25000" smtClean="0"/>
              <a:t>n+k</a:t>
            </a:r>
            <a:r>
              <a:rPr lang="zh-CN" altLang="zh-CN" sz="1800" smtClean="0"/>
              <a:t>]</a:t>
            </a:r>
            <a:r>
              <a:rPr lang="en-US" altLang="zh-CN" sz="1800" smtClean="0"/>
              <a:t>	</a:t>
            </a:r>
            <a:endParaRPr lang="zh-CN" altLang="zh-CN" sz="1800" smtClean="0"/>
          </a:p>
          <a:p>
            <a:pPr lvl="2" algn="just" eaLnBrk="1" hangingPunct="1">
              <a:buSzTx/>
              <a:buFont typeface="Wingdings" pitchFamily="2" charset="2"/>
              <a:buNone/>
            </a:pPr>
            <a:r>
              <a:rPr lang="en-US" altLang="zh-CN" sz="1800" i="1" smtClean="0"/>
              <a:t>                                               </a:t>
            </a:r>
            <a:endParaRPr lang="zh-CN" altLang="zh-CN" sz="1800" i="1" smtClean="0"/>
          </a:p>
          <a:p>
            <a:pPr lvl="2" algn="just" eaLnBrk="1" hangingPunct="1">
              <a:buSzTx/>
              <a:buFont typeface="Wingdings" pitchFamily="2" charset="2"/>
              <a:buNone/>
            </a:pPr>
            <a:r>
              <a:rPr lang="en-US" altLang="zh-CN" sz="1800" i="1" smtClean="0"/>
              <a:t>                0   </a:t>
            </a:r>
            <a:r>
              <a:rPr lang="zh-CN" altLang="zh-CN" sz="1800" i="1" smtClean="0"/>
              <a:t>t</a:t>
            </a:r>
            <a:r>
              <a:rPr lang="zh-CN" altLang="zh-CN" sz="1800" i="1" baseline="-25000" smtClean="0"/>
              <a:t>0</a:t>
            </a:r>
            <a:r>
              <a:rPr lang="en-US" altLang="zh-CN" sz="1800" i="1" baseline="-25000" smtClean="0"/>
              <a:t>    </a:t>
            </a:r>
            <a:r>
              <a:rPr lang="zh-CN" altLang="zh-CN" sz="1800" i="1" smtClean="0"/>
              <a:t>t</a:t>
            </a:r>
            <a:r>
              <a:rPr lang="zh-CN" altLang="zh-CN" sz="1800" i="1" baseline="-25000" smtClean="0"/>
              <a:t>1</a:t>
            </a:r>
            <a:r>
              <a:rPr lang="en-US" altLang="zh-CN" sz="1800" i="1" baseline="-25000" smtClean="0"/>
              <a:t>     </a:t>
            </a:r>
            <a:r>
              <a:rPr lang="zh-CN" altLang="zh-CN" sz="1800" smtClean="0"/>
              <a:t>...</a:t>
            </a:r>
            <a:r>
              <a:rPr lang="en-US" altLang="zh-CN" sz="1800" smtClean="0"/>
              <a:t>    </a:t>
            </a:r>
            <a:r>
              <a:rPr lang="zh-CN" altLang="zh-CN" sz="1800" i="1" smtClean="0"/>
              <a:t>t</a:t>
            </a:r>
            <a:r>
              <a:rPr lang="zh-CN" altLang="zh-CN" sz="1800" i="1" baseline="-25000" smtClean="0"/>
              <a:t>i</a:t>
            </a:r>
            <a:r>
              <a:rPr lang="zh-CN" altLang="zh-CN" sz="1800" smtClean="0"/>
              <a:t> </a:t>
            </a:r>
            <a:r>
              <a:rPr lang="en-US" altLang="zh-CN" sz="1800" smtClean="0"/>
              <a:t>  </a:t>
            </a:r>
            <a:r>
              <a:rPr lang="zh-CN" altLang="zh-CN" sz="1800" i="1" smtClean="0"/>
              <a:t>t</a:t>
            </a:r>
            <a:r>
              <a:rPr lang="zh-CN" altLang="zh-CN" sz="1800" i="1" baseline="-25000" smtClean="0"/>
              <a:t>i+</a:t>
            </a:r>
            <a:r>
              <a:rPr lang="en-US" altLang="zh-CN" sz="1800" i="1" baseline="-25000" smtClean="0"/>
              <a:t>1  </a:t>
            </a:r>
            <a:r>
              <a:rPr lang="zh-CN" altLang="zh-CN" sz="1800" smtClean="0"/>
              <a:t> ...</a:t>
            </a:r>
            <a:r>
              <a:rPr lang="en-US" altLang="zh-CN" sz="1800" smtClean="0"/>
              <a:t> </a:t>
            </a:r>
            <a:r>
              <a:rPr lang="en-US" altLang="zh-CN" sz="1800" i="1" baseline="-25000" smtClean="0"/>
              <a:t>  </a:t>
            </a:r>
            <a:r>
              <a:rPr lang="zh-CN" altLang="zh-CN" sz="1800" i="1" smtClean="0"/>
              <a:t>t</a:t>
            </a:r>
            <a:r>
              <a:rPr lang="zh-CN" altLang="zh-CN" sz="1800" i="1" baseline="-25000" smtClean="0"/>
              <a:t>i+k</a:t>
            </a:r>
            <a:r>
              <a:rPr lang="en-US" altLang="zh-CN" sz="1800" i="1" baseline="-25000" smtClean="0"/>
              <a:t>   </a:t>
            </a:r>
            <a:r>
              <a:rPr lang="zh-CN" altLang="zh-CN" sz="1800" smtClean="0"/>
              <a:t> ...</a:t>
            </a:r>
            <a:r>
              <a:rPr lang="en-US" altLang="zh-CN" sz="1800" smtClean="0"/>
              <a:t>    </a:t>
            </a:r>
            <a:r>
              <a:rPr lang="zh-CN" altLang="zh-CN" sz="1800" i="1" smtClean="0"/>
              <a:t>t</a:t>
            </a:r>
            <a:r>
              <a:rPr lang="zh-CN" altLang="zh-CN" sz="1800" i="1" baseline="-25000" smtClean="0"/>
              <a:t>n+k</a:t>
            </a:r>
            <a:r>
              <a:rPr lang="en-US" altLang="zh-CN" sz="1800" i="1" baseline="-25000" smtClean="0"/>
              <a:t>    </a:t>
            </a:r>
            <a:r>
              <a:rPr lang="en-US" altLang="zh-CN" sz="1800" i="1" smtClean="0"/>
              <a:t>1</a:t>
            </a:r>
          </a:p>
        </p:txBody>
      </p:sp>
      <p:pic>
        <p:nvPicPr>
          <p:cNvPr id="112646" name="Picture 4" descr="http:/www.lnnu.edu.cn/xdjyjx/tuxing/Chapter3/CG_Gif_3_318.gif"/>
          <p:cNvPicPr>
            <a:picLocks noGrp="1" noChangeAspect="1" noChangeArrowheads="1"/>
          </p:cNvPicPr>
          <p:nvPr>
            <p:ph sz="half" idx="2"/>
          </p:nvPr>
        </p:nvPicPr>
        <p:blipFill>
          <a:blip r:embed="rId2" r:link="rId3">
            <a:extLst>
              <a:ext uri="{28A0092B-C50C-407E-A947-70E740481C1C}">
                <a14:useLocalDpi xmlns:a14="http://schemas.microsoft.com/office/drawing/2010/main" val="0"/>
              </a:ext>
            </a:extLst>
          </a:blip>
          <a:srcRect/>
          <a:stretch>
            <a:fillRect/>
          </a:stretch>
        </p:blipFill>
        <p:spPr>
          <a:xfrm>
            <a:off x="1835150" y="2349500"/>
            <a:ext cx="4392613" cy="1584325"/>
          </a:xfrm>
          <a:noFill/>
        </p:spPr>
      </p:pic>
      <p:sp>
        <p:nvSpPr>
          <p:cNvPr id="112647" name="Text Box 5"/>
          <p:cNvSpPr txBox="1">
            <a:spLocks noChangeArrowheads="1"/>
          </p:cNvSpPr>
          <p:nvPr/>
        </p:nvSpPr>
        <p:spPr bwMode="auto">
          <a:xfrm>
            <a:off x="7092950" y="2924175"/>
            <a:ext cx="1236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r>
              <a:rPr lang="zh-CN" altLang="zh-CN" sz="2400" baseline="0">
                <a:ea typeface="Arial Unicode MS" pitchFamily="34" charset="-122"/>
                <a:cs typeface="Arial Unicode MS" pitchFamily="34" charset="-122"/>
              </a:rPr>
              <a:t>-∞&lt;t&lt;+∞</a:t>
            </a:r>
          </a:p>
        </p:txBody>
      </p:sp>
      <p:sp>
        <p:nvSpPr>
          <p:cNvPr id="112648" name="Line 6"/>
          <p:cNvSpPr>
            <a:spLocks noChangeShapeType="1"/>
          </p:cNvSpPr>
          <p:nvPr/>
        </p:nvSpPr>
        <p:spPr bwMode="auto">
          <a:xfrm>
            <a:off x="2268538" y="5445125"/>
            <a:ext cx="40322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49" name="Line 7"/>
          <p:cNvSpPr>
            <a:spLocks noChangeShapeType="1"/>
          </p:cNvSpPr>
          <p:nvPr/>
        </p:nvSpPr>
        <p:spPr bwMode="auto">
          <a:xfrm>
            <a:off x="2413000" y="5373688"/>
            <a:ext cx="0"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0" name="Line 8"/>
          <p:cNvSpPr>
            <a:spLocks noChangeShapeType="1"/>
          </p:cNvSpPr>
          <p:nvPr/>
        </p:nvSpPr>
        <p:spPr bwMode="auto">
          <a:xfrm>
            <a:off x="2700338" y="5373688"/>
            <a:ext cx="0"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1" name="Line 9"/>
          <p:cNvSpPr>
            <a:spLocks noChangeShapeType="1"/>
          </p:cNvSpPr>
          <p:nvPr/>
        </p:nvSpPr>
        <p:spPr bwMode="auto">
          <a:xfrm>
            <a:off x="2987675" y="5373688"/>
            <a:ext cx="1588"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2" name="Line 10"/>
          <p:cNvSpPr>
            <a:spLocks noChangeShapeType="1"/>
          </p:cNvSpPr>
          <p:nvPr/>
        </p:nvSpPr>
        <p:spPr bwMode="auto">
          <a:xfrm>
            <a:off x="3779838" y="5373688"/>
            <a:ext cx="1587"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3" name="Line 11"/>
          <p:cNvSpPr>
            <a:spLocks noChangeShapeType="1"/>
          </p:cNvSpPr>
          <p:nvPr/>
        </p:nvSpPr>
        <p:spPr bwMode="auto">
          <a:xfrm>
            <a:off x="4140200" y="5373688"/>
            <a:ext cx="0"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4" name="Line 12"/>
          <p:cNvSpPr>
            <a:spLocks noChangeShapeType="1"/>
          </p:cNvSpPr>
          <p:nvPr/>
        </p:nvSpPr>
        <p:spPr bwMode="auto">
          <a:xfrm>
            <a:off x="4932363" y="5373688"/>
            <a:ext cx="1587"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5" name="Line 13"/>
          <p:cNvSpPr>
            <a:spLocks noChangeShapeType="1"/>
          </p:cNvSpPr>
          <p:nvPr/>
        </p:nvSpPr>
        <p:spPr bwMode="auto">
          <a:xfrm>
            <a:off x="5724525" y="5373688"/>
            <a:ext cx="1588"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6" name="Line 14"/>
          <p:cNvSpPr>
            <a:spLocks noChangeShapeType="1"/>
          </p:cNvSpPr>
          <p:nvPr/>
        </p:nvSpPr>
        <p:spPr bwMode="auto">
          <a:xfrm>
            <a:off x="6229350" y="5373688"/>
            <a:ext cx="0"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7" name="Line 15"/>
          <p:cNvSpPr>
            <a:spLocks noChangeShapeType="1"/>
          </p:cNvSpPr>
          <p:nvPr/>
        </p:nvSpPr>
        <p:spPr bwMode="auto">
          <a:xfrm>
            <a:off x="3779838" y="5445125"/>
            <a:ext cx="1152525"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658" name="AutoShape 16"/>
          <p:cNvSpPr>
            <a:spLocks noChangeArrowheads="1"/>
          </p:cNvSpPr>
          <p:nvPr/>
        </p:nvSpPr>
        <p:spPr bwMode="auto">
          <a:xfrm flipV="1">
            <a:off x="5003800" y="4868863"/>
            <a:ext cx="1152525" cy="433387"/>
          </a:xfrm>
          <a:prstGeom prst="cloudCallout">
            <a:avLst>
              <a:gd name="adj1" fmla="val -117657"/>
              <a:gd name="adj2" fmla="val -62352"/>
            </a:avLst>
          </a:prstGeom>
          <a:solidFill>
            <a:schemeClr val="accent1"/>
          </a:solidFill>
          <a:ln w="9525">
            <a:solidFill>
              <a:schemeClr val="tx1"/>
            </a:solidFill>
            <a:round/>
            <a:headEnd/>
            <a:tailEnd/>
          </a:ln>
        </p:spPr>
        <p:txBody>
          <a:bodyPr rot="10800000" wrap="none" anchor="ctr"/>
          <a:lstStyle/>
          <a:p>
            <a:pPr algn="ctr"/>
            <a:r>
              <a:rPr lang="zh-CN" altLang="zh-CN" sz="1400" i="1" baseline="0"/>
              <a:t>N</a:t>
            </a:r>
            <a:r>
              <a:rPr lang="zh-CN" altLang="zh-CN" sz="1400" i="1"/>
              <a:t>i,k</a:t>
            </a:r>
            <a:r>
              <a:rPr lang="zh-CN" altLang="zh-CN" sz="1400" baseline="0"/>
              <a:t>(</a:t>
            </a:r>
            <a:r>
              <a:rPr lang="zh-CN" altLang="zh-CN" sz="1400" i="1" baseline="0"/>
              <a:t>t</a:t>
            </a:r>
            <a:r>
              <a:rPr lang="zh-CN" altLang="zh-CN" sz="1400" baseline="0"/>
              <a:t>)</a:t>
            </a:r>
            <a:r>
              <a:rPr lang="en-US" altLang="zh-CN" sz="1400" baseline="0"/>
              <a:t>, </a:t>
            </a:r>
            <a:r>
              <a:rPr lang="en-US" altLang="zh-CN" sz="1400" i="1" baseline="0"/>
              <a:t>P</a:t>
            </a:r>
            <a:r>
              <a:rPr lang="en-US" altLang="zh-CN" sz="1400" i="1"/>
              <a:t>i</a:t>
            </a:r>
            <a:endParaRPr lang="zh-CN" altLang="zh-CN" sz="1400" i="1"/>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E99D3079-2349-43B5-96CD-67ED2D16E59D}" type="datetime1">
              <a:rPr lang="zh-CN" altLang="en-US" baseline="0"/>
              <a:pPr eaLnBrk="1" hangingPunct="1"/>
              <a:t>2010/12/17</a:t>
            </a:fld>
            <a:endParaRPr lang="zh-CN" altLang="zh-CN" baseline="0"/>
          </a:p>
        </p:txBody>
      </p:sp>
      <p:sp>
        <p:nvSpPr>
          <p:cNvPr id="34820"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87F248A5-F422-4B58-A867-1AF95A5AFB5A}" type="slidenum">
              <a:rPr lang="zh-CN" altLang="zh-CN" baseline="0"/>
              <a:pPr eaLnBrk="1" hangingPunct="1"/>
              <a:t>98</a:t>
            </a:fld>
            <a:endParaRPr lang="zh-CN" altLang="zh-CN" baseline="0"/>
          </a:p>
        </p:txBody>
      </p:sp>
      <p:sp>
        <p:nvSpPr>
          <p:cNvPr id="34821" name="Rectangle 2"/>
          <p:cNvSpPr>
            <a:spLocks noGrp="1" noRot="1" noChangeArrowheads="1"/>
          </p:cNvSpPr>
          <p:nvPr>
            <p:ph type="title"/>
          </p:nvPr>
        </p:nvSpPr>
        <p:spPr/>
        <p:txBody>
          <a:bodyPr/>
          <a:lstStyle/>
          <a:p>
            <a:pPr eaLnBrk="1" hangingPunct="1"/>
            <a:r>
              <a:rPr lang="zh-CN" b="1" u="sng" smtClean="0"/>
              <a:t>第五章：曲线与曲面</a:t>
            </a:r>
          </a:p>
        </p:txBody>
      </p:sp>
      <p:sp>
        <p:nvSpPr>
          <p:cNvPr id="34822" name="Rectangle 3"/>
          <p:cNvSpPr>
            <a:spLocks noGrp="1" noRot="1" noChangeArrowheads="1"/>
          </p:cNvSpPr>
          <p:nvPr>
            <p:ph type="body" sz="half" idx="1"/>
          </p:nvPr>
        </p:nvSpPr>
        <p:spPr>
          <a:xfrm>
            <a:off x="301625" y="1905000"/>
            <a:ext cx="8518525" cy="4194175"/>
          </a:xfrm>
        </p:spPr>
        <p:txBody>
          <a:bodyPr/>
          <a:lstStyle/>
          <a:p>
            <a:pPr lvl="1" eaLnBrk="1" hangingPunct="1">
              <a:lnSpc>
                <a:spcPct val="90000"/>
              </a:lnSpc>
            </a:pPr>
            <a:r>
              <a:rPr lang="en-US" altLang="zh-CN" sz="1800" smtClean="0"/>
              <a:t>B</a:t>
            </a:r>
            <a:r>
              <a:rPr lang="zh-CN" sz="1800" smtClean="0"/>
              <a:t>样条基函数性质</a:t>
            </a:r>
          </a:p>
          <a:p>
            <a:pPr lvl="2" eaLnBrk="1" hangingPunct="1">
              <a:lnSpc>
                <a:spcPct val="90000"/>
              </a:lnSpc>
            </a:pPr>
            <a:r>
              <a:rPr lang="zh-CN" sz="1600" smtClean="0"/>
              <a:t>局部支撑性</a:t>
            </a:r>
          </a:p>
          <a:p>
            <a:pPr eaLnBrk="1" hangingPunct="1">
              <a:lnSpc>
                <a:spcPct val="90000"/>
              </a:lnSpc>
              <a:buFont typeface="Wingdings" pitchFamily="2" charset="2"/>
              <a:buNone/>
            </a:pPr>
            <a:endParaRPr lang="zh-CN" altLang="zh-CN" sz="2000" smtClean="0"/>
          </a:p>
          <a:p>
            <a:pPr lvl="2" eaLnBrk="1" hangingPunct="1">
              <a:lnSpc>
                <a:spcPct val="90000"/>
              </a:lnSpc>
            </a:pPr>
            <a:endParaRPr lang="zh-CN" altLang="zh-CN" sz="1600" smtClean="0"/>
          </a:p>
          <a:p>
            <a:pPr lvl="2" eaLnBrk="1" hangingPunct="1">
              <a:lnSpc>
                <a:spcPct val="90000"/>
              </a:lnSpc>
            </a:pPr>
            <a:r>
              <a:rPr lang="zh-CN" sz="1600" smtClean="0"/>
              <a:t>权性</a:t>
            </a:r>
          </a:p>
          <a:p>
            <a:pPr eaLnBrk="1" hangingPunct="1">
              <a:lnSpc>
                <a:spcPct val="90000"/>
              </a:lnSpc>
            </a:pPr>
            <a:endParaRPr lang="zh-CN" altLang="zh-CN" sz="2000" smtClean="0"/>
          </a:p>
          <a:p>
            <a:pPr lvl="2" eaLnBrk="1" hangingPunct="1">
              <a:lnSpc>
                <a:spcPct val="90000"/>
              </a:lnSpc>
            </a:pPr>
            <a:endParaRPr lang="zh-CN" altLang="zh-CN" sz="1600" smtClean="0"/>
          </a:p>
          <a:p>
            <a:pPr lvl="2" eaLnBrk="1" hangingPunct="1">
              <a:lnSpc>
                <a:spcPct val="90000"/>
              </a:lnSpc>
            </a:pPr>
            <a:r>
              <a:rPr lang="zh-CN" sz="1600" smtClean="0"/>
              <a:t>微分公式</a:t>
            </a:r>
          </a:p>
          <a:p>
            <a:pPr eaLnBrk="1" hangingPunct="1">
              <a:lnSpc>
                <a:spcPct val="90000"/>
              </a:lnSpc>
            </a:pPr>
            <a:endParaRPr lang="zh-CN" altLang="zh-CN" sz="2000" smtClean="0"/>
          </a:p>
          <a:p>
            <a:pPr lvl="2" eaLnBrk="1" hangingPunct="1">
              <a:lnSpc>
                <a:spcPct val="90000"/>
              </a:lnSpc>
            </a:pPr>
            <a:endParaRPr lang="zh-CN" altLang="zh-CN" sz="1600" smtClean="0"/>
          </a:p>
          <a:p>
            <a:pPr lvl="2" eaLnBrk="1" hangingPunct="1"/>
            <a:r>
              <a:rPr lang="en-US" altLang="zh-CN" sz="1600" smtClean="0"/>
              <a:t>N</a:t>
            </a:r>
            <a:r>
              <a:rPr lang="en-US" altLang="zh-CN" sz="1600" baseline="-25000" smtClean="0"/>
              <a:t>i,k</a:t>
            </a:r>
            <a:r>
              <a:rPr lang="en-US" altLang="zh-CN" sz="1600" smtClean="0"/>
              <a:t>(t)</a:t>
            </a:r>
            <a:r>
              <a:rPr lang="zh-CN" sz="1600" smtClean="0"/>
              <a:t>在每一段</a:t>
            </a:r>
            <a:r>
              <a:rPr lang="en-US" altLang="zh-CN" sz="1600" smtClean="0"/>
              <a:t>[t</a:t>
            </a:r>
            <a:r>
              <a:rPr lang="en-US" altLang="zh-CN" sz="1600" baseline="-25000" smtClean="0"/>
              <a:t>i</a:t>
            </a:r>
            <a:r>
              <a:rPr lang="en-US" altLang="zh-CN" sz="1600" smtClean="0"/>
              <a:t>,t</a:t>
            </a:r>
            <a:r>
              <a:rPr lang="en-US" altLang="zh-CN" sz="1600" baseline="-25000" smtClean="0"/>
              <a:t>i+k</a:t>
            </a:r>
            <a:r>
              <a:rPr lang="en-US" altLang="zh-CN" sz="1600" smtClean="0"/>
              <a:t>]</a:t>
            </a:r>
            <a:r>
              <a:rPr lang="zh-CN" sz="1600" smtClean="0"/>
              <a:t>上都是次数不高于</a:t>
            </a:r>
            <a:r>
              <a:rPr lang="en-US" altLang="zh-CN" sz="1600" smtClean="0"/>
              <a:t>k-1</a:t>
            </a:r>
            <a:r>
              <a:rPr lang="zh-CN" sz="1600" smtClean="0"/>
              <a:t>的多项式</a:t>
            </a:r>
          </a:p>
          <a:p>
            <a:pPr lvl="2" eaLnBrk="1" hangingPunct="1"/>
            <a:r>
              <a:rPr lang="en-US" altLang="zh-CN" sz="1600" smtClean="0"/>
              <a:t>N</a:t>
            </a:r>
            <a:r>
              <a:rPr lang="en-US" altLang="zh-CN" sz="1600" baseline="-25000" smtClean="0"/>
              <a:t>i,k</a:t>
            </a:r>
            <a:r>
              <a:rPr lang="en-US" altLang="zh-CN" sz="1600" smtClean="0"/>
              <a:t>(t)</a:t>
            </a:r>
            <a:r>
              <a:rPr lang="zh-CN" sz="1600" smtClean="0"/>
              <a:t>在</a:t>
            </a:r>
            <a:r>
              <a:rPr lang="en-US" altLang="zh-CN" sz="1600" smtClean="0"/>
              <a:t>l</a:t>
            </a:r>
            <a:r>
              <a:rPr lang="zh-CN" sz="1600" smtClean="0"/>
              <a:t>重节点处的连续阶不低于</a:t>
            </a:r>
            <a:r>
              <a:rPr lang="en-US" altLang="zh-CN" sz="1600" smtClean="0"/>
              <a:t>k-1-l</a:t>
            </a:r>
            <a:r>
              <a:rPr lang="zh-CN" sz="1600" smtClean="0"/>
              <a:t>阶 </a:t>
            </a:r>
            <a:r>
              <a:rPr lang="en-US" altLang="zh-CN" sz="1600" smtClean="0">
                <a:latin typeface="Times New Roman" pitchFamily="18" charset="0"/>
                <a:cs typeface="Times New Roman" pitchFamily="18" charset="0"/>
              </a:rPr>
              <a:t>t</a:t>
            </a:r>
            <a:r>
              <a:rPr lang="en-US" altLang="zh-CN" sz="1600" baseline="-30000" smtClean="0">
                <a:latin typeface="Times New Roman" pitchFamily="18" charset="0"/>
                <a:cs typeface="Times New Roman" pitchFamily="18" charset="0"/>
              </a:rPr>
              <a:t>i-1</a:t>
            </a:r>
            <a:r>
              <a:rPr lang="en-US" altLang="zh-CN" sz="1600" smtClean="0">
                <a:latin typeface="Times New Roman" pitchFamily="18" charset="0"/>
                <a:cs typeface="Times New Roman" pitchFamily="18" charset="0"/>
              </a:rPr>
              <a:t> &lt;t</a:t>
            </a:r>
            <a:r>
              <a:rPr lang="en-US" altLang="zh-CN" sz="1600" baseline="-30000" smtClean="0">
                <a:latin typeface="Times New Roman" pitchFamily="18" charset="0"/>
                <a:cs typeface="Times New Roman" pitchFamily="18" charset="0"/>
              </a:rPr>
              <a:t>i</a:t>
            </a:r>
            <a:r>
              <a:rPr lang="en-US" altLang="zh-CN" sz="1600" smtClean="0">
                <a:latin typeface="Times New Roman" pitchFamily="18" charset="0"/>
                <a:cs typeface="Times New Roman" pitchFamily="18" charset="0"/>
              </a:rPr>
              <a:t>=t</a:t>
            </a:r>
            <a:r>
              <a:rPr lang="en-US" altLang="zh-CN" sz="1600" baseline="-30000" smtClean="0">
                <a:latin typeface="Times New Roman" pitchFamily="18" charset="0"/>
                <a:cs typeface="Times New Roman" pitchFamily="18" charset="0"/>
              </a:rPr>
              <a:t>i+1</a:t>
            </a:r>
            <a:r>
              <a:rPr lang="en-US" altLang="zh-CN" sz="1600" smtClean="0">
                <a:latin typeface="Times New Roman" pitchFamily="18" charset="0"/>
                <a:cs typeface="Times New Roman" pitchFamily="18" charset="0"/>
              </a:rPr>
              <a:t>=...=t</a:t>
            </a:r>
            <a:r>
              <a:rPr lang="en-US" altLang="zh-CN" sz="1600" baseline="-30000" smtClean="0">
                <a:latin typeface="Times New Roman" pitchFamily="18" charset="0"/>
                <a:cs typeface="Times New Roman" pitchFamily="18" charset="0"/>
              </a:rPr>
              <a:t>i+l-1</a:t>
            </a:r>
            <a:r>
              <a:rPr lang="en-US" altLang="zh-CN" sz="1600" smtClean="0">
                <a:latin typeface="Times New Roman" pitchFamily="18" charset="0"/>
                <a:cs typeface="Times New Roman" pitchFamily="18" charset="0"/>
              </a:rPr>
              <a:t>&lt;t</a:t>
            </a:r>
            <a:r>
              <a:rPr lang="en-US" altLang="zh-CN" sz="1600" baseline="-30000" smtClean="0">
                <a:latin typeface="Times New Roman" pitchFamily="18" charset="0"/>
                <a:cs typeface="Times New Roman" pitchFamily="18" charset="0"/>
              </a:rPr>
              <a:t>i+l</a:t>
            </a:r>
            <a:r>
              <a:rPr lang="en-US" altLang="zh-CN" sz="1600" smtClean="0"/>
              <a:t> </a:t>
            </a:r>
          </a:p>
        </p:txBody>
      </p:sp>
      <p:pic>
        <p:nvPicPr>
          <p:cNvPr id="34823" name="Picture 4" descr="http:/www.lnnu.edu.cn/xdjyjx/tuxing/Chapter3/CG_Gif_3_319.gif"/>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987675" y="2276475"/>
            <a:ext cx="2808288"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Rectangle 5"/>
          <p:cNvSpPr>
            <a:spLocks noChangeArrowheads="1"/>
          </p:cNvSpPr>
          <p:nvPr/>
        </p:nvSpPr>
        <p:spPr bwMode="auto">
          <a:xfrm>
            <a:off x="2987675" y="32131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2400" baseline="0">
                <a:latin typeface="Times New Roman" pitchFamily="18" charset="0"/>
                <a:ea typeface="仿宋_GB2312" pitchFamily="49" charset="-122"/>
              </a:rPr>
              <a:t>        </a:t>
            </a:r>
          </a:p>
        </p:txBody>
      </p:sp>
      <p:pic>
        <p:nvPicPr>
          <p:cNvPr id="34825" name="Picture 6" descr="http:/www.lnnu.edu.cn/xdjyjx/tuxing/Chapter3/CG_Gif_3_320.gif"/>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132138" y="3068638"/>
            <a:ext cx="309562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Rectangle 7"/>
          <p:cNvSpPr>
            <a:spLocks noChangeArrowheads="1"/>
          </p:cNvSpPr>
          <p:nvPr/>
        </p:nvSpPr>
        <p:spPr bwMode="auto">
          <a:xfrm>
            <a:off x="3059113" y="4365625"/>
            <a:ext cx="102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zh-CN" altLang="zh-CN" sz="2400" baseline="0">
                <a:latin typeface="Times New Roman" pitchFamily="18" charset="0"/>
                <a:ea typeface="仿宋_GB2312" pitchFamily="49" charset="-122"/>
              </a:rPr>
              <a:t>           </a:t>
            </a:r>
          </a:p>
        </p:txBody>
      </p:sp>
      <p:graphicFrame>
        <p:nvGraphicFramePr>
          <p:cNvPr id="34818" name="Object 8"/>
          <p:cNvGraphicFramePr>
            <a:graphicFrameLocks noGrp="1" noChangeAspect="1"/>
          </p:cNvGraphicFramePr>
          <p:nvPr>
            <p:ph sz="half" idx="2"/>
          </p:nvPr>
        </p:nvGraphicFramePr>
        <p:xfrm>
          <a:off x="3132138" y="4005263"/>
          <a:ext cx="4194175" cy="769937"/>
        </p:xfrm>
        <a:graphic>
          <a:graphicData uri="http://schemas.openxmlformats.org/presentationml/2006/ole">
            <mc:AlternateContent xmlns:mc="http://schemas.openxmlformats.org/markup-compatibility/2006">
              <mc:Choice xmlns:v="urn:schemas-microsoft-com:vml" Requires="v">
                <p:oleObj spid="_x0000_s34830" r:id="rId7" imgW="4563112" imgH="838095" progId="Paint.Picture">
                  <p:embed/>
                </p:oleObj>
              </mc:Choice>
              <mc:Fallback>
                <p:oleObj r:id="rId7" imgW="4563112" imgH="838095" progId="Paint.Picture">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2138" y="4005263"/>
                        <a:ext cx="4194175" cy="76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FB20E762-A502-4C78-AB07-C619C4B79B74}" type="datetime1">
              <a:rPr lang="zh-CN" altLang="en-US" baseline="0"/>
              <a:pPr eaLnBrk="1" hangingPunct="1"/>
              <a:t>2010/12/17</a:t>
            </a:fld>
            <a:endParaRPr lang="zh-CN" altLang="zh-CN" baseline="0"/>
          </a:p>
        </p:txBody>
      </p:sp>
      <p:sp>
        <p:nvSpPr>
          <p:cNvPr id="1136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25000">
                <a:solidFill>
                  <a:schemeClr val="tx1"/>
                </a:solidFill>
                <a:latin typeface="Arial" charset="0"/>
                <a:ea typeface="宋体" pitchFamily="2" charset="-122"/>
              </a:defRPr>
            </a:lvl1pPr>
            <a:lvl2pPr marL="742950" indent="-285750" eaLnBrk="0" hangingPunct="0">
              <a:defRPr baseline="-25000">
                <a:solidFill>
                  <a:schemeClr val="tx1"/>
                </a:solidFill>
                <a:latin typeface="Arial" charset="0"/>
                <a:ea typeface="宋体" pitchFamily="2" charset="-122"/>
              </a:defRPr>
            </a:lvl2pPr>
            <a:lvl3pPr marL="1143000" indent="-228600" eaLnBrk="0" hangingPunct="0">
              <a:defRPr baseline="-25000">
                <a:solidFill>
                  <a:schemeClr val="tx1"/>
                </a:solidFill>
                <a:latin typeface="Arial" charset="0"/>
                <a:ea typeface="宋体" pitchFamily="2" charset="-122"/>
              </a:defRPr>
            </a:lvl3pPr>
            <a:lvl4pPr marL="1600200" indent="-228600" eaLnBrk="0" hangingPunct="0">
              <a:defRPr baseline="-25000">
                <a:solidFill>
                  <a:schemeClr val="tx1"/>
                </a:solidFill>
                <a:latin typeface="Arial" charset="0"/>
                <a:ea typeface="宋体" pitchFamily="2" charset="-122"/>
              </a:defRPr>
            </a:lvl4pPr>
            <a:lvl5pPr marL="2057400" indent="-228600" eaLnBrk="0" hangingPunct="0">
              <a:defRPr baseline="-25000">
                <a:solidFill>
                  <a:schemeClr val="tx1"/>
                </a:solidFill>
                <a:latin typeface="Arial" charset="0"/>
                <a:ea typeface="宋体" pitchFamily="2" charset="-122"/>
              </a:defRPr>
            </a:lvl5pPr>
            <a:lvl6pPr marL="2514600" indent="-228600" eaLnBrk="0" fontAlgn="base" hangingPunct="0">
              <a:spcBef>
                <a:spcPct val="0"/>
              </a:spcBef>
              <a:spcAft>
                <a:spcPct val="0"/>
              </a:spcAft>
              <a:defRPr baseline="-25000">
                <a:solidFill>
                  <a:schemeClr val="tx1"/>
                </a:solidFill>
                <a:latin typeface="Arial" charset="0"/>
                <a:ea typeface="宋体" pitchFamily="2" charset="-122"/>
              </a:defRPr>
            </a:lvl6pPr>
            <a:lvl7pPr marL="2971800" indent="-228600" eaLnBrk="0" fontAlgn="base" hangingPunct="0">
              <a:spcBef>
                <a:spcPct val="0"/>
              </a:spcBef>
              <a:spcAft>
                <a:spcPct val="0"/>
              </a:spcAft>
              <a:defRPr baseline="-25000">
                <a:solidFill>
                  <a:schemeClr val="tx1"/>
                </a:solidFill>
                <a:latin typeface="Arial" charset="0"/>
                <a:ea typeface="宋体" pitchFamily="2" charset="-122"/>
              </a:defRPr>
            </a:lvl7pPr>
            <a:lvl8pPr marL="3429000" indent="-228600" eaLnBrk="0" fontAlgn="base" hangingPunct="0">
              <a:spcBef>
                <a:spcPct val="0"/>
              </a:spcBef>
              <a:spcAft>
                <a:spcPct val="0"/>
              </a:spcAft>
              <a:defRPr baseline="-25000">
                <a:solidFill>
                  <a:schemeClr val="tx1"/>
                </a:solidFill>
                <a:latin typeface="Arial" charset="0"/>
                <a:ea typeface="宋体" pitchFamily="2" charset="-122"/>
              </a:defRPr>
            </a:lvl8pPr>
            <a:lvl9pPr marL="3886200" indent="-228600" eaLnBrk="0" fontAlgn="base" hangingPunct="0">
              <a:spcBef>
                <a:spcPct val="0"/>
              </a:spcBef>
              <a:spcAft>
                <a:spcPct val="0"/>
              </a:spcAft>
              <a:defRPr baseline="-25000">
                <a:solidFill>
                  <a:schemeClr val="tx1"/>
                </a:solidFill>
                <a:latin typeface="Arial" charset="0"/>
                <a:ea typeface="宋体" pitchFamily="2" charset="-122"/>
              </a:defRPr>
            </a:lvl9pPr>
          </a:lstStyle>
          <a:p>
            <a:pPr eaLnBrk="1" hangingPunct="1"/>
            <a:fld id="{1B28DE06-1A0C-4FA5-8C9A-49CAF73807BB}" type="slidenum">
              <a:rPr lang="zh-CN" altLang="zh-CN" baseline="0"/>
              <a:pPr eaLnBrk="1" hangingPunct="1"/>
              <a:t>99</a:t>
            </a:fld>
            <a:endParaRPr lang="zh-CN" altLang="zh-CN" baseline="0"/>
          </a:p>
        </p:txBody>
      </p:sp>
      <p:sp>
        <p:nvSpPr>
          <p:cNvPr id="113668" name="Rectangle 2"/>
          <p:cNvSpPr>
            <a:spLocks noGrp="1" noRot="1" noChangeArrowheads="1"/>
          </p:cNvSpPr>
          <p:nvPr>
            <p:ph type="title"/>
          </p:nvPr>
        </p:nvSpPr>
        <p:spPr/>
        <p:txBody>
          <a:bodyPr/>
          <a:lstStyle/>
          <a:p>
            <a:pPr eaLnBrk="1" hangingPunct="1"/>
            <a:r>
              <a:rPr lang="zh-CN" b="1" u="sng" smtClean="0"/>
              <a:t>第五章：曲线与曲面</a:t>
            </a:r>
          </a:p>
        </p:txBody>
      </p:sp>
      <p:sp>
        <p:nvSpPr>
          <p:cNvPr id="113669" name="Rectangle 3"/>
          <p:cNvSpPr>
            <a:spLocks noGrp="1" noRot="1" noChangeArrowheads="1"/>
          </p:cNvSpPr>
          <p:nvPr>
            <p:ph type="body" idx="1"/>
          </p:nvPr>
        </p:nvSpPr>
        <p:spPr/>
        <p:txBody>
          <a:bodyPr/>
          <a:lstStyle/>
          <a:p>
            <a:pPr marL="627063" lvl="1" indent="-363538" algn="just" eaLnBrk="1" hangingPunct="1">
              <a:buClr>
                <a:schemeClr val="hlink"/>
              </a:buClr>
              <a:buSzTx/>
              <a:buFont typeface="Wingdings" pitchFamily="2" charset="2"/>
              <a:buChar char="v"/>
            </a:pPr>
            <a:r>
              <a:rPr lang="en-US" altLang="zh-CN" sz="2400" smtClean="0"/>
              <a:t>B</a:t>
            </a:r>
            <a:r>
              <a:rPr lang="zh-CN" sz="2400" smtClean="0"/>
              <a:t>样条曲线类型的划分</a:t>
            </a:r>
          </a:p>
          <a:p>
            <a:pPr marL="627063" lvl="1" indent="-363538" algn="just" eaLnBrk="1" hangingPunct="1">
              <a:buSzTx/>
            </a:pPr>
            <a:r>
              <a:rPr lang="zh-CN" sz="2000" smtClean="0"/>
              <a:t>曲线按其首末端点是否重合，区分为闭曲线和开曲线</a:t>
            </a:r>
          </a:p>
          <a:p>
            <a:pPr marL="1211263" lvl="2" algn="just" eaLnBrk="1" hangingPunct="1">
              <a:buSzTx/>
            </a:pPr>
            <a:r>
              <a:rPr lang="zh-CN" altLang="zh-CN" sz="2000" smtClean="0"/>
              <a:t> </a:t>
            </a:r>
            <a:r>
              <a:rPr lang="zh-CN" sz="1800" smtClean="0"/>
              <a:t>闭曲线又区分为周期和非周期两种情形</a:t>
            </a:r>
          </a:p>
          <a:p>
            <a:pPr marL="1619250" lvl="3" algn="just" eaLnBrk="1" hangingPunct="1">
              <a:buSzTx/>
            </a:pPr>
            <a:r>
              <a:rPr lang="zh-CN" altLang="zh-CN" sz="1800" smtClean="0"/>
              <a:t> </a:t>
            </a:r>
            <a:r>
              <a:rPr lang="zh-CN" sz="1600" smtClean="0"/>
              <a:t>周期闭曲线在首末端点是</a:t>
            </a:r>
            <a:r>
              <a:rPr lang="en-US" altLang="zh-CN" sz="1600" i="1" smtClean="0"/>
              <a:t>C</a:t>
            </a:r>
            <a:r>
              <a:rPr lang="en-US" altLang="zh-CN" sz="1600" baseline="30000" smtClean="0"/>
              <a:t>2</a:t>
            </a:r>
            <a:r>
              <a:rPr lang="zh-CN" sz="1600" smtClean="0"/>
              <a:t>连续的，而非周期闭曲线一般是</a:t>
            </a:r>
            <a:r>
              <a:rPr lang="en-US" altLang="zh-CN" sz="1600" i="1" smtClean="0"/>
              <a:t>C</a:t>
            </a:r>
            <a:r>
              <a:rPr lang="en-US" altLang="zh-CN" sz="1600" baseline="30000" smtClean="0"/>
              <a:t>0</a:t>
            </a:r>
            <a:r>
              <a:rPr lang="zh-CN" sz="1600" smtClean="0"/>
              <a:t>连续的</a:t>
            </a:r>
          </a:p>
          <a:p>
            <a:pPr marL="1619250" lvl="3" algn="just" eaLnBrk="1" hangingPunct="1">
              <a:buSzTx/>
            </a:pPr>
            <a:r>
              <a:rPr lang="zh-CN" altLang="zh-CN" sz="1600" smtClean="0"/>
              <a:t> </a:t>
            </a:r>
            <a:r>
              <a:rPr lang="zh-CN" sz="1600" smtClean="0"/>
              <a:t>非周期闭曲线可以认为是开曲线的特例，按开曲线处理</a:t>
            </a:r>
          </a:p>
          <a:p>
            <a:pPr marL="627063" lvl="1" indent="-363538" algn="just" eaLnBrk="1" hangingPunct="1">
              <a:buSzTx/>
            </a:pPr>
            <a:r>
              <a:rPr lang="zh-CN" altLang="zh-CN" sz="2000" smtClean="0"/>
              <a:t> </a:t>
            </a:r>
            <a:r>
              <a:rPr lang="en-US" altLang="zh-CN" sz="2000" smtClean="0"/>
              <a:t>B</a:t>
            </a:r>
            <a:r>
              <a:rPr lang="zh-CN" sz="2000" smtClean="0"/>
              <a:t>样条曲线按其节点矢量中节点的分布情况，可划分为四种类型。假定控制多边形的顶点为</a:t>
            </a:r>
            <a:r>
              <a:rPr lang="en-US" altLang="zh-CN" sz="2000" i="1" smtClean="0"/>
              <a:t>P</a:t>
            </a:r>
            <a:r>
              <a:rPr lang="en-US" altLang="zh-CN" sz="2000" baseline="-25000" smtClean="0"/>
              <a:t>i</a:t>
            </a:r>
            <a:r>
              <a:rPr lang="en-US" altLang="zh-CN" sz="2000" smtClean="0"/>
              <a:t>(</a:t>
            </a:r>
            <a:r>
              <a:rPr lang="en-US" altLang="zh-CN" sz="2000" i="1" smtClean="0"/>
              <a:t>i=</a:t>
            </a:r>
            <a:r>
              <a:rPr lang="en-US" altLang="zh-CN" sz="2000" smtClean="0"/>
              <a:t>0,1,</a:t>
            </a:r>
            <a:r>
              <a:rPr lang="en-US" altLang="zh-CN" sz="2000" i="1" smtClean="0"/>
              <a:t>...</a:t>
            </a:r>
            <a:r>
              <a:rPr lang="en-US" altLang="zh-CN" sz="2000" smtClean="0"/>
              <a:t>,</a:t>
            </a:r>
            <a:r>
              <a:rPr lang="en-US" altLang="zh-CN" sz="2000" i="1" smtClean="0"/>
              <a:t>n</a:t>
            </a:r>
            <a:r>
              <a:rPr lang="en-US" altLang="zh-CN" sz="2000" smtClean="0"/>
              <a:t>)</a:t>
            </a:r>
            <a:r>
              <a:rPr lang="zh-CN" sz="2000" smtClean="0"/>
              <a:t>，阶数为</a:t>
            </a:r>
            <a:r>
              <a:rPr lang="en-US" altLang="zh-CN" sz="2000" i="1" smtClean="0"/>
              <a:t>k</a:t>
            </a:r>
            <a:r>
              <a:rPr lang="en-US" altLang="zh-CN" sz="2000" smtClean="0"/>
              <a:t>(</a:t>
            </a:r>
            <a:r>
              <a:rPr lang="zh-CN" sz="2000" smtClean="0"/>
              <a:t>次数为</a:t>
            </a:r>
            <a:r>
              <a:rPr lang="en-US" altLang="zh-CN" sz="2000" i="1" smtClean="0"/>
              <a:t>k</a:t>
            </a:r>
            <a:r>
              <a:rPr lang="en-US" altLang="zh-CN" sz="2000" smtClean="0"/>
              <a:t>-1)</a:t>
            </a:r>
            <a:r>
              <a:rPr lang="zh-CN" sz="2000" smtClean="0"/>
              <a:t>，则节点矢量是  </a:t>
            </a:r>
            <a:r>
              <a:rPr lang="en-US" altLang="zh-CN" sz="2000" i="1" smtClean="0"/>
              <a:t>T</a:t>
            </a:r>
            <a:r>
              <a:rPr lang="en-US" altLang="zh-CN" sz="2000" smtClean="0"/>
              <a:t>=[</a:t>
            </a:r>
            <a:r>
              <a:rPr lang="en-US" altLang="zh-CN" sz="2000" i="1" smtClean="0"/>
              <a:t>t</a:t>
            </a:r>
            <a:r>
              <a:rPr lang="en-US" altLang="zh-CN" sz="2000" baseline="-25000" smtClean="0"/>
              <a:t>0</a:t>
            </a:r>
            <a:r>
              <a:rPr lang="en-US" altLang="zh-CN" sz="2000" smtClean="0"/>
              <a:t>,</a:t>
            </a:r>
            <a:r>
              <a:rPr lang="en-US" altLang="zh-CN" sz="2000" i="1" smtClean="0"/>
              <a:t>t</a:t>
            </a:r>
            <a:r>
              <a:rPr lang="en-US" altLang="zh-CN" sz="2000" baseline="-25000" smtClean="0"/>
              <a:t>1</a:t>
            </a:r>
            <a:r>
              <a:rPr lang="en-US" altLang="zh-CN" sz="2000" smtClean="0"/>
              <a:t>,</a:t>
            </a:r>
            <a:r>
              <a:rPr lang="en-US" altLang="zh-CN" sz="2000" i="1" smtClean="0"/>
              <a:t>...</a:t>
            </a:r>
            <a:r>
              <a:rPr lang="en-US" altLang="zh-CN" sz="2000" smtClean="0"/>
              <a:t>,</a:t>
            </a:r>
            <a:r>
              <a:rPr lang="en-US" altLang="zh-CN" sz="2000" i="1" smtClean="0"/>
              <a:t>t</a:t>
            </a:r>
            <a:r>
              <a:rPr lang="en-US" altLang="zh-CN" sz="2000" i="1" baseline="-25000" smtClean="0"/>
              <a:t>n+k</a:t>
            </a:r>
            <a:r>
              <a:rPr lang="en-US" altLang="zh-CN" sz="2000" smtClean="0"/>
              <a:t>]</a:t>
            </a:r>
            <a:endParaRPr lang="en-US" altLang="zh-CN"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诗情画意">
  <a:themeElements>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fontScheme name="诗情画意">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2500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800" b="0" i="0" u="none" strike="noStrike" cap="none" normalizeH="0" baseline="-25000" smtClean="0">
            <a:ln>
              <a:noFill/>
            </a:ln>
            <a:solidFill>
              <a:schemeClr val="tx1"/>
            </a:solidFill>
            <a:effectLst/>
            <a:latin typeface="Arial" pitchFamily="34" charset="0"/>
            <a:ea typeface="宋体" pitchFamily="2" charset="-122"/>
          </a:defRPr>
        </a:defPPr>
      </a:lstStyle>
    </a:lnDef>
  </a:objectDefaults>
  <a:extraClrSchemeLst>
    <a:extraClrScheme>
      <a:clrScheme name="诗情画意 1">
        <a:dk1>
          <a:srgbClr val="007A77"/>
        </a:dk1>
        <a:lt1>
          <a:srgbClr val="FFFFFF"/>
        </a:lt1>
        <a:dk2>
          <a:srgbClr val="003399"/>
        </a:dk2>
        <a:lt2>
          <a:srgbClr val="C0C0C0"/>
        </a:lt2>
        <a:accent1>
          <a:srgbClr val="EBF7FF"/>
        </a:accent1>
        <a:accent2>
          <a:srgbClr val="3366FF"/>
        </a:accent2>
        <a:accent3>
          <a:srgbClr val="FFFFFF"/>
        </a:accent3>
        <a:accent4>
          <a:srgbClr val="006765"/>
        </a:accent4>
        <a:accent5>
          <a:srgbClr val="F3FAFF"/>
        </a:accent5>
        <a:accent6>
          <a:srgbClr val="2D5CE7"/>
        </a:accent6>
        <a:hlink>
          <a:srgbClr val="DC5900"/>
        </a:hlink>
        <a:folHlink>
          <a:srgbClr val="7979A5"/>
        </a:folHlink>
      </a:clrScheme>
      <a:clrMap bg1="lt1" tx1="dk1" bg2="lt2" tx2="dk2" accent1="accent1" accent2="accent2" accent3="accent3" accent4="accent4" accent5="accent5" accent6="accent6" hlink="hlink" folHlink="folHlink"/>
    </a:extraClrScheme>
    <a:extraClrScheme>
      <a:clrScheme name="诗情画意 2">
        <a:dk1>
          <a:srgbClr val="005FBE"/>
        </a:dk1>
        <a:lt1>
          <a:srgbClr val="FFFFDD"/>
        </a:lt1>
        <a:dk2>
          <a:srgbClr val="2C5884"/>
        </a:dk2>
        <a:lt2>
          <a:srgbClr val="C0C0C0"/>
        </a:lt2>
        <a:accent1>
          <a:srgbClr val="E9F7FF"/>
        </a:accent1>
        <a:accent2>
          <a:srgbClr val="F89400"/>
        </a:accent2>
        <a:accent3>
          <a:srgbClr val="FFFFEB"/>
        </a:accent3>
        <a:accent4>
          <a:srgbClr val="0050A2"/>
        </a:accent4>
        <a:accent5>
          <a:srgbClr val="F2FAFF"/>
        </a:accent5>
        <a:accent6>
          <a:srgbClr val="E18600"/>
        </a:accent6>
        <a:hlink>
          <a:srgbClr val="B20048"/>
        </a:hlink>
        <a:folHlink>
          <a:srgbClr val="008080"/>
        </a:folHlink>
      </a:clrScheme>
      <a:clrMap bg1="lt1" tx1="dk1" bg2="lt2" tx2="dk2" accent1="accent1" accent2="accent2" accent3="accent3" accent4="accent4" accent5="accent5" accent6="accent6" hlink="hlink" folHlink="folHlink"/>
    </a:extraClrScheme>
    <a:extraClrScheme>
      <a:clrScheme name="诗情画意 3">
        <a:dk1>
          <a:srgbClr val="5D5D8B"/>
        </a:dk1>
        <a:lt1>
          <a:srgbClr val="DAEADE"/>
        </a:lt1>
        <a:dk2>
          <a:srgbClr val="A25269"/>
        </a:dk2>
        <a:lt2>
          <a:srgbClr val="C0C0C0"/>
        </a:lt2>
        <a:accent1>
          <a:srgbClr val="FFFFDD"/>
        </a:accent1>
        <a:accent2>
          <a:srgbClr val="3399FF"/>
        </a:accent2>
        <a:accent3>
          <a:srgbClr val="EAF3EC"/>
        </a:accent3>
        <a:accent4>
          <a:srgbClr val="4E4E76"/>
        </a:accent4>
        <a:accent5>
          <a:srgbClr val="FFFFEB"/>
        </a:accent5>
        <a:accent6>
          <a:srgbClr val="2D8AE7"/>
        </a:accent6>
        <a:hlink>
          <a:srgbClr val="336699"/>
        </a:hlink>
        <a:folHlink>
          <a:srgbClr val="F08F00"/>
        </a:folHlink>
      </a:clrScheme>
      <a:clrMap bg1="lt1" tx1="dk1" bg2="lt2" tx2="dk2" accent1="accent1" accent2="accent2" accent3="accent3" accent4="accent4" accent5="accent5" accent6="accent6" hlink="hlink" folHlink="folHlink"/>
    </a:extraClrScheme>
    <a:extraClrScheme>
      <a:clrScheme name="诗情画意 4">
        <a:dk1>
          <a:srgbClr val="006666"/>
        </a:dk1>
        <a:lt1>
          <a:srgbClr val="CCECFF"/>
        </a:lt1>
        <a:dk2>
          <a:srgbClr val="336699"/>
        </a:dk2>
        <a:lt2>
          <a:srgbClr val="C0C0C0"/>
        </a:lt2>
        <a:accent1>
          <a:srgbClr val="FFFFCC"/>
        </a:accent1>
        <a:accent2>
          <a:srgbClr val="FF6600"/>
        </a:accent2>
        <a:accent3>
          <a:srgbClr val="E2F4FF"/>
        </a:accent3>
        <a:accent4>
          <a:srgbClr val="005656"/>
        </a:accent4>
        <a:accent5>
          <a:srgbClr val="FFFFE2"/>
        </a:accent5>
        <a:accent6>
          <a:srgbClr val="E75C00"/>
        </a:accent6>
        <a:hlink>
          <a:srgbClr val="0066FF"/>
        </a:hlink>
        <a:folHlink>
          <a:srgbClr val="BE547F"/>
        </a:folHlink>
      </a:clrScheme>
      <a:clrMap bg1="lt1" tx1="dk1" bg2="lt2" tx2="dk2" accent1="accent1" accent2="accent2" accent3="accent3" accent4="accent4" accent5="accent5" accent6="accent6" hlink="hlink" folHlink="folHlink"/>
    </a:extraClrScheme>
    <a:extraClrScheme>
      <a:clrScheme name="诗情画意 5">
        <a:dk1>
          <a:srgbClr val="0033CC"/>
        </a:dk1>
        <a:lt1>
          <a:srgbClr val="FFE9E9"/>
        </a:lt1>
        <a:dk2>
          <a:srgbClr val="000000"/>
        </a:dk2>
        <a:lt2>
          <a:srgbClr val="C0C0C0"/>
        </a:lt2>
        <a:accent1>
          <a:srgbClr val="D5E5DB"/>
        </a:accent1>
        <a:accent2>
          <a:srgbClr val="3366FF"/>
        </a:accent2>
        <a:accent3>
          <a:srgbClr val="FFF2F2"/>
        </a:accent3>
        <a:accent4>
          <a:srgbClr val="002AAE"/>
        </a:accent4>
        <a:accent5>
          <a:srgbClr val="E7F0EA"/>
        </a:accent5>
        <a:accent6>
          <a:srgbClr val="2D5CE7"/>
        </a:accent6>
        <a:hlink>
          <a:srgbClr val="FF9900"/>
        </a:hlink>
        <a:folHlink>
          <a:srgbClr val="008080"/>
        </a:folHlink>
      </a:clrScheme>
      <a:clrMap bg1="lt1" tx1="dk1" bg2="lt2" tx2="dk2" accent1="accent1" accent2="accent2" accent3="accent3" accent4="accent4" accent5="accent5" accent6="accent6" hlink="hlink" folHlink="folHlink"/>
    </a:extraClrScheme>
    <a:extraClrScheme>
      <a:clrScheme name="诗情画意 6">
        <a:dk1>
          <a:srgbClr val="336699"/>
        </a:dk1>
        <a:lt1>
          <a:srgbClr val="F4E9E0"/>
        </a:lt1>
        <a:dk2>
          <a:srgbClr val="DC5900"/>
        </a:dk2>
        <a:lt2>
          <a:srgbClr val="C0C0C0"/>
        </a:lt2>
        <a:accent1>
          <a:srgbClr val="E4E4E4"/>
        </a:accent1>
        <a:accent2>
          <a:srgbClr val="3399FF"/>
        </a:accent2>
        <a:accent3>
          <a:srgbClr val="F8F2ED"/>
        </a:accent3>
        <a:accent4>
          <a:srgbClr val="2A5682"/>
        </a:accent4>
        <a:accent5>
          <a:srgbClr val="EFEFEF"/>
        </a:accent5>
        <a:accent6>
          <a:srgbClr val="2D8AE7"/>
        </a:accent6>
        <a:hlink>
          <a:srgbClr val="CC0066"/>
        </a:hlink>
        <a:folHlink>
          <a:srgbClr val="008080"/>
        </a:folHlink>
      </a:clrScheme>
      <a:clrMap bg1="lt1" tx1="dk1" bg2="lt2" tx2="dk2" accent1="accent1" accent2="accent2" accent3="accent3" accent4="accent4" accent5="accent5" accent6="accent6" hlink="hlink" folHlink="folHlink"/>
    </a:extraClrScheme>
    <a:extraClrScheme>
      <a:clrScheme name="诗情画意 7">
        <a:dk1>
          <a:srgbClr val="CC3300"/>
        </a:dk1>
        <a:lt1>
          <a:srgbClr val="E5E5FF"/>
        </a:lt1>
        <a:dk2>
          <a:srgbClr val="565680"/>
        </a:dk2>
        <a:lt2>
          <a:srgbClr val="C0C0C0"/>
        </a:lt2>
        <a:accent1>
          <a:srgbClr val="E6E4EC"/>
        </a:accent1>
        <a:accent2>
          <a:srgbClr val="0066CC"/>
        </a:accent2>
        <a:accent3>
          <a:srgbClr val="F0F0FF"/>
        </a:accent3>
        <a:accent4>
          <a:srgbClr val="AE2A00"/>
        </a:accent4>
        <a:accent5>
          <a:srgbClr val="F0EFF4"/>
        </a:accent5>
        <a:accent6>
          <a:srgbClr val="005CB9"/>
        </a:accent6>
        <a:hlink>
          <a:srgbClr val="008080"/>
        </a:hlink>
        <a:folHlink>
          <a:srgbClr val="7B7BA7"/>
        </a:folHlink>
      </a:clrScheme>
      <a:clrMap bg1="lt1" tx1="dk1" bg2="lt2" tx2="dk2" accent1="accent1" accent2="accent2" accent3="accent3" accent4="accent4" accent5="accent5" accent6="accent6" hlink="hlink" folHlink="folHlink"/>
    </a:extraClrScheme>
    <a:extraClrScheme>
      <a:clrScheme name="诗情画意 8">
        <a:dk1>
          <a:srgbClr val="000099"/>
        </a:dk1>
        <a:lt1>
          <a:srgbClr val="FFE2C5"/>
        </a:lt1>
        <a:dk2>
          <a:srgbClr val="007D7A"/>
        </a:dk2>
        <a:lt2>
          <a:srgbClr val="C0C0C0"/>
        </a:lt2>
        <a:accent1>
          <a:srgbClr val="EAEAEA"/>
        </a:accent1>
        <a:accent2>
          <a:srgbClr val="B26EB4"/>
        </a:accent2>
        <a:accent3>
          <a:srgbClr val="FFEEDF"/>
        </a:accent3>
        <a:accent4>
          <a:srgbClr val="000082"/>
        </a:accent4>
        <a:accent5>
          <a:srgbClr val="F3F3F3"/>
        </a:accent5>
        <a:accent6>
          <a:srgbClr val="A163A3"/>
        </a:accent6>
        <a:hlink>
          <a:srgbClr val="CC3300"/>
        </a:hlink>
        <a:folHlink>
          <a:srgbClr val="0088E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CDESIGNL</Template>
  <TotalTime>633</TotalTime>
  <Pages>0</Pages>
  <Words>12629</Words>
  <Characters>0</Characters>
  <Application>Microsoft Office PowerPoint</Application>
  <DocSecurity>0</DocSecurity>
  <PresentationFormat>全屏显示(4:3)</PresentationFormat>
  <Lines>0</Lines>
  <Paragraphs>1307</Paragraphs>
  <Slides>167</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167</vt:i4>
      </vt:variant>
    </vt:vector>
  </HeadingPairs>
  <TitlesOfParts>
    <vt:vector size="170" baseType="lpstr">
      <vt:lpstr>诗情画意</vt:lpstr>
      <vt:lpstr>Microsoft 公式 3.0</vt:lpstr>
      <vt:lpstr>Bitmap Image</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lpstr>第五章：曲线与曲面</vt:lpstr>
    </vt:vector>
  </TitlesOfParts>
  <Company>Hope</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liwei</dc:creator>
  <cp:lastModifiedBy>Danny</cp:lastModifiedBy>
  <cp:revision>1176</cp:revision>
  <cp:lastPrinted>1899-12-30T00:00:00Z</cp:lastPrinted>
  <dcterms:created xsi:type="dcterms:W3CDTF">2002-12-10T13:13:42Z</dcterms:created>
  <dcterms:modified xsi:type="dcterms:W3CDTF">2010-12-17T14:47:24Z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2052-6.3.0.1705</vt:lpwstr>
  </property>
</Properties>
</file>